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28" r:id="rId5"/>
    <p:sldMasterId id="2147483742" r:id="rId6"/>
    <p:sldMasterId id="2147483744" r:id="rId7"/>
    <p:sldMasterId id="2147483746" r:id="rId8"/>
    <p:sldMasterId id="2147483748" r:id="rId9"/>
    <p:sldMasterId id="2147483750" r:id="rId10"/>
    <p:sldMasterId id="2147483752" r:id="rId11"/>
    <p:sldMasterId id="2147483754" r:id="rId12"/>
    <p:sldMasterId id="2147483760" r:id="rId13"/>
    <p:sldMasterId id="2147483762" r:id="rId14"/>
    <p:sldMasterId id="2147483764" r:id="rId15"/>
    <p:sldMasterId id="2147483766" r:id="rId16"/>
    <p:sldMasterId id="2147483768" r:id="rId17"/>
    <p:sldMasterId id="2147483770" r:id="rId18"/>
  </p:sldMasterIdLst>
  <p:notesMasterIdLst>
    <p:notesMasterId r:id="rId47"/>
  </p:notesMasterIdLst>
  <p:handoutMasterIdLst>
    <p:handoutMasterId r:id="rId48"/>
  </p:handoutMasterIdLst>
  <p:sldIdLst>
    <p:sldId id="259" r:id="rId19"/>
    <p:sldId id="387" r:id="rId20"/>
    <p:sldId id="394" r:id="rId21"/>
    <p:sldId id="395" r:id="rId22"/>
    <p:sldId id="396" r:id="rId23"/>
    <p:sldId id="412" r:id="rId24"/>
    <p:sldId id="414" r:id="rId25"/>
    <p:sldId id="418" r:id="rId26"/>
    <p:sldId id="417" r:id="rId27"/>
    <p:sldId id="419" r:id="rId28"/>
    <p:sldId id="420" r:id="rId29"/>
    <p:sldId id="421" r:id="rId30"/>
    <p:sldId id="422" r:id="rId31"/>
    <p:sldId id="426" r:id="rId32"/>
    <p:sldId id="424" r:id="rId33"/>
    <p:sldId id="427" r:id="rId34"/>
    <p:sldId id="428" r:id="rId35"/>
    <p:sldId id="429" r:id="rId36"/>
    <p:sldId id="403" r:id="rId37"/>
    <p:sldId id="404" r:id="rId38"/>
    <p:sldId id="405" r:id="rId39"/>
    <p:sldId id="406" r:id="rId40"/>
    <p:sldId id="407" r:id="rId41"/>
    <p:sldId id="398" r:id="rId42"/>
    <p:sldId id="399" r:id="rId43"/>
    <p:sldId id="400" r:id="rId44"/>
    <p:sldId id="408" r:id="rId45"/>
    <p:sldId id="383" r:id="rId46"/>
  </p:sldIdLst>
  <p:sldSz cx="9144000" cy="6858000" type="screen4x3"/>
  <p:notesSz cx="70104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bbe Levin" initials="LL" lastIdx="2" clrIdx="0">
    <p:extLst/>
  </p:cmAuthor>
  <p:cmAuthor id="2" name="Sonia Kalogonis" initials="SK"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D"/>
    <a:srgbClr val="2D6CC0"/>
    <a:srgbClr val="F1AB00"/>
    <a:srgbClr val="ED7D31"/>
    <a:srgbClr val="D9D9D9"/>
    <a:srgbClr val="4472C4"/>
    <a:srgbClr val="7A6E67"/>
    <a:srgbClr val="F8B82E"/>
    <a:srgbClr val="BF90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0546" autoAdjust="0"/>
  </p:normalViewPr>
  <p:slideViewPr>
    <p:cSldViewPr snapToGrid="0">
      <p:cViewPr varScale="1">
        <p:scale>
          <a:sx n="61" d="100"/>
          <a:sy n="61" d="100"/>
        </p:scale>
        <p:origin x="90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4" d="100"/>
          <a:sy n="84"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0CC01DD-D1AF-4F53-8CFF-296AB5C5BC46}" type="datetimeFigureOut">
              <a:rPr lang="en-US" smtClean="0"/>
              <a:t>9/17/2020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D786839-7408-466A-A945-7A6954906345}" type="slidenum">
              <a:rPr lang="en-US" smtClean="0"/>
              <a:t>‹#›</a:t>
            </a:fld>
            <a:endParaRPr lang="en-US" dirty="0"/>
          </a:p>
        </p:txBody>
      </p:sp>
    </p:spTree>
    <p:extLst>
      <p:ext uri="{BB962C8B-B14F-4D97-AF65-F5344CB8AC3E}">
        <p14:creationId xmlns:p14="http://schemas.microsoft.com/office/powerpoint/2010/main" val="349623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0B51C6-A634-47F5-A5C5-E0DE6D65C08C}" type="datetimeFigureOut">
              <a:rPr lang="en-US" smtClean="0"/>
              <a:t>9/17/2020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AAEC82-C0B5-4AE6-ADFD-D84851B8B3F6}" type="slidenum">
              <a:rPr lang="en-US" smtClean="0"/>
              <a:t>‹#›</a:t>
            </a:fld>
            <a:endParaRPr lang="en-US" dirty="0"/>
          </a:p>
        </p:txBody>
      </p:sp>
    </p:spTree>
    <p:extLst>
      <p:ext uri="{BB962C8B-B14F-4D97-AF65-F5344CB8AC3E}">
        <p14:creationId xmlns:p14="http://schemas.microsoft.com/office/powerpoint/2010/main" val="191545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7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4"/>
            <a:ext cx="7848600" cy="639763"/>
          </a:xfrm>
          <a:prstGeom prst="rect">
            <a:avLst/>
          </a:prstGeo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914400" y="1219200"/>
            <a:ext cx="7848600" cy="1200329"/>
          </a:xfrm>
        </p:spPr>
        <p:txBody>
          <a:bodyPr/>
          <a:lstStyle>
            <a:lvl1pPr marL="285750" indent="-28575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5793596" y="62468"/>
            <a:ext cx="2963312" cy="369332"/>
          </a:xfrm>
          <a:prstGeom prst="rect">
            <a:avLst/>
          </a:prstGeom>
          <a:noFill/>
        </p:spPr>
        <p:txBody>
          <a:bodyPr wrap="none" rtlCol="0">
            <a:spAutoFit/>
          </a:bodyPr>
          <a:lstStyle/>
          <a:p>
            <a:r>
              <a:rPr lang="en-US" dirty="0">
                <a:solidFill>
                  <a:schemeClr val="bg1"/>
                </a:solidFill>
                <a:latin typeface="+mj-lt"/>
              </a:rPr>
              <a:t>Academic Personnel Office</a:t>
            </a:r>
          </a:p>
        </p:txBody>
      </p:sp>
      <p:sp>
        <p:nvSpPr>
          <p:cNvPr id="7" name="Slide Number Placeholder 5"/>
          <p:cNvSpPr>
            <a:spLocks noGrp="1"/>
          </p:cNvSpPr>
          <p:nvPr>
            <p:ph type="sldNum" sz="quarter" idx="4"/>
          </p:nvPr>
        </p:nvSpPr>
        <p:spPr>
          <a:xfrm>
            <a:off x="8127274" y="6463389"/>
            <a:ext cx="609600" cy="304800"/>
          </a:xfrm>
          <a:prstGeom prst="rect">
            <a:avLst/>
          </a:prstGeom>
          <a:ln/>
        </p:spPr>
        <p:txBody>
          <a:bodyPr/>
          <a:lstStyle>
            <a:lvl1pPr>
              <a:defRPr sz="900"/>
            </a:lvl1pPr>
          </a:lstStyle>
          <a:p>
            <a:pPr>
              <a:defRPr/>
            </a:pPr>
            <a:r>
              <a:rPr lang="en-US" dirty="0"/>
              <a:t>    </a:t>
            </a:r>
            <a:fld id="{D466D4FD-2E80-442B-AD0A-A02C385D18BD}" type="slidenum">
              <a:rPr lang="en-US" smtClean="0"/>
              <a:pPr>
                <a:defRPr/>
              </a:pPr>
              <a:t>‹#›</a:t>
            </a:fld>
            <a:endParaRPr lang="en-US" dirty="0">
              <a:solidFill>
                <a:srgbClr val="999999"/>
              </a:solidFill>
            </a:endParaRPr>
          </a:p>
        </p:txBody>
      </p:sp>
    </p:spTree>
    <p:extLst>
      <p:ext uri="{BB962C8B-B14F-4D97-AF65-F5344CB8AC3E}">
        <p14:creationId xmlns:p14="http://schemas.microsoft.com/office/powerpoint/2010/main" val="217648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583142"/>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630238" y="1786322"/>
            <a:ext cx="3868737" cy="430887"/>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769384"/>
            <a:ext cx="3887788" cy="430887"/>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5793596" y="62468"/>
            <a:ext cx="2963312" cy="369332"/>
          </a:xfrm>
          <a:prstGeom prst="rect">
            <a:avLst/>
          </a:prstGeom>
          <a:noFill/>
        </p:spPr>
        <p:txBody>
          <a:bodyPr wrap="none" rtlCol="0">
            <a:spAutoFit/>
          </a:bodyPr>
          <a:lstStyle/>
          <a:p>
            <a:r>
              <a:rPr lang="en-US" dirty="0">
                <a:solidFill>
                  <a:schemeClr val="bg1"/>
                </a:solidFill>
                <a:latin typeface="+mj-lt"/>
              </a:rPr>
              <a:t>Academic Personnel Office</a:t>
            </a:r>
          </a:p>
        </p:txBody>
      </p:sp>
      <p:sp>
        <p:nvSpPr>
          <p:cNvPr id="13" name="Slide Number Placeholder 5"/>
          <p:cNvSpPr>
            <a:spLocks noGrp="1"/>
          </p:cNvSpPr>
          <p:nvPr>
            <p:ph type="sldNum" sz="quarter" idx="10"/>
          </p:nvPr>
        </p:nvSpPr>
        <p:spPr>
          <a:xfrm>
            <a:off x="8127274" y="6463389"/>
            <a:ext cx="609600" cy="304800"/>
          </a:xfrm>
          <a:prstGeom prst="rect">
            <a:avLst/>
          </a:prstGeom>
          <a:ln/>
        </p:spPr>
        <p:txBody>
          <a:bodyPr/>
          <a:lstStyle>
            <a:lvl1pPr>
              <a:defRPr sz="900"/>
            </a:lvl1pPr>
          </a:lstStyle>
          <a:p>
            <a:pPr>
              <a:defRPr/>
            </a:pPr>
            <a:r>
              <a:rPr lang="en-US" dirty="0"/>
              <a:t>    </a:t>
            </a:r>
            <a:fld id="{D466D4FD-2E80-442B-AD0A-A02C385D18BD}" type="slidenum">
              <a:rPr lang="en-US" smtClean="0"/>
              <a:pPr>
                <a:defRPr/>
              </a:pPr>
              <a:t>‹#›</a:t>
            </a:fld>
            <a:endParaRPr lang="en-US" dirty="0">
              <a:solidFill>
                <a:srgbClr val="999999"/>
              </a:solidFill>
            </a:endParaRPr>
          </a:p>
        </p:txBody>
      </p:sp>
    </p:spTree>
    <p:extLst>
      <p:ext uri="{BB962C8B-B14F-4D97-AF65-F5344CB8AC3E}">
        <p14:creationId xmlns:p14="http://schemas.microsoft.com/office/powerpoint/2010/main" val="414826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4"/>
            <a:ext cx="7848600" cy="6397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5793596" y="62468"/>
            <a:ext cx="2963312" cy="369332"/>
          </a:xfrm>
          <a:prstGeom prst="rect">
            <a:avLst/>
          </a:prstGeom>
          <a:noFill/>
        </p:spPr>
        <p:txBody>
          <a:bodyPr wrap="none" rtlCol="0">
            <a:spAutoFit/>
          </a:bodyPr>
          <a:lstStyle/>
          <a:p>
            <a:r>
              <a:rPr lang="en-US" dirty="0">
                <a:solidFill>
                  <a:schemeClr val="bg1"/>
                </a:solidFill>
                <a:latin typeface="+mj-lt"/>
              </a:rPr>
              <a:t>Academic Personnel Office</a:t>
            </a:r>
          </a:p>
        </p:txBody>
      </p:sp>
      <p:sp>
        <p:nvSpPr>
          <p:cNvPr id="10" name="Slide Number Placeholder 5"/>
          <p:cNvSpPr>
            <a:spLocks noGrp="1"/>
          </p:cNvSpPr>
          <p:nvPr>
            <p:ph type="sldNum" sz="quarter" idx="4"/>
          </p:nvPr>
        </p:nvSpPr>
        <p:spPr>
          <a:xfrm>
            <a:off x="8127274" y="6463389"/>
            <a:ext cx="609600" cy="304800"/>
          </a:xfrm>
          <a:prstGeom prst="rect">
            <a:avLst/>
          </a:prstGeom>
          <a:ln/>
        </p:spPr>
        <p:txBody>
          <a:bodyPr/>
          <a:lstStyle>
            <a:lvl1pPr>
              <a:defRPr sz="900"/>
            </a:lvl1pPr>
          </a:lstStyle>
          <a:p>
            <a:pPr>
              <a:defRPr/>
            </a:pPr>
            <a:r>
              <a:rPr lang="en-US" dirty="0"/>
              <a:t>    </a:t>
            </a:r>
            <a:fld id="{D466D4FD-2E80-442B-AD0A-A02C385D18BD}" type="slidenum">
              <a:rPr lang="en-US" smtClean="0"/>
              <a:pPr>
                <a:defRPr/>
              </a:pPr>
              <a:t>‹#›</a:t>
            </a:fld>
            <a:endParaRPr lang="en-US" dirty="0">
              <a:solidFill>
                <a:srgbClr val="999999"/>
              </a:solidFill>
            </a:endParaRPr>
          </a:p>
        </p:txBody>
      </p:sp>
    </p:spTree>
    <p:extLst>
      <p:ext uri="{BB962C8B-B14F-4D97-AF65-F5344CB8AC3E}">
        <p14:creationId xmlns:p14="http://schemas.microsoft.com/office/powerpoint/2010/main" val="349402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276999"/>
          </a:xfrm>
        </p:spPr>
        <p:txBody>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Box 9"/>
          <p:cNvSpPr txBox="1"/>
          <p:nvPr userDrawn="1"/>
        </p:nvSpPr>
        <p:spPr>
          <a:xfrm>
            <a:off x="5793596" y="62468"/>
            <a:ext cx="2963312" cy="369332"/>
          </a:xfrm>
          <a:prstGeom prst="rect">
            <a:avLst/>
          </a:prstGeom>
          <a:noFill/>
        </p:spPr>
        <p:txBody>
          <a:bodyPr wrap="none" rtlCol="0">
            <a:spAutoFit/>
          </a:bodyPr>
          <a:lstStyle/>
          <a:p>
            <a:r>
              <a:rPr lang="en-US" dirty="0">
                <a:solidFill>
                  <a:schemeClr val="bg1"/>
                </a:solidFill>
                <a:latin typeface="+mj-lt"/>
              </a:rPr>
              <a:t>Academic Personnel Office</a:t>
            </a:r>
          </a:p>
        </p:txBody>
      </p:sp>
      <p:sp>
        <p:nvSpPr>
          <p:cNvPr id="11" name="Slide Number Placeholder 5"/>
          <p:cNvSpPr>
            <a:spLocks noGrp="1"/>
          </p:cNvSpPr>
          <p:nvPr>
            <p:ph type="sldNum" sz="quarter" idx="4"/>
          </p:nvPr>
        </p:nvSpPr>
        <p:spPr>
          <a:xfrm>
            <a:off x="8127274" y="6463389"/>
            <a:ext cx="609600" cy="304800"/>
          </a:xfrm>
          <a:prstGeom prst="rect">
            <a:avLst/>
          </a:prstGeom>
          <a:ln/>
        </p:spPr>
        <p:txBody>
          <a:bodyPr/>
          <a:lstStyle>
            <a:lvl1pPr>
              <a:defRPr sz="900"/>
            </a:lvl1pPr>
          </a:lstStyle>
          <a:p>
            <a:pPr>
              <a:defRPr/>
            </a:pPr>
            <a:r>
              <a:rPr lang="en-US" dirty="0"/>
              <a:t>    </a:t>
            </a:r>
            <a:fld id="{D466D4FD-2E80-442B-AD0A-A02C385D18BD}" type="slidenum">
              <a:rPr lang="en-US" smtClean="0"/>
              <a:pPr>
                <a:defRPr/>
              </a:pPr>
              <a:t>‹#›</a:t>
            </a:fld>
            <a:endParaRPr lang="en-US" dirty="0">
              <a:solidFill>
                <a:srgbClr val="999999"/>
              </a:solidFill>
            </a:endParaRPr>
          </a:p>
        </p:txBody>
      </p:sp>
    </p:spTree>
    <p:extLst>
      <p:ext uri="{BB962C8B-B14F-4D97-AF65-F5344CB8AC3E}">
        <p14:creationId xmlns:p14="http://schemas.microsoft.com/office/powerpoint/2010/main" val="22107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TextBox 6"/>
          <p:cNvSpPr txBox="1"/>
          <p:nvPr userDrawn="1"/>
        </p:nvSpPr>
        <p:spPr>
          <a:xfrm>
            <a:off x="5793596" y="62468"/>
            <a:ext cx="2963312" cy="369332"/>
          </a:xfrm>
          <a:prstGeom prst="rect">
            <a:avLst/>
          </a:prstGeom>
          <a:noFill/>
        </p:spPr>
        <p:txBody>
          <a:bodyPr wrap="none" rtlCol="0">
            <a:spAutoFit/>
          </a:bodyPr>
          <a:lstStyle/>
          <a:p>
            <a:r>
              <a:rPr lang="en-US" dirty="0">
                <a:solidFill>
                  <a:srgbClr val="FFFFFF"/>
                </a:solidFill>
                <a:latin typeface="Arial"/>
                <a:ea typeface="ＭＳ Ｐゴシック"/>
              </a:rPr>
              <a:t>Academic Personnel Office</a:t>
            </a:r>
          </a:p>
        </p:txBody>
      </p:sp>
      <p:sp>
        <p:nvSpPr>
          <p:cNvPr id="2" name="Rectangle 1"/>
          <p:cNvSpPr/>
          <p:nvPr userDrawn="1"/>
        </p:nvSpPr>
        <p:spPr bwMode="auto">
          <a:xfrm>
            <a:off x="84221" y="854242"/>
            <a:ext cx="9059779" cy="542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128"/>
            </a:endParaRPr>
          </a:p>
        </p:txBody>
      </p:sp>
      <p:sp>
        <p:nvSpPr>
          <p:cNvPr id="3" name="Rectangle 2"/>
          <p:cNvSpPr/>
          <p:nvPr userDrawn="1"/>
        </p:nvSpPr>
        <p:spPr bwMode="auto">
          <a:xfrm>
            <a:off x="0" y="854242"/>
            <a:ext cx="9048307" cy="542049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128"/>
            </a:endParaRPr>
          </a:p>
        </p:txBody>
      </p:sp>
      <p:sp>
        <p:nvSpPr>
          <p:cNvPr id="9" name="Slide Number Placeholder 5"/>
          <p:cNvSpPr>
            <a:spLocks noGrp="1"/>
          </p:cNvSpPr>
          <p:nvPr>
            <p:ph type="sldNum" sz="quarter" idx="4"/>
          </p:nvPr>
        </p:nvSpPr>
        <p:spPr>
          <a:xfrm>
            <a:off x="8127274" y="6463389"/>
            <a:ext cx="609600" cy="304800"/>
          </a:xfrm>
          <a:prstGeom prst="rect">
            <a:avLst/>
          </a:prstGeom>
          <a:ln/>
        </p:spPr>
        <p:txBody>
          <a:bodyPr/>
          <a:lstStyle>
            <a:lvl1pPr>
              <a:defRPr sz="900"/>
            </a:lvl1pPr>
          </a:lstStyle>
          <a:p>
            <a:pPr>
              <a:defRPr/>
            </a:pPr>
            <a:r>
              <a:rPr lang="en-US" dirty="0"/>
              <a:t>    </a:t>
            </a:r>
            <a:fld id="{D466D4FD-2E80-442B-AD0A-A02C385D18BD}" type="slidenum">
              <a:rPr lang="en-US" smtClean="0"/>
              <a:pPr>
                <a:defRPr/>
              </a:pPr>
              <a:t>‹#›</a:t>
            </a:fld>
            <a:endParaRPr lang="en-US" dirty="0">
              <a:solidFill>
                <a:srgbClr val="999999"/>
              </a:solidFill>
            </a:endParaRPr>
          </a:p>
        </p:txBody>
      </p:sp>
    </p:spTree>
    <p:extLst>
      <p:ext uri="{BB962C8B-B14F-4D97-AF65-F5344CB8AC3E}">
        <p14:creationId xmlns:p14="http://schemas.microsoft.com/office/powerpoint/2010/main" val="240088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201DEB9-A435-48C4-8586-43556437BC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710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304804"/>
            <a:ext cx="78486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Masr title style</a:t>
            </a:r>
          </a:p>
        </p:txBody>
      </p:sp>
      <p:sp>
        <p:nvSpPr>
          <p:cNvPr id="1027" name="Text Placeholder 2"/>
          <p:cNvSpPr>
            <a:spLocks noGrp="1"/>
          </p:cNvSpPr>
          <p:nvPr>
            <p:ph type="body" idx="1"/>
          </p:nvPr>
        </p:nvSpPr>
        <p:spPr bwMode="auto">
          <a:xfrm>
            <a:off x="914400" y="1219200"/>
            <a:ext cx="78486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Line 12"/>
          <p:cNvSpPr>
            <a:spLocks noChangeShapeType="1"/>
          </p:cNvSpPr>
          <p:nvPr/>
        </p:nvSpPr>
        <p:spPr bwMode="auto">
          <a:xfrm>
            <a:off x="914400" y="1066800"/>
            <a:ext cx="7848600" cy="1588"/>
          </a:xfrm>
          <a:prstGeom prst="line">
            <a:avLst/>
          </a:prstGeom>
          <a:noFill/>
          <a:ln w="9525">
            <a:solidFill>
              <a:srgbClr val="999999"/>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solidFill>
                <a:srgbClr val="000000"/>
              </a:solidFill>
              <a:ea typeface="ＭＳ Ｐゴシック" charset="-128"/>
            </a:endParaRPr>
          </a:p>
        </p:txBody>
      </p:sp>
      <p:sp>
        <p:nvSpPr>
          <p:cNvPr id="1032" name="Line 13"/>
          <p:cNvSpPr>
            <a:spLocks noChangeShapeType="1"/>
          </p:cNvSpPr>
          <p:nvPr/>
        </p:nvSpPr>
        <p:spPr bwMode="auto">
          <a:xfrm>
            <a:off x="914400" y="6248400"/>
            <a:ext cx="7848600" cy="1588"/>
          </a:xfrm>
          <a:prstGeom prst="line">
            <a:avLst/>
          </a:prstGeom>
          <a:noFill/>
          <a:ln w="9525">
            <a:solidFill>
              <a:srgbClr val="999999"/>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solidFill>
                <a:srgbClr val="000000"/>
              </a:solidFill>
              <a:ea typeface="ＭＳ Ｐゴシック" charset="-128"/>
            </a:endParaRPr>
          </a:p>
        </p:txBody>
      </p:sp>
      <p:sp>
        <p:nvSpPr>
          <p:cNvPr id="1034" name="Line 12"/>
          <p:cNvSpPr>
            <a:spLocks noChangeShapeType="1"/>
          </p:cNvSpPr>
          <p:nvPr/>
        </p:nvSpPr>
        <p:spPr bwMode="auto">
          <a:xfrm>
            <a:off x="914400" y="1052517"/>
            <a:ext cx="7848600" cy="15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solidFill>
                <a:srgbClr val="000000"/>
              </a:solidFill>
              <a:ea typeface="ＭＳ Ｐゴシック" charset="-128"/>
            </a:endParaRPr>
          </a:p>
        </p:txBody>
      </p:sp>
      <p:sp>
        <p:nvSpPr>
          <p:cNvPr id="1035" name="Line 13"/>
          <p:cNvSpPr>
            <a:spLocks noChangeShapeType="1"/>
          </p:cNvSpPr>
          <p:nvPr/>
        </p:nvSpPr>
        <p:spPr bwMode="auto">
          <a:xfrm>
            <a:off x="914400" y="6234117"/>
            <a:ext cx="7848600" cy="15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solidFill>
                <a:srgbClr val="000000"/>
              </a:solidFill>
              <a:ea typeface="ＭＳ Ｐゴシック" charset="-128"/>
            </a:endParaRPr>
          </a:p>
        </p:txBody>
      </p:sp>
      <p:sp>
        <p:nvSpPr>
          <p:cNvPr id="10" name="Slide Number Placeholder 5"/>
          <p:cNvSpPr>
            <a:spLocks noGrp="1"/>
          </p:cNvSpPr>
          <p:nvPr>
            <p:ph type="sldNum" sz="quarter" idx="4"/>
          </p:nvPr>
        </p:nvSpPr>
        <p:spPr>
          <a:xfrm>
            <a:off x="8127274" y="6463389"/>
            <a:ext cx="609600" cy="304800"/>
          </a:xfrm>
          <a:prstGeom prst="rect">
            <a:avLst/>
          </a:prstGeom>
          <a:ln/>
        </p:spPr>
        <p:txBody>
          <a:bodyPr/>
          <a:lstStyle>
            <a:lvl1pPr>
              <a:defRPr sz="900"/>
            </a:lvl1pPr>
          </a:lstStyle>
          <a:p>
            <a:pPr>
              <a:defRPr/>
            </a:pPr>
            <a:r>
              <a:rPr lang="en-US" dirty="0"/>
              <a:t>    </a:t>
            </a:r>
            <a:endParaRPr lang="en-US" dirty="0">
              <a:solidFill>
                <a:srgbClr val="999999"/>
              </a:solidFill>
            </a:endParaRPr>
          </a:p>
        </p:txBody>
      </p:sp>
      <p:pic>
        <p:nvPicPr>
          <p:cNvPr id="11" name="Picture 10">
            <a:extLst>
              <a:ext uri="{FF2B5EF4-FFF2-40B4-BE49-F238E27FC236}">
                <a16:creationId xmlns:a16="http://schemas.microsoft.com/office/drawing/2014/main" id="{0EFD7D12-7D06-4860-93B1-8AA604B58CBE}"/>
              </a:ext>
            </a:extLst>
          </p:cNvPr>
          <p:cNvPicPr>
            <a:picLocks noChangeAspect="1"/>
          </p:cNvPicPr>
          <p:nvPr userDrawn="1"/>
        </p:nvPicPr>
        <p:blipFill>
          <a:blip r:embed="rId8"/>
          <a:stretch>
            <a:fillRect/>
          </a:stretch>
        </p:blipFill>
        <p:spPr>
          <a:xfrm>
            <a:off x="5314484" y="5990908"/>
            <a:ext cx="3706689" cy="944962"/>
          </a:xfrm>
          <a:prstGeom prst="rect">
            <a:avLst/>
          </a:prstGeom>
        </p:spPr>
      </p:pic>
    </p:spTree>
    <p:extLst>
      <p:ext uri="{BB962C8B-B14F-4D97-AF65-F5344CB8AC3E}">
        <p14:creationId xmlns:p14="http://schemas.microsoft.com/office/powerpoint/2010/main" val="3706624835"/>
      </p:ext>
    </p:extLst>
  </p:cSld>
  <p:clrMap bg1="lt1" tx1="dk1" bg2="lt2" tx2="dk2" accent1="accent1" accent2="accent2" accent3="accent3" accent4="accent4" accent5="accent5" accent6="accent6" hlink="hlink" folHlink="folHlink"/>
  <p:sldLayoutIdLst>
    <p:sldLayoutId id="2147483689" r:id="rId1"/>
    <p:sldLayoutId id="2147483664" r:id="rId2"/>
    <p:sldLayoutId id="2147483695" r:id="rId3"/>
    <p:sldLayoutId id="2147483708" r:id="rId4"/>
    <p:sldLayoutId id="2147483713" r:id="rId5"/>
    <p:sldLayoutId id="2147483721" r:id="rId6"/>
  </p:sldLayoutIdLst>
  <p:hf sldNum="0" hdr="0" ftr="0" dt="0"/>
  <p:txStyles>
    <p:titleStyle>
      <a:lvl1pPr marL="0" algn="l" defTabSz="914400" rtl="0" eaLnBrk="1" fontAlgn="base" latinLnBrk="0" hangingPunct="1">
        <a:spcBef>
          <a:spcPct val="0"/>
        </a:spcBef>
        <a:spcAft>
          <a:spcPct val="0"/>
        </a:spcAft>
        <a:defRPr lang="en-US" sz="2400" b="1" kern="1200" dirty="0">
          <a:solidFill>
            <a:srgbClr val="003DA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a:solidFill>
            <a:srgbClr val="FF9900"/>
          </a:solidFill>
          <a:latin typeface="Arial" charset="0"/>
          <a:ea typeface="ＭＳ Ｐゴシック" charset="-128"/>
        </a:defRPr>
      </a:lvl2pPr>
      <a:lvl3pPr algn="l" rtl="0" eaLnBrk="0" fontAlgn="base" hangingPunct="0">
        <a:spcBef>
          <a:spcPct val="0"/>
        </a:spcBef>
        <a:spcAft>
          <a:spcPct val="0"/>
        </a:spcAft>
        <a:defRPr sz="2000">
          <a:solidFill>
            <a:srgbClr val="FF9900"/>
          </a:solidFill>
          <a:latin typeface="Arial" charset="0"/>
          <a:ea typeface="ＭＳ Ｐゴシック" charset="-128"/>
        </a:defRPr>
      </a:lvl3pPr>
      <a:lvl4pPr algn="l" rtl="0" eaLnBrk="0" fontAlgn="base" hangingPunct="0">
        <a:spcBef>
          <a:spcPct val="0"/>
        </a:spcBef>
        <a:spcAft>
          <a:spcPct val="0"/>
        </a:spcAft>
        <a:defRPr sz="2000">
          <a:solidFill>
            <a:srgbClr val="FF9900"/>
          </a:solidFill>
          <a:latin typeface="Arial" charset="0"/>
          <a:ea typeface="ＭＳ Ｐゴシック" charset="-128"/>
        </a:defRPr>
      </a:lvl4pPr>
      <a:lvl5pPr algn="l" rtl="0" eaLnBrk="0" fontAlgn="base" hangingPunct="0">
        <a:spcBef>
          <a:spcPct val="0"/>
        </a:spcBef>
        <a:spcAft>
          <a:spcPct val="0"/>
        </a:spcAft>
        <a:defRPr sz="2000">
          <a:solidFill>
            <a:srgbClr val="FF9900"/>
          </a:solidFill>
          <a:latin typeface="Arial" charset="0"/>
          <a:ea typeface="ＭＳ Ｐゴシック" charset="-128"/>
        </a:defRPr>
      </a:lvl5pPr>
      <a:lvl6pPr marL="457200" algn="l" rtl="0" eaLnBrk="0" fontAlgn="base" hangingPunct="0">
        <a:spcBef>
          <a:spcPct val="0"/>
        </a:spcBef>
        <a:spcAft>
          <a:spcPct val="0"/>
        </a:spcAft>
        <a:defRPr sz="2000">
          <a:solidFill>
            <a:srgbClr val="FF9900"/>
          </a:solidFill>
          <a:latin typeface="Arial" charset="0"/>
          <a:ea typeface="ＭＳ Ｐゴシック" charset="-128"/>
        </a:defRPr>
      </a:lvl6pPr>
      <a:lvl7pPr marL="914400" algn="l" rtl="0" eaLnBrk="0" fontAlgn="base" hangingPunct="0">
        <a:spcBef>
          <a:spcPct val="0"/>
        </a:spcBef>
        <a:spcAft>
          <a:spcPct val="0"/>
        </a:spcAft>
        <a:defRPr sz="2000">
          <a:solidFill>
            <a:srgbClr val="FF9900"/>
          </a:solidFill>
          <a:latin typeface="Arial" charset="0"/>
          <a:ea typeface="ＭＳ Ｐゴシック" charset="-128"/>
        </a:defRPr>
      </a:lvl7pPr>
      <a:lvl8pPr marL="1371600" algn="l" rtl="0" eaLnBrk="0" fontAlgn="base" hangingPunct="0">
        <a:spcBef>
          <a:spcPct val="0"/>
        </a:spcBef>
        <a:spcAft>
          <a:spcPct val="0"/>
        </a:spcAft>
        <a:defRPr sz="2000">
          <a:solidFill>
            <a:srgbClr val="FF9900"/>
          </a:solidFill>
          <a:latin typeface="Arial" charset="0"/>
          <a:ea typeface="ＭＳ Ｐゴシック" charset="-128"/>
        </a:defRPr>
      </a:lvl8pPr>
      <a:lvl9pPr marL="1828800" algn="l" rtl="0" eaLnBrk="0" fontAlgn="base" hangingPunct="0">
        <a:spcBef>
          <a:spcPct val="0"/>
        </a:spcBef>
        <a:spcAft>
          <a:spcPct val="0"/>
        </a:spcAft>
        <a:defRPr sz="2000">
          <a:solidFill>
            <a:srgbClr val="FF9900"/>
          </a:solidFill>
          <a:latin typeface="Arial" charset="0"/>
          <a:ea typeface="ＭＳ Ｐゴシック" charset="-128"/>
        </a:defRPr>
      </a:lvl9pPr>
    </p:titleStyle>
    <p:bodyStyle>
      <a:lvl1pPr marL="285750" indent="-285750" algn="l" rtl="0" eaLnBrk="0" fontAlgn="base" hangingPunct="0">
        <a:spcBef>
          <a:spcPct val="20000"/>
        </a:spcBef>
        <a:spcAft>
          <a:spcPct val="0"/>
        </a:spcAft>
        <a:buFont typeface="Arial" panose="020B0604020202020204" pitchFamily="34" charset="0"/>
        <a:buChar char="•"/>
        <a:defRPr>
          <a:solidFill>
            <a:srgbClr val="666666"/>
          </a:solidFill>
          <a:latin typeface="+mn-lt"/>
          <a:ea typeface="+mn-ea"/>
          <a:cs typeface="+mn-cs"/>
        </a:defRPr>
      </a:lvl1pPr>
      <a:lvl2pPr marL="344488" indent="-111125" algn="l" rtl="0" eaLnBrk="0" fontAlgn="base" hangingPunct="0">
        <a:spcBef>
          <a:spcPct val="20000"/>
        </a:spcBef>
        <a:spcAft>
          <a:spcPct val="0"/>
        </a:spcAft>
        <a:buFont typeface="Arial" charset="0"/>
        <a:buChar char="•"/>
        <a:defRPr sz="1600">
          <a:solidFill>
            <a:srgbClr val="666666"/>
          </a:solidFill>
          <a:latin typeface="+mn-lt"/>
          <a:ea typeface="+mn-ea"/>
        </a:defRPr>
      </a:lvl2pPr>
      <a:lvl3pPr marL="579438" indent="-120650" algn="l" rtl="0" eaLnBrk="0" fontAlgn="base" hangingPunct="0">
        <a:spcBef>
          <a:spcPct val="20000"/>
        </a:spcBef>
        <a:spcAft>
          <a:spcPct val="0"/>
        </a:spcAft>
        <a:buFont typeface="Arial" panose="020B0604020202020204" pitchFamily="34" charset="0"/>
        <a:buChar char="•"/>
        <a:defRPr sz="1400" i="0">
          <a:solidFill>
            <a:srgbClr val="666666"/>
          </a:solidFill>
          <a:latin typeface="+mn-lt"/>
          <a:ea typeface="+mn-ea"/>
        </a:defRPr>
      </a:lvl3pPr>
      <a:lvl4pPr marL="809625" indent="-115888" algn="l" rtl="0" eaLnBrk="0" fontAlgn="base" hangingPunct="0">
        <a:spcBef>
          <a:spcPct val="20000"/>
        </a:spcBef>
        <a:spcAft>
          <a:spcPct val="0"/>
        </a:spcAft>
        <a:buFont typeface="Arial" charset="0"/>
        <a:buChar char="•"/>
        <a:defRPr sz="1000" i="0">
          <a:solidFill>
            <a:srgbClr val="666666"/>
          </a:solidFill>
          <a:latin typeface="+mn-lt"/>
          <a:ea typeface="+mn-ea"/>
        </a:defRPr>
      </a:lvl4pPr>
      <a:lvl5pPr marL="1033463" indent="-109538" algn="l" rtl="0" eaLnBrk="0" fontAlgn="base" hangingPunct="0">
        <a:spcBef>
          <a:spcPct val="20000"/>
        </a:spcBef>
        <a:spcAft>
          <a:spcPct val="0"/>
        </a:spcAft>
        <a:buFont typeface="Arial" charset="0"/>
        <a:buChar char="•"/>
        <a:defRPr sz="1000" i="0">
          <a:solidFill>
            <a:srgbClr val="666666"/>
          </a:solidFill>
          <a:latin typeface="+mn-lt"/>
          <a:ea typeface="+mn-ea"/>
        </a:defRPr>
      </a:lvl5pPr>
      <a:lvl6pPr marL="1490663" indent="-109538" algn="l" rtl="0" eaLnBrk="0" fontAlgn="base" hangingPunct="0">
        <a:spcBef>
          <a:spcPct val="20000"/>
        </a:spcBef>
        <a:spcAft>
          <a:spcPct val="0"/>
        </a:spcAft>
        <a:buFont typeface="Arial" charset="0"/>
        <a:buChar char="•"/>
        <a:defRPr sz="1000">
          <a:solidFill>
            <a:srgbClr val="666666"/>
          </a:solidFill>
          <a:latin typeface="+mn-lt"/>
          <a:ea typeface="+mn-ea"/>
        </a:defRPr>
      </a:lvl6pPr>
      <a:lvl7pPr marL="1947863" indent="-109538" algn="l" rtl="0" eaLnBrk="0" fontAlgn="base" hangingPunct="0">
        <a:spcBef>
          <a:spcPct val="20000"/>
        </a:spcBef>
        <a:spcAft>
          <a:spcPct val="0"/>
        </a:spcAft>
        <a:buFont typeface="Arial" charset="0"/>
        <a:buChar char="•"/>
        <a:defRPr sz="1000">
          <a:solidFill>
            <a:srgbClr val="666666"/>
          </a:solidFill>
          <a:latin typeface="+mn-lt"/>
          <a:ea typeface="+mn-ea"/>
        </a:defRPr>
      </a:lvl7pPr>
      <a:lvl8pPr marL="2405063" indent="-109538" algn="l" rtl="0" eaLnBrk="0" fontAlgn="base" hangingPunct="0">
        <a:spcBef>
          <a:spcPct val="20000"/>
        </a:spcBef>
        <a:spcAft>
          <a:spcPct val="0"/>
        </a:spcAft>
        <a:buFont typeface="Arial" charset="0"/>
        <a:buChar char="•"/>
        <a:defRPr sz="1000">
          <a:solidFill>
            <a:srgbClr val="666666"/>
          </a:solidFill>
          <a:latin typeface="+mn-lt"/>
          <a:ea typeface="+mn-ea"/>
        </a:defRPr>
      </a:lvl8pPr>
      <a:lvl9pPr marL="2862263" indent="-109538" algn="l" rtl="0" eaLnBrk="0" fontAlgn="base" hangingPunct="0">
        <a:spcBef>
          <a:spcPct val="20000"/>
        </a:spcBef>
        <a:spcAft>
          <a:spcPct val="0"/>
        </a:spcAft>
        <a:buFont typeface="Arial" charset="0"/>
        <a:buChar char="•"/>
        <a:defRPr sz="1000">
          <a:solidFill>
            <a:srgbClr val="6666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61"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63"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67"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69"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71"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29"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43"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45"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49"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53"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mn-ea"/>
                <a:cs typeface="+mn-cs"/>
              </a:defRPr>
            </a:lvl1pPr>
          </a:lstStyle>
          <a:p>
            <a:pPr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fontAlgn="base">
              <a:spcBef>
                <a:spcPct val="0"/>
              </a:spcBef>
              <a:spcAft>
                <a:spcPct val="0"/>
              </a:spcAft>
              <a:defRPr/>
            </a:pPr>
            <a:fld id="{50B02D28-2183-4308-BA60-06401E1AF148}" type="slidenum">
              <a:rPr lang="en-US" altLang="en-US">
                <a:solidFill>
                  <a:srgbClr val="000000"/>
                </a:solidFill>
                <a:ea typeface="ＭＳ Ｐゴシック" panose="020B0600070205080204" pitchFamily="34" charset="-128"/>
              </a:rPr>
              <a:pPr fontAlgn="base">
                <a:spcBef>
                  <a:spcPct val="0"/>
                </a:spcBef>
                <a:spcAft>
                  <a:spcPct val="0"/>
                </a:spcAft>
                <a:defRPr/>
              </a:pPr>
              <a:t>‹#›</a:t>
            </a:fld>
            <a:endParaRPr lang="en-US" altLang="en-US">
              <a:solidFill>
                <a:srgbClr val="00000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55" r:id="rId1"/>
  </p:sldLayoutIdLst>
  <p:txStyles>
    <p:titleStyle>
      <a:lvl1pPr algn="l" rtl="0" eaLnBrk="0" fontAlgn="base" hangingPunct="0">
        <a:spcBef>
          <a:spcPct val="0"/>
        </a:spcBef>
        <a:spcAft>
          <a:spcPct val="0"/>
        </a:spcAft>
        <a:defRPr sz="39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1"/>
          </a:solidFill>
          <a:latin typeface="Arial" charset="0"/>
        </a:defRPr>
      </a:lvl6pPr>
      <a:lvl7pPr marL="914400" algn="l" rtl="0" fontAlgn="base">
        <a:spcBef>
          <a:spcPct val="0"/>
        </a:spcBef>
        <a:spcAft>
          <a:spcPct val="0"/>
        </a:spcAft>
        <a:defRPr sz="3900" b="1">
          <a:solidFill>
            <a:schemeClr val="tx1"/>
          </a:solidFill>
          <a:latin typeface="Arial" charset="0"/>
        </a:defRPr>
      </a:lvl7pPr>
      <a:lvl8pPr marL="1371600" algn="l" rtl="0" fontAlgn="base">
        <a:spcBef>
          <a:spcPct val="0"/>
        </a:spcBef>
        <a:spcAft>
          <a:spcPct val="0"/>
        </a:spcAft>
        <a:defRPr sz="3900" b="1">
          <a:solidFill>
            <a:schemeClr val="tx1"/>
          </a:solidFill>
          <a:latin typeface="Arial" charset="0"/>
        </a:defRPr>
      </a:lvl8pPr>
      <a:lvl9pPr marL="1828800" algn="l" rtl="0" fontAlgn="base">
        <a:spcBef>
          <a:spcPct val="0"/>
        </a:spcBef>
        <a:spcAft>
          <a:spcPct val="0"/>
        </a:spcAft>
        <a:defRPr sz="39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4"/>
        </a:buBlip>
        <a:defRPr sz="3000">
          <a:solidFill>
            <a:schemeClr val="tx1"/>
          </a:solidFill>
          <a:latin typeface="+mn-lt"/>
          <a:ea typeface="ＭＳ Ｐゴシック" charset="0"/>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5"/>
        </a:buBlip>
        <a:defRPr sz="2600">
          <a:solidFill>
            <a:schemeClr val="tx1"/>
          </a:solidFill>
          <a:latin typeface="+mn-lt"/>
          <a:ea typeface="ＭＳ Ｐゴシック"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6"/>
        </a:buBlip>
        <a:defRPr sz="2300">
          <a:solidFill>
            <a:schemeClr val="tx1"/>
          </a:solidFill>
          <a:latin typeface="+mn-lt"/>
          <a:ea typeface="ＭＳ Ｐゴシック"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5"/>
        </a:buBlip>
        <a:defRPr sz="2000">
          <a:solidFill>
            <a:schemeClr val="tx1"/>
          </a:solidFill>
          <a:latin typeface="+mn-lt"/>
          <a:ea typeface="ＭＳ Ｐゴシック"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6"/>
        </a:buBlip>
        <a:defRPr sz="2000">
          <a:solidFill>
            <a:schemeClr val="tx1"/>
          </a:solidFill>
          <a:latin typeface="+mn-lt"/>
          <a:ea typeface="ＭＳ Ｐゴシック" charset="0"/>
        </a:defRPr>
      </a:lvl5pPr>
      <a:lvl6pPr marL="20558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Blip>
          <a:blip r:embed="rId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7"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AF54B18-1E70-D449-A3EC-9239163ED0CD}"/>
              </a:ext>
            </a:extLst>
          </p:cNvPr>
          <p:cNvGrpSpPr/>
          <p:nvPr/>
        </p:nvGrpSpPr>
        <p:grpSpPr>
          <a:xfrm>
            <a:off x="-13808" y="0"/>
            <a:ext cx="9159343" cy="6857999"/>
            <a:chOff x="-18411" y="-6137"/>
            <a:chExt cx="12212457" cy="6873342"/>
          </a:xfrm>
        </p:grpSpPr>
        <p:sp>
          <p:nvSpPr>
            <p:cNvPr id="10" name="Freeform 9">
              <a:extLst>
                <a:ext uri="{FF2B5EF4-FFF2-40B4-BE49-F238E27FC236}">
                  <a16:creationId xmlns:a16="http://schemas.microsoft.com/office/drawing/2014/main" id="{477FB2E0-C8C5-B54F-999D-475D5623CDDB}"/>
                </a:ext>
              </a:extLst>
            </p:cNvPr>
            <p:cNvSpPr/>
            <p:nvPr/>
          </p:nvSpPr>
          <p:spPr>
            <a:xfrm>
              <a:off x="-18411" y="3031635"/>
              <a:ext cx="12212457" cy="3835570"/>
            </a:xfrm>
            <a:custGeom>
              <a:avLst/>
              <a:gdLst>
                <a:gd name="connsiteX0" fmla="*/ 0 w 12212457"/>
                <a:gd name="connsiteY0" fmla="*/ 2718652 h 3835570"/>
                <a:gd name="connsiteX1" fmla="*/ 0 w 12212457"/>
                <a:gd name="connsiteY1" fmla="*/ 3835570 h 3835570"/>
                <a:gd name="connsiteX2" fmla="*/ 153423 w 12212457"/>
                <a:gd name="connsiteY2" fmla="*/ 3835570 h 3835570"/>
                <a:gd name="connsiteX3" fmla="*/ 5443442 w 12212457"/>
                <a:gd name="connsiteY3" fmla="*/ 3835570 h 3835570"/>
                <a:gd name="connsiteX4" fmla="*/ 12212457 w 12212457"/>
                <a:gd name="connsiteY4" fmla="*/ 619828 h 3835570"/>
                <a:gd name="connsiteX5" fmla="*/ 12212457 w 12212457"/>
                <a:gd name="connsiteY5" fmla="*/ 0 h 3835570"/>
                <a:gd name="connsiteX6" fmla="*/ 0 w 12212457"/>
                <a:gd name="connsiteY6" fmla="*/ 2718652 h 383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2457" h="3835570">
                  <a:moveTo>
                    <a:pt x="0" y="2718652"/>
                  </a:moveTo>
                  <a:lnTo>
                    <a:pt x="0" y="3835570"/>
                  </a:lnTo>
                  <a:lnTo>
                    <a:pt x="153423" y="3835570"/>
                  </a:lnTo>
                  <a:lnTo>
                    <a:pt x="5443442" y="3835570"/>
                  </a:lnTo>
                  <a:lnTo>
                    <a:pt x="12212457" y="619828"/>
                  </a:lnTo>
                  <a:lnTo>
                    <a:pt x="12212457" y="0"/>
                  </a:lnTo>
                  <a:lnTo>
                    <a:pt x="0" y="2718652"/>
                  </a:lnTo>
                  <a:close/>
                </a:path>
              </a:pathLst>
            </a:custGeom>
            <a:solidFill>
              <a:srgbClr val="FFB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rapezoid 6">
              <a:extLst>
                <a:ext uri="{FF2B5EF4-FFF2-40B4-BE49-F238E27FC236}">
                  <a16:creationId xmlns:a16="http://schemas.microsoft.com/office/drawing/2014/main" id="{69FD79F2-2E51-0C40-96CB-189599A623FE}"/>
                </a:ext>
              </a:extLst>
            </p:cNvPr>
            <p:cNvSpPr/>
            <p:nvPr/>
          </p:nvSpPr>
          <p:spPr>
            <a:xfrm>
              <a:off x="-18411" y="-6137"/>
              <a:ext cx="12210411" cy="5842341"/>
            </a:xfrm>
            <a:custGeom>
              <a:avLst/>
              <a:gdLst>
                <a:gd name="connsiteX0" fmla="*/ 0 w 12046760"/>
                <a:gd name="connsiteY0" fmla="*/ 5842341 h 5842341"/>
                <a:gd name="connsiteX1" fmla="*/ 1460585 w 12046760"/>
                <a:gd name="connsiteY1" fmla="*/ 0 h 5842341"/>
                <a:gd name="connsiteX2" fmla="*/ 10586175 w 12046760"/>
                <a:gd name="connsiteY2" fmla="*/ 0 h 5842341"/>
                <a:gd name="connsiteX3" fmla="*/ 12046760 w 12046760"/>
                <a:gd name="connsiteY3" fmla="*/ 5842341 h 5842341"/>
                <a:gd name="connsiteX4" fmla="*/ 0 w 12046760"/>
                <a:gd name="connsiteY4" fmla="*/ 5842341 h 5842341"/>
                <a:gd name="connsiteX0" fmla="*/ 0 w 12046760"/>
                <a:gd name="connsiteY0" fmla="*/ 5842341 h 5842341"/>
                <a:gd name="connsiteX1" fmla="*/ 12274 w 12046760"/>
                <a:gd name="connsiteY1" fmla="*/ 0 h 5842341"/>
                <a:gd name="connsiteX2" fmla="*/ 10586175 w 12046760"/>
                <a:gd name="connsiteY2" fmla="*/ 0 h 5842341"/>
                <a:gd name="connsiteX3" fmla="*/ 12046760 w 12046760"/>
                <a:gd name="connsiteY3" fmla="*/ 5842341 h 5842341"/>
                <a:gd name="connsiteX4" fmla="*/ 0 w 12046760"/>
                <a:gd name="connsiteY4" fmla="*/ 5842341 h 5842341"/>
                <a:gd name="connsiteX0" fmla="*/ 0 w 12194047"/>
                <a:gd name="connsiteY0" fmla="*/ 5842341 h 5842341"/>
                <a:gd name="connsiteX1" fmla="*/ 12274 w 12194047"/>
                <a:gd name="connsiteY1" fmla="*/ 0 h 5842341"/>
                <a:gd name="connsiteX2" fmla="*/ 12194047 w 12194047"/>
                <a:gd name="connsiteY2" fmla="*/ 6137 h 5842341"/>
                <a:gd name="connsiteX3" fmla="*/ 12046760 w 12194047"/>
                <a:gd name="connsiteY3" fmla="*/ 5842341 h 5842341"/>
                <a:gd name="connsiteX4" fmla="*/ 0 w 12194047"/>
                <a:gd name="connsiteY4" fmla="*/ 5842341 h 5842341"/>
                <a:gd name="connsiteX0" fmla="*/ 0 w 12194047"/>
                <a:gd name="connsiteY0" fmla="*/ 5842341 h 5842341"/>
                <a:gd name="connsiteX1" fmla="*/ 12274 w 12194047"/>
                <a:gd name="connsiteY1" fmla="*/ 0 h 5842341"/>
                <a:gd name="connsiteX2" fmla="*/ 12194047 w 12194047"/>
                <a:gd name="connsiteY2" fmla="*/ 6137 h 5842341"/>
                <a:gd name="connsiteX3" fmla="*/ 12194046 w 12194047"/>
                <a:gd name="connsiteY3" fmla="*/ 3080730 h 5842341"/>
                <a:gd name="connsiteX4" fmla="*/ 0 w 12194047"/>
                <a:gd name="connsiteY4" fmla="*/ 5842341 h 584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047" h="5842341">
                  <a:moveTo>
                    <a:pt x="0" y="5842341"/>
                  </a:moveTo>
                  <a:cubicBezTo>
                    <a:pt x="4091" y="3894894"/>
                    <a:pt x="8183" y="1947447"/>
                    <a:pt x="12274" y="0"/>
                  </a:cubicBezTo>
                  <a:lnTo>
                    <a:pt x="12194047" y="6137"/>
                  </a:lnTo>
                  <a:cubicBezTo>
                    <a:pt x="12194047" y="1031001"/>
                    <a:pt x="12194046" y="2055866"/>
                    <a:pt x="12194046" y="3080730"/>
                  </a:cubicBezTo>
                  <a:lnTo>
                    <a:pt x="0" y="5842341"/>
                  </a:lnTo>
                  <a:close/>
                </a:path>
              </a:pathLst>
            </a:cu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sp>
        <p:nvSpPr>
          <p:cNvPr id="11" name="TextBox 10">
            <a:extLst>
              <a:ext uri="{FF2B5EF4-FFF2-40B4-BE49-F238E27FC236}">
                <a16:creationId xmlns:a16="http://schemas.microsoft.com/office/drawing/2014/main" id="{1B92A8F9-FF41-8F44-BF9E-797DE5FBF7A6}"/>
              </a:ext>
            </a:extLst>
          </p:cNvPr>
          <p:cNvSpPr txBox="1"/>
          <p:nvPr/>
        </p:nvSpPr>
        <p:spPr>
          <a:xfrm>
            <a:off x="526226" y="1920803"/>
            <a:ext cx="6331774" cy="723275"/>
          </a:xfrm>
          <a:prstGeom prst="rect">
            <a:avLst/>
          </a:prstGeom>
          <a:noFill/>
        </p:spPr>
        <p:txBody>
          <a:bodyPr wrap="square" lIns="0" tIns="68580" rIns="0" bIns="0" rtlCol="0">
            <a:spAutoFit/>
          </a:bodyPr>
          <a:lstStyle/>
          <a:p>
            <a:pPr>
              <a:lnSpc>
                <a:spcPts val="5115"/>
              </a:lnSpc>
            </a:pPr>
            <a:r>
              <a:rPr lang="en-US" sz="4500" b="1" spc="-113" dirty="0" smtClean="0">
                <a:solidFill>
                  <a:schemeClr val="bg1"/>
                </a:solidFill>
                <a:latin typeface="Arial" panose="020B0604020202020204" pitchFamily="34" charset="0"/>
                <a:ea typeface="Fira Sans Medium" panose="020B0503050000020004" pitchFamily="34" charset="0"/>
                <a:cs typeface="Arial" panose="020B0604020202020204" pitchFamily="34" charset="0"/>
              </a:rPr>
              <a:t>Merits &amp; Promotions</a:t>
            </a:r>
            <a:endParaRPr lang="en-US" sz="4500" b="1" spc="-113" dirty="0">
              <a:solidFill>
                <a:schemeClr val="bg1"/>
              </a:solidFill>
              <a:latin typeface="Arial" panose="020B0604020202020204" pitchFamily="34" charset="0"/>
              <a:ea typeface="Fira Sans Medium" panose="020B0503050000020004" pitchFamily="34" charset="0"/>
              <a:cs typeface="Arial" panose="020B0604020202020204" pitchFamily="34" charset="0"/>
            </a:endParaRPr>
          </a:p>
        </p:txBody>
      </p:sp>
      <p:sp>
        <p:nvSpPr>
          <p:cNvPr id="13" name="TextBox 12">
            <a:extLst>
              <a:ext uri="{FF2B5EF4-FFF2-40B4-BE49-F238E27FC236}">
                <a16:creationId xmlns:a16="http://schemas.microsoft.com/office/drawing/2014/main" id="{508FD533-CF81-2F46-A1CA-7D15D717BFB2}"/>
              </a:ext>
            </a:extLst>
          </p:cNvPr>
          <p:cNvSpPr txBox="1"/>
          <p:nvPr/>
        </p:nvSpPr>
        <p:spPr>
          <a:xfrm>
            <a:off x="526226" y="2914649"/>
            <a:ext cx="4676395" cy="1461939"/>
          </a:xfrm>
          <a:prstGeom prst="rect">
            <a:avLst/>
          </a:prstGeom>
          <a:noFill/>
        </p:spPr>
        <p:txBody>
          <a:bodyPr wrap="square" rtlCol="0">
            <a:spAutoFit/>
          </a:bodyPr>
          <a:lstStyle/>
          <a:p>
            <a:r>
              <a:rPr lang="en-US" sz="1500" dirty="0" smtClean="0">
                <a:solidFill>
                  <a:schemeClr val="bg1"/>
                </a:solidFill>
                <a:latin typeface="Arial" panose="020B0604020202020204" pitchFamily="34" charset="0"/>
                <a:cs typeface="Arial" panose="020B0604020202020204" pitchFamily="34" charset="0"/>
              </a:rPr>
              <a:t>New Faculty Orientation </a:t>
            </a:r>
            <a:br>
              <a:rPr lang="en-US" sz="1500" dirty="0" smtClean="0">
                <a:solidFill>
                  <a:schemeClr val="bg1"/>
                </a:solidFill>
                <a:latin typeface="Arial" panose="020B0604020202020204" pitchFamily="34" charset="0"/>
                <a:cs typeface="Arial" panose="020B0604020202020204" pitchFamily="34" charset="0"/>
              </a:rPr>
            </a:br>
            <a:r>
              <a:rPr lang="en-US" sz="1500" dirty="0" smtClean="0">
                <a:solidFill>
                  <a:schemeClr val="bg1"/>
                </a:solidFill>
                <a:latin typeface="Arial" panose="020B0604020202020204" pitchFamily="34" charset="0"/>
                <a:cs typeface="Arial" panose="020B0604020202020204" pitchFamily="34" charset="0"/>
              </a:rPr>
              <a:t>September 25, 2020</a:t>
            </a:r>
            <a:br>
              <a:rPr lang="en-US" sz="1500" dirty="0" smtClean="0">
                <a:solidFill>
                  <a:schemeClr val="bg1"/>
                </a:solidFill>
                <a:latin typeface="Arial" panose="020B0604020202020204" pitchFamily="34" charset="0"/>
                <a:cs typeface="Arial" panose="020B0604020202020204" pitchFamily="34" charset="0"/>
              </a:rPr>
            </a:br>
            <a:endParaRPr lang="en-US" sz="1500" dirty="0" smtClean="0">
              <a:solidFill>
                <a:schemeClr val="bg1"/>
              </a:solidFill>
              <a:latin typeface="Arial" panose="020B0604020202020204" pitchFamily="34" charset="0"/>
              <a:cs typeface="Arial" panose="020B0604020202020204" pitchFamily="34" charset="0"/>
            </a:endParaRPr>
          </a:p>
          <a:p>
            <a:r>
              <a:rPr lang="en-US" sz="1500" dirty="0" smtClean="0">
                <a:solidFill>
                  <a:schemeClr val="bg1"/>
                </a:solidFill>
                <a:latin typeface="Arial" panose="020B0604020202020204" pitchFamily="34" charset="0"/>
                <a:cs typeface="Arial" panose="020B0604020202020204" pitchFamily="34" charset="0"/>
              </a:rPr>
              <a:t>Daniel R. Jeske</a:t>
            </a:r>
          </a:p>
          <a:p>
            <a:r>
              <a:rPr lang="en-US" sz="1500" dirty="0" smtClean="0">
                <a:solidFill>
                  <a:schemeClr val="bg1"/>
                </a:solidFill>
                <a:latin typeface="Arial" panose="020B0604020202020204" pitchFamily="34" charset="0"/>
                <a:cs typeface="Arial" panose="020B0604020202020204" pitchFamily="34" charset="0"/>
              </a:rPr>
              <a:t>Vice Provost for Academic Personnel</a:t>
            </a:r>
          </a:p>
          <a:p>
            <a:endParaRPr lang="en-US" sz="1400"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1903239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2075688"/>
            <a:ext cx="842772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Publications in research and other creative accomplishment should </a:t>
            </a:r>
            <a:r>
              <a:rPr lang="en-US" sz="2000" dirty="0" smtClean="0"/>
              <a:t>be evaluated</a:t>
            </a:r>
            <a:r>
              <a:rPr lang="en-US" sz="2000" dirty="0"/>
              <a:t>, not merely enumerated. There should be evidence that </a:t>
            </a:r>
            <a:r>
              <a:rPr lang="en-US" sz="2000" dirty="0" smtClean="0"/>
              <a:t>the candidate </a:t>
            </a:r>
            <a:r>
              <a:rPr lang="en-US" sz="2000" dirty="0"/>
              <a:t>is continuously and effectively engaged in creative activity </a:t>
            </a:r>
            <a:r>
              <a:rPr lang="en-US" sz="2000" dirty="0" smtClean="0"/>
              <a:t>of high </a:t>
            </a:r>
            <a:r>
              <a:rPr lang="en-US" sz="2000" dirty="0"/>
              <a:t>quality and </a:t>
            </a:r>
            <a:r>
              <a:rPr lang="en-US" sz="2000" dirty="0" smtClean="0"/>
              <a:t>significance.</a:t>
            </a:r>
          </a:p>
          <a:p>
            <a:endParaRPr lang="en-US" sz="2000" dirty="0" smtClean="0"/>
          </a:p>
          <a:p>
            <a:pPr marL="285750" indent="-285750">
              <a:buFont typeface="Arial" panose="020B0604020202020204" pitchFamily="34" charset="0"/>
              <a:buChar char="•"/>
            </a:pPr>
            <a:r>
              <a:rPr lang="en-US" sz="2000" dirty="0" smtClean="0"/>
              <a:t>When </a:t>
            </a:r>
            <a:r>
              <a:rPr lang="en-US" sz="2000" dirty="0"/>
              <a:t>published work in joint authorship (or </a:t>
            </a:r>
            <a:r>
              <a:rPr lang="en-US" sz="2000" dirty="0" smtClean="0"/>
              <a:t>other product </a:t>
            </a:r>
            <a:r>
              <a:rPr lang="en-US" sz="2000" dirty="0"/>
              <a:t>of joint effort) is presented as evidence, it is the responsibility </a:t>
            </a:r>
            <a:r>
              <a:rPr lang="en-US" sz="2000" dirty="0" smtClean="0"/>
              <a:t>of the </a:t>
            </a:r>
            <a:r>
              <a:rPr lang="en-US" sz="2000" dirty="0"/>
              <a:t>department chair to establish as clearly as possible the role of </a:t>
            </a:r>
            <a:r>
              <a:rPr lang="en-US" sz="2000" dirty="0" smtClean="0"/>
              <a:t>the candidate </a:t>
            </a:r>
            <a:r>
              <a:rPr lang="en-US" sz="2000" dirty="0"/>
              <a:t>in the joint </a:t>
            </a:r>
            <a:r>
              <a:rPr lang="en-US" sz="2000" dirty="0" smtClean="0"/>
              <a:t>effort.</a:t>
            </a:r>
          </a:p>
          <a:p>
            <a:endParaRPr lang="en-US" sz="2000" dirty="0" smtClean="0"/>
          </a:p>
          <a:p>
            <a:pPr marL="285750" indent="-285750">
              <a:buFont typeface="Arial" panose="020B0604020202020204" pitchFamily="34" charset="0"/>
              <a:buChar char="•"/>
            </a:pPr>
            <a:r>
              <a:rPr lang="en-US" sz="2000" dirty="0" smtClean="0"/>
              <a:t>Account </a:t>
            </a:r>
            <a:r>
              <a:rPr lang="en-US" sz="2000" dirty="0"/>
              <a:t>should be taken </a:t>
            </a:r>
            <a:r>
              <a:rPr lang="en-US" sz="2000" dirty="0" smtClean="0"/>
              <a:t>of the </a:t>
            </a:r>
            <a:r>
              <a:rPr lang="en-US" sz="2000" dirty="0"/>
              <a:t>type and quality of creative activity </a:t>
            </a:r>
            <a:r>
              <a:rPr lang="en-US" sz="2000" dirty="0" smtClean="0"/>
              <a:t>normally </a:t>
            </a:r>
            <a:r>
              <a:rPr lang="en-US" sz="2000" dirty="0"/>
              <a:t>expected in </a:t>
            </a:r>
            <a:r>
              <a:rPr lang="en-US" sz="2000" dirty="0" smtClean="0"/>
              <a:t>the candidate’s </a:t>
            </a:r>
            <a:r>
              <a:rPr lang="en-US" sz="2000" dirty="0"/>
              <a:t>field. Appraisals of publications or other works in </a:t>
            </a:r>
            <a:r>
              <a:rPr lang="en-US" sz="2000" dirty="0" smtClean="0"/>
              <a:t>the scholarly </a:t>
            </a:r>
            <a:r>
              <a:rPr lang="en-US" sz="2000" dirty="0"/>
              <a:t>and critical literature provide important testimony. </a:t>
            </a:r>
            <a:r>
              <a:rPr lang="en-US" sz="2000" dirty="0" smtClean="0"/>
              <a:t>Due consideration </a:t>
            </a:r>
            <a:r>
              <a:rPr lang="en-US" sz="2000" dirty="0"/>
              <a:t>should be given to variations among fields and </a:t>
            </a:r>
            <a:r>
              <a:rPr lang="en-US" sz="2000" dirty="0" smtClean="0"/>
              <a:t>specialties and </a:t>
            </a:r>
            <a:r>
              <a:rPr lang="en-US" sz="2000" dirty="0"/>
              <a:t>to new genres and fields of inquiry.</a:t>
            </a:r>
            <a:endParaRPr lang="en-US" sz="2000" dirty="0" smtClean="0"/>
          </a:p>
        </p:txBody>
      </p:sp>
      <p:sp>
        <p:nvSpPr>
          <p:cNvPr id="6" name="TextBox 5"/>
          <p:cNvSpPr txBox="1"/>
          <p:nvPr/>
        </p:nvSpPr>
        <p:spPr>
          <a:xfrm>
            <a:off x="853440" y="746760"/>
            <a:ext cx="7315200" cy="1107996"/>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APM – 210</a:t>
            </a:r>
          </a:p>
          <a:p>
            <a:pPr algn="ctr" eaLnBrk="0" fontAlgn="base" hangingPunct="0">
              <a:spcBef>
                <a:spcPts val="1200"/>
              </a:spcBef>
              <a:spcAft>
                <a:spcPct val="0"/>
              </a:spcAft>
              <a:defRPr/>
            </a:pPr>
            <a:r>
              <a:rPr lang="en-US" sz="2000" dirty="0" smtClean="0">
                <a:solidFill>
                  <a:srgbClr val="000000"/>
                </a:solidFill>
                <a:ea typeface="ＭＳ Ｐゴシック" panose="020B0600070205080204" pitchFamily="34" charset="-128"/>
              </a:rPr>
              <a:t>Research and Creative Work</a:t>
            </a:r>
          </a:p>
        </p:txBody>
      </p:sp>
    </p:spTree>
    <p:extLst>
      <p:ext uri="{BB962C8B-B14F-4D97-AF65-F5344CB8AC3E}">
        <p14:creationId xmlns:p14="http://schemas.microsoft.com/office/powerpoint/2010/main" val="1380050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2075688"/>
            <a:ext cx="798068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Textbooks and </a:t>
            </a:r>
            <a:r>
              <a:rPr lang="en-US" sz="2000" dirty="0"/>
              <a:t>similar publications normally </a:t>
            </a:r>
            <a:r>
              <a:rPr lang="en-US" sz="2000" dirty="0" smtClean="0"/>
              <a:t>are considered </a:t>
            </a:r>
            <a:r>
              <a:rPr lang="en-US" sz="2000" dirty="0"/>
              <a:t>evidence of teaching ability or public service. </a:t>
            </a:r>
            <a:r>
              <a:rPr lang="en-US" sz="2000" dirty="0" smtClean="0"/>
              <a:t>However, contributions </a:t>
            </a:r>
            <a:r>
              <a:rPr lang="en-US" sz="2000" dirty="0"/>
              <a:t>by faculty members to the professional literature or to </a:t>
            </a:r>
            <a:r>
              <a:rPr lang="en-US" sz="2000" dirty="0" smtClean="0"/>
              <a:t>the advancement </a:t>
            </a:r>
            <a:r>
              <a:rPr lang="en-US" sz="2000" dirty="0"/>
              <a:t>of professional practice or professional </a:t>
            </a:r>
            <a:r>
              <a:rPr lang="en-US" sz="2000" dirty="0" smtClean="0"/>
              <a:t>education, including </a:t>
            </a:r>
            <a:r>
              <a:rPr lang="en-US" sz="2000" dirty="0"/>
              <a:t>contributions to the advancement of equitable access </a:t>
            </a:r>
            <a:r>
              <a:rPr lang="en-US" sz="2000" dirty="0" smtClean="0"/>
              <a:t>and diversity </a:t>
            </a:r>
            <a:r>
              <a:rPr lang="en-US" sz="2000" dirty="0"/>
              <a:t>in education, should be judged creative work when they </a:t>
            </a:r>
            <a:r>
              <a:rPr lang="en-US" sz="2000" dirty="0" smtClean="0"/>
              <a:t>present new </a:t>
            </a:r>
            <a:r>
              <a:rPr lang="en-US" sz="2000" dirty="0"/>
              <a:t>ideas or original scholarly research</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In evaluating artistic creativity, an attempt should be made to define the candidate’s merit in the light of such criteria as originality, scope, richness, and depth of creative expression. It </a:t>
            </a:r>
            <a:r>
              <a:rPr lang="en-US" sz="2000" dirty="0"/>
              <a:t>should be recognized that in music, drama, </a:t>
            </a:r>
            <a:r>
              <a:rPr lang="en-US" sz="2000" dirty="0" smtClean="0"/>
              <a:t>and dance</a:t>
            </a:r>
            <a:r>
              <a:rPr lang="en-US" sz="2000" dirty="0"/>
              <a:t>, distinguished performance, including conducting and directing, </a:t>
            </a:r>
            <a:r>
              <a:rPr lang="en-US" sz="2000" dirty="0" smtClean="0"/>
              <a:t>is evidence </a:t>
            </a:r>
            <a:r>
              <a:rPr lang="en-US" sz="2000" dirty="0"/>
              <a:t>of a candidate’s creativity.</a:t>
            </a:r>
            <a:endParaRPr lang="en-US" sz="2000" dirty="0" smtClean="0"/>
          </a:p>
        </p:txBody>
      </p:sp>
      <p:sp>
        <p:nvSpPr>
          <p:cNvPr id="6" name="TextBox 5"/>
          <p:cNvSpPr txBox="1"/>
          <p:nvPr/>
        </p:nvSpPr>
        <p:spPr>
          <a:xfrm>
            <a:off x="853440" y="746760"/>
            <a:ext cx="7315200" cy="1107996"/>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APM – 210</a:t>
            </a:r>
          </a:p>
          <a:p>
            <a:pPr algn="ctr" eaLnBrk="0" fontAlgn="base" hangingPunct="0">
              <a:spcBef>
                <a:spcPts val="1200"/>
              </a:spcBef>
              <a:spcAft>
                <a:spcPct val="0"/>
              </a:spcAft>
              <a:defRPr/>
            </a:pPr>
            <a:r>
              <a:rPr lang="en-US" sz="2000" dirty="0" smtClean="0">
                <a:solidFill>
                  <a:srgbClr val="000000"/>
                </a:solidFill>
                <a:ea typeface="ＭＳ Ｐゴシック" panose="020B0600070205080204" pitchFamily="34" charset="-128"/>
              </a:rPr>
              <a:t>Research and Creative Work</a:t>
            </a:r>
          </a:p>
        </p:txBody>
      </p:sp>
    </p:spTree>
    <p:extLst>
      <p:ext uri="{BB962C8B-B14F-4D97-AF65-F5344CB8AC3E}">
        <p14:creationId xmlns:p14="http://schemas.microsoft.com/office/powerpoint/2010/main" val="64964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2075688"/>
            <a:ext cx="798068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Services </a:t>
            </a:r>
            <a:r>
              <a:rPr lang="en-US" sz="2000" dirty="0"/>
              <a:t>by members of the faculty </a:t>
            </a:r>
            <a:r>
              <a:rPr lang="en-US" sz="2000" dirty="0" smtClean="0"/>
              <a:t>to the </a:t>
            </a:r>
            <a:r>
              <a:rPr lang="en-US" sz="2000" dirty="0"/>
              <a:t>community, State, and nation, both in their special capacities </a:t>
            </a:r>
            <a:r>
              <a:rPr lang="en-US" sz="2000" dirty="0" smtClean="0"/>
              <a:t>as scholars </a:t>
            </a:r>
            <a:r>
              <a:rPr lang="en-US" sz="2000" dirty="0"/>
              <a:t>and in areas beyond those special capacities when the work </a:t>
            </a:r>
            <a:r>
              <a:rPr lang="en-US" sz="2000" dirty="0" smtClean="0"/>
              <a:t>done is </a:t>
            </a:r>
            <a:r>
              <a:rPr lang="en-US" sz="2000" dirty="0"/>
              <a:t>at a sufficiently high level and of sufficiently high quality, </a:t>
            </a:r>
            <a:r>
              <a:rPr lang="en-US" sz="2000" dirty="0" smtClean="0"/>
              <a:t>should likewise </a:t>
            </a:r>
            <a:r>
              <a:rPr lang="en-US" sz="2000" dirty="0"/>
              <a:t>be recognized as evidence for promotion. </a:t>
            </a: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Contributions </a:t>
            </a:r>
            <a:r>
              <a:rPr lang="en-US" sz="2000" dirty="0"/>
              <a:t>to student welfare through service on </a:t>
            </a:r>
            <a:r>
              <a:rPr lang="en-US" sz="2000" dirty="0" smtClean="0"/>
              <a:t>student-faculty committees </a:t>
            </a:r>
            <a:r>
              <a:rPr lang="en-US" sz="2000" dirty="0"/>
              <a:t>and as advisers to student organizations should be </a:t>
            </a:r>
            <a:r>
              <a:rPr lang="en-US" sz="2000" dirty="0" smtClean="0"/>
              <a:t>recognized as </a:t>
            </a:r>
            <a:r>
              <a:rPr lang="en-US" sz="2000" dirty="0"/>
              <a:t>evidence, as should contributions furthering diversity and </a:t>
            </a:r>
            <a:r>
              <a:rPr lang="en-US" sz="2000" dirty="0" smtClean="0"/>
              <a:t>equal opportunity </a:t>
            </a:r>
            <a:r>
              <a:rPr lang="en-US" sz="2000" dirty="0"/>
              <a:t>within the University through participation in such </a:t>
            </a:r>
            <a:r>
              <a:rPr lang="en-US" sz="2000" dirty="0" smtClean="0"/>
              <a:t>activities as </a:t>
            </a:r>
            <a:r>
              <a:rPr lang="en-US" sz="2000" dirty="0"/>
              <a:t>recruitment, retention, and mentoring of scholars and students.</a:t>
            </a:r>
            <a:endParaRPr lang="en-US" sz="2000" dirty="0" smtClean="0"/>
          </a:p>
        </p:txBody>
      </p:sp>
      <p:sp>
        <p:nvSpPr>
          <p:cNvPr id="6" name="TextBox 5"/>
          <p:cNvSpPr txBox="1"/>
          <p:nvPr/>
        </p:nvSpPr>
        <p:spPr>
          <a:xfrm>
            <a:off x="853440" y="746760"/>
            <a:ext cx="7315200" cy="1107996"/>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APM – 210</a:t>
            </a:r>
          </a:p>
          <a:p>
            <a:pPr algn="ctr" eaLnBrk="0" fontAlgn="base" hangingPunct="0">
              <a:spcBef>
                <a:spcPts val="1200"/>
              </a:spcBef>
              <a:spcAft>
                <a:spcPct val="0"/>
              </a:spcAft>
              <a:defRPr/>
            </a:pPr>
            <a:r>
              <a:rPr lang="en-US" sz="2000" dirty="0" smtClean="0">
                <a:solidFill>
                  <a:srgbClr val="000000"/>
                </a:solidFill>
                <a:ea typeface="ＭＳ Ｐゴシック" panose="020B0600070205080204" pitchFamily="34" charset="-128"/>
              </a:rPr>
              <a:t>University and Public Service</a:t>
            </a:r>
          </a:p>
        </p:txBody>
      </p:sp>
    </p:spTree>
    <p:extLst>
      <p:ext uri="{BB962C8B-B14F-4D97-AF65-F5344CB8AC3E}">
        <p14:creationId xmlns:p14="http://schemas.microsoft.com/office/powerpoint/2010/main" val="1262512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481328"/>
            <a:ext cx="798068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UCR’s implementation of APM-210</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Offers more specific guidance on review criterion and the steps involved in assembly a file, and the review process of the file.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Each year The CALL is potentially updated to address new policy and or specific circumstances that need clarification.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AY20-21 CALL includes a front addendum entitled “ACADEMIC PERSONNEL AND COVID-19.” This </a:t>
            </a:r>
            <a:r>
              <a:rPr lang="en-US" sz="2000" dirty="0"/>
              <a:t>addendum </a:t>
            </a:r>
            <a:r>
              <a:rPr lang="en-US" sz="2000" dirty="0" smtClean="0"/>
              <a:t>provides </a:t>
            </a:r>
            <a:r>
              <a:rPr lang="en-US" sz="2000" dirty="0"/>
              <a:t>guidance to address the impact the covid-19 pandemic will have on the personnel review </a:t>
            </a:r>
            <a:r>
              <a:rPr lang="en-US" sz="2000" dirty="0" smtClean="0"/>
              <a:t>process.  While </a:t>
            </a:r>
            <a:r>
              <a:rPr lang="en-US" sz="2000" dirty="0"/>
              <a:t>the </a:t>
            </a:r>
            <a:r>
              <a:rPr lang="en-US" sz="2000" dirty="0" smtClean="0"/>
              <a:t>AY20-21 addendum </a:t>
            </a:r>
            <a:r>
              <a:rPr lang="en-US" sz="2000" dirty="0"/>
              <a:t>specifically applies to AY20-21 files, it may be updated in future years to reflect the evolving impact of the pandemic. </a:t>
            </a:r>
            <a:endParaRPr lang="en-US" sz="2000" dirty="0" smtClean="0"/>
          </a:p>
        </p:txBody>
      </p:sp>
      <p:sp>
        <p:nvSpPr>
          <p:cNvPr id="6" name="TextBox 5"/>
          <p:cNvSpPr txBox="1"/>
          <p:nvPr/>
        </p:nvSpPr>
        <p:spPr>
          <a:xfrm>
            <a:off x="853440" y="746760"/>
            <a:ext cx="7315200" cy="646331"/>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The CALL</a:t>
            </a:r>
          </a:p>
        </p:txBody>
      </p:sp>
    </p:spTree>
    <p:extLst>
      <p:ext uri="{BB962C8B-B14F-4D97-AF65-F5344CB8AC3E}">
        <p14:creationId xmlns:p14="http://schemas.microsoft.com/office/powerpoint/2010/main" val="1092402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481328"/>
            <a:ext cx="7980680" cy="5016758"/>
          </a:xfrm>
          <a:prstGeom prst="rect">
            <a:avLst/>
          </a:prstGeom>
          <a:noFill/>
        </p:spPr>
        <p:txBody>
          <a:bodyPr wrap="square" rtlCol="0">
            <a:spAutoFit/>
          </a:bodyPr>
          <a:lstStyle/>
          <a:p>
            <a:r>
              <a:rPr lang="en-US" sz="2000" dirty="0"/>
              <a:t>The guidelines presented </a:t>
            </a:r>
            <a:r>
              <a:rPr lang="en-US" sz="2000" dirty="0" smtClean="0"/>
              <a:t>in the AY20-21 </a:t>
            </a:r>
            <a:r>
              <a:rPr lang="en-US" sz="2000" dirty="0"/>
              <a:t>addendum </a:t>
            </a:r>
            <a:r>
              <a:rPr lang="en-US" sz="2000" dirty="0" smtClean="0"/>
              <a:t>are based on the following </a:t>
            </a:r>
            <a:r>
              <a:rPr lang="en-US" sz="2000" dirty="0"/>
              <a:t>set of guiding principles: </a:t>
            </a:r>
            <a:endParaRPr lang="en-US" sz="2000" dirty="0" smtClean="0"/>
          </a:p>
          <a:p>
            <a:pPr marL="285750" indent="-285750">
              <a:buFont typeface="Arial" panose="020B0604020202020204" pitchFamily="34" charset="0"/>
              <a:buChar char="•"/>
            </a:pPr>
            <a:endParaRPr lang="en-US" sz="2000" dirty="0"/>
          </a:p>
          <a:p>
            <a:pPr marL="800100" lvl="1" indent="-342900">
              <a:buFont typeface="+mj-lt"/>
              <a:buAutoNum type="alphaLcPeriod"/>
            </a:pPr>
            <a:r>
              <a:rPr lang="en-US" sz="2000" dirty="0" smtClean="0"/>
              <a:t>An </a:t>
            </a:r>
            <a:r>
              <a:rPr lang="en-US" sz="2000" dirty="0"/>
              <a:t>overarching goal is to prevent faculty from becoming academic victims of the covid-19 </a:t>
            </a:r>
            <a:r>
              <a:rPr lang="en-US" sz="2000" dirty="0" smtClean="0"/>
              <a:t>pandemic.</a:t>
            </a:r>
          </a:p>
          <a:p>
            <a:pPr marL="800100" lvl="1" indent="-342900">
              <a:buFont typeface="+mj-lt"/>
              <a:buAutoNum type="alphaLcPeriod"/>
            </a:pPr>
            <a:endParaRPr lang="en-US" sz="2000" dirty="0" smtClean="0"/>
          </a:p>
          <a:p>
            <a:pPr marL="800100" lvl="1" indent="-342900">
              <a:buFont typeface="+mj-lt"/>
              <a:buAutoNum type="alphaLcPeriod"/>
            </a:pPr>
            <a:r>
              <a:rPr lang="en-US" sz="2000" dirty="0" smtClean="0"/>
              <a:t>It </a:t>
            </a:r>
            <a:r>
              <a:rPr lang="en-US" sz="2000" dirty="0"/>
              <a:t>would be better for our campus as a whole to overestimate the impact of the covid-19 pandemic on faculty productivity than to underestimate it. </a:t>
            </a:r>
            <a:endParaRPr lang="en-US" sz="2000" dirty="0" smtClean="0"/>
          </a:p>
          <a:p>
            <a:pPr marL="800100" lvl="1" indent="-342900">
              <a:buFont typeface="+mj-lt"/>
              <a:buAutoNum type="alphaLcPeriod"/>
            </a:pPr>
            <a:endParaRPr lang="en-US" sz="2000" dirty="0"/>
          </a:p>
          <a:p>
            <a:pPr marL="800100" lvl="1" indent="-342900">
              <a:buFont typeface="+mj-lt"/>
              <a:buAutoNum type="alphaLcPeriod"/>
            </a:pPr>
            <a:r>
              <a:rPr lang="en-US" sz="2000" dirty="0" smtClean="0"/>
              <a:t>It </a:t>
            </a:r>
            <a:r>
              <a:rPr lang="en-US" sz="2000" dirty="0"/>
              <a:t>is important to protect the pursuit of tenure by assistant professors from adverse impacts of covid-19 that are beyond their control, but it is also important to recognize that associate professors and full professors are also trying to reach important career path milestones</a:t>
            </a:r>
            <a:r>
              <a:rPr lang="en-US" sz="2000" dirty="0" smtClean="0"/>
              <a:t>.</a:t>
            </a:r>
          </a:p>
          <a:p>
            <a:pPr lvl="1"/>
            <a:endParaRPr lang="en-US" sz="2000" dirty="0" smtClean="0"/>
          </a:p>
        </p:txBody>
      </p:sp>
      <p:sp>
        <p:nvSpPr>
          <p:cNvPr id="6" name="TextBox 5"/>
          <p:cNvSpPr txBox="1"/>
          <p:nvPr/>
        </p:nvSpPr>
        <p:spPr>
          <a:xfrm>
            <a:off x="853440" y="746760"/>
            <a:ext cx="7315200" cy="646331"/>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The CALL</a:t>
            </a:r>
          </a:p>
        </p:txBody>
      </p:sp>
    </p:spTree>
    <p:extLst>
      <p:ext uri="{BB962C8B-B14F-4D97-AF65-F5344CB8AC3E}">
        <p14:creationId xmlns:p14="http://schemas.microsoft.com/office/powerpoint/2010/main" val="395042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481328"/>
            <a:ext cx="8625840" cy="5632311"/>
          </a:xfrm>
          <a:prstGeom prst="rect">
            <a:avLst/>
          </a:prstGeom>
          <a:noFill/>
        </p:spPr>
        <p:txBody>
          <a:bodyPr wrap="square" rtlCol="0">
            <a:spAutoFit/>
          </a:bodyPr>
          <a:lstStyle/>
          <a:p>
            <a:pPr marL="914400" lvl="1" indent="-457200">
              <a:buFont typeface="+mj-lt"/>
              <a:buAutoNum type="alphaLcPeriod" startAt="4"/>
            </a:pPr>
            <a:r>
              <a:rPr lang="en-US" sz="2000" dirty="0" smtClean="0"/>
              <a:t>It </a:t>
            </a:r>
            <a:r>
              <a:rPr lang="en-US" sz="2000" dirty="0"/>
              <a:t>is important to the campus climate that there be tools in the personnel review process that support faculty in staying on track with their career despite the covid-19 pandemic. </a:t>
            </a:r>
            <a:endParaRPr lang="en-US" sz="2000" dirty="0" smtClean="0"/>
          </a:p>
          <a:p>
            <a:pPr marL="800100" lvl="1" indent="-342900">
              <a:buFont typeface="+mj-lt"/>
              <a:buAutoNum type="alphaLcPeriod" startAt="4"/>
            </a:pPr>
            <a:endParaRPr lang="en-US" sz="2000" dirty="0"/>
          </a:p>
          <a:p>
            <a:pPr marL="800100" lvl="1" indent="-342900">
              <a:buFont typeface="+mj-lt"/>
              <a:buAutoNum type="alphaLcPeriod" startAt="4"/>
            </a:pPr>
            <a:r>
              <a:rPr lang="en-US" sz="2000" dirty="0" smtClean="0"/>
              <a:t>It </a:t>
            </a:r>
            <a:r>
              <a:rPr lang="en-US" sz="2000" dirty="0"/>
              <a:t>is recognized that there is a disparity in the impact of the covid-19 pandemic between disciplines, and even between sub-disciplines. </a:t>
            </a:r>
            <a:endParaRPr lang="en-US" sz="2000" dirty="0" smtClean="0"/>
          </a:p>
          <a:p>
            <a:pPr marL="800100" lvl="1" indent="-342900">
              <a:buFont typeface="+mj-lt"/>
              <a:buAutoNum type="alphaLcPeriod" startAt="4"/>
            </a:pPr>
            <a:endParaRPr lang="en-US" sz="2000" dirty="0" smtClean="0"/>
          </a:p>
          <a:p>
            <a:pPr marL="800100" lvl="1" indent="-342900">
              <a:buFont typeface="+mj-lt"/>
              <a:buAutoNum type="alphaLcPeriod" startAt="4"/>
            </a:pPr>
            <a:r>
              <a:rPr lang="en-US" sz="2000" dirty="0" smtClean="0"/>
              <a:t>It </a:t>
            </a:r>
            <a:r>
              <a:rPr lang="en-US" sz="2000" dirty="0"/>
              <a:t>is recognized that the covid-19 pandemic will likely have differential impact on different demographic groups, including female faculty, faculty with younger children, and URM </a:t>
            </a:r>
            <a:r>
              <a:rPr lang="en-US" sz="2000" dirty="0" smtClean="0"/>
              <a:t>faculty.</a:t>
            </a:r>
          </a:p>
          <a:p>
            <a:pPr marL="800100" lvl="1" indent="-342900">
              <a:buFont typeface="+mj-lt"/>
              <a:buAutoNum type="alphaLcPeriod" startAt="4"/>
            </a:pPr>
            <a:endParaRPr lang="en-US" sz="2000" dirty="0" smtClean="0"/>
          </a:p>
          <a:p>
            <a:pPr marL="800100" lvl="1" indent="-342900">
              <a:buFont typeface="+mj-lt"/>
              <a:buAutoNum type="alphaLcPeriod" startAt="4"/>
            </a:pPr>
            <a:r>
              <a:rPr lang="en-US" sz="2000" dirty="0" smtClean="0"/>
              <a:t>It </a:t>
            </a:r>
            <a:r>
              <a:rPr lang="en-US" sz="2000" dirty="0"/>
              <a:t>is recognized that it is not only the campus closure that has caused major disruption in research programs. Other sources of disruption include, for example, travel restrictions, closures of museums and exhibition venues, conference and other event cancellations, family situations, children at home, homeschooling roles, compromised workspace, and even covid-19 illness. </a:t>
            </a:r>
          </a:p>
          <a:p>
            <a:pPr marL="285750" indent="-285750">
              <a:buFont typeface="Arial" panose="020B0604020202020204" pitchFamily="34" charset="0"/>
              <a:buChar char="•"/>
            </a:pPr>
            <a:endParaRPr lang="en-US" sz="2000" dirty="0" smtClean="0"/>
          </a:p>
        </p:txBody>
      </p:sp>
      <p:sp>
        <p:nvSpPr>
          <p:cNvPr id="6" name="TextBox 5"/>
          <p:cNvSpPr txBox="1"/>
          <p:nvPr/>
        </p:nvSpPr>
        <p:spPr>
          <a:xfrm>
            <a:off x="853440" y="746760"/>
            <a:ext cx="7315200" cy="646331"/>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The CALL</a:t>
            </a:r>
          </a:p>
        </p:txBody>
      </p:sp>
    </p:spTree>
    <p:extLst>
      <p:ext uri="{BB962C8B-B14F-4D97-AF65-F5344CB8AC3E}">
        <p14:creationId xmlns:p14="http://schemas.microsoft.com/office/powerpoint/2010/main" val="2377929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481328"/>
            <a:ext cx="7980680" cy="5324535"/>
          </a:xfrm>
          <a:prstGeom prst="rect">
            <a:avLst/>
          </a:prstGeom>
          <a:noFill/>
        </p:spPr>
        <p:txBody>
          <a:bodyPr wrap="square" rtlCol="0">
            <a:spAutoFit/>
          </a:bodyPr>
          <a:lstStyle/>
          <a:p>
            <a:pPr lvl="1"/>
            <a:endParaRPr lang="en-US" sz="2000" dirty="0" smtClean="0"/>
          </a:p>
          <a:p>
            <a:pPr marL="800100" lvl="1" indent="-342900">
              <a:buFont typeface="+mj-lt"/>
              <a:buAutoNum type="arabicPeriod"/>
            </a:pPr>
            <a:r>
              <a:rPr lang="en-US" sz="2000" dirty="0" smtClean="0"/>
              <a:t>Maintain </a:t>
            </a:r>
            <a:r>
              <a:rPr lang="en-US" sz="2000" dirty="0"/>
              <a:t>a significant presence on campus, meet classes, keep office hours, hold examinations as scheduled, be accessible to students and staff, be available to interact with University colleagues, and share service responsibilities throughout every quarter or semester of active service</a:t>
            </a:r>
            <a:r>
              <a:rPr lang="en-US" sz="2000" dirty="0" smtClean="0"/>
              <a:t> </a:t>
            </a:r>
          </a:p>
          <a:p>
            <a:pPr marL="800100" lvl="1" indent="-342900">
              <a:buFont typeface="+mj-lt"/>
              <a:buAutoNum type="arabicPeriod"/>
            </a:pPr>
            <a:endParaRPr lang="en-US" sz="2000" dirty="0"/>
          </a:p>
          <a:p>
            <a:pPr marL="800100" lvl="1" indent="-342900">
              <a:buFont typeface="+mj-lt"/>
              <a:buAutoNum type="arabicPeriod"/>
            </a:pPr>
            <a:r>
              <a:rPr lang="en-US" sz="2000" dirty="0" smtClean="0"/>
              <a:t>Seek out mentoring</a:t>
            </a:r>
          </a:p>
          <a:p>
            <a:pPr lvl="1"/>
            <a:endParaRPr lang="en-US" sz="2000" dirty="0" smtClean="0"/>
          </a:p>
          <a:p>
            <a:pPr marL="1257300" lvl="2" indent="-342900">
              <a:buFont typeface="Arial" panose="020B0604020202020204" pitchFamily="34" charset="0"/>
              <a:buChar char="•"/>
            </a:pPr>
            <a:r>
              <a:rPr lang="en-US" sz="2000" dirty="0" smtClean="0"/>
              <a:t>Find the </a:t>
            </a:r>
            <a:r>
              <a:rPr lang="en-US" sz="2000" i="1" dirty="0" smtClean="0"/>
              <a:t>right</a:t>
            </a:r>
            <a:r>
              <a:rPr lang="en-US" sz="2000" dirty="0" smtClean="0"/>
              <a:t> mentor, perhaps a senior faculty member.  </a:t>
            </a:r>
          </a:p>
          <a:p>
            <a:pPr marL="1257300" lvl="2" indent="-342900">
              <a:buFont typeface="Arial" panose="020B0604020202020204" pitchFamily="34" charset="0"/>
              <a:buChar char="•"/>
            </a:pPr>
            <a:r>
              <a:rPr lang="en-US" sz="2000" dirty="0" smtClean="0"/>
              <a:t>Consider multiple mentors for different purposes. </a:t>
            </a:r>
          </a:p>
          <a:p>
            <a:pPr marL="1257300" lvl="2" indent="-342900">
              <a:buFont typeface="Arial" panose="020B0604020202020204" pitchFamily="34" charset="0"/>
              <a:buChar char="•"/>
            </a:pPr>
            <a:r>
              <a:rPr lang="en-US" sz="2000" dirty="0" smtClean="0"/>
              <a:t>Find out if your college has a mentoring program.  </a:t>
            </a:r>
          </a:p>
          <a:p>
            <a:pPr marL="1257300" lvl="2" indent="-342900">
              <a:buFont typeface="Arial" panose="020B0604020202020204" pitchFamily="34" charset="0"/>
              <a:buChar char="•"/>
            </a:pPr>
            <a:r>
              <a:rPr lang="en-US" sz="2000" dirty="0" smtClean="0"/>
              <a:t>Find out about the Women’s faculty association.</a:t>
            </a:r>
          </a:p>
          <a:p>
            <a:pPr marL="1257300" lvl="2" indent="-342900">
              <a:buFont typeface="Arial" panose="020B0604020202020204" pitchFamily="34" charset="0"/>
              <a:buChar char="•"/>
            </a:pPr>
            <a:r>
              <a:rPr lang="en-US" sz="2000" dirty="0" smtClean="0"/>
              <a:t>Research office holds workshops about extramural funding</a:t>
            </a:r>
          </a:p>
          <a:p>
            <a:pPr marL="1257300" lvl="2" indent="-342900">
              <a:buFont typeface="Arial" panose="020B0604020202020204" pitchFamily="34" charset="0"/>
              <a:buChar char="•"/>
            </a:pPr>
            <a:r>
              <a:rPr lang="en-US" sz="2000" dirty="0" smtClean="0"/>
              <a:t>Find out about the Academy of Distinguished Teachers</a:t>
            </a:r>
          </a:p>
          <a:p>
            <a:pPr marL="1257300" lvl="2" indent="-342900">
              <a:buFont typeface="Arial" panose="020B0604020202020204" pitchFamily="34" charset="0"/>
              <a:buChar char="•"/>
            </a:pPr>
            <a:r>
              <a:rPr lang="en-US" sz="2000" dirty="0" smtClean="0"/>
              <a:t>Talk to your chair</a:t>
            </a:r>
          </a:p>
        </p:txBody>
      </p:sp>
      <p:sp>
        <p:nvSpPr>
          <p:cNvPr id="7" name="TextBox 6"/>
          <p:cNvSpPr txBox="1"/>
          <p:nvPr/>
        </p:nvSpPr>
        <p:spPr>
          <a:xfrm>
            <a:off x="853440" y="746760"/>
            <a:ext cx="7315200" cy="646331"/>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Tip Sheet</a:t>
            </a:r>
          </a:p>
        </p:txBody>
      </p:sp>
    </p:spTree>
    <p:extLst>
      <p:ext uri="{BB962C8B-B14F-4D97-AF65-F5344CB8AC3E}">
        <p14:creationId xmlns:p14="http://schemas.microsoft.com/office/powerpoint/2010/main" val="2783119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481328"/>
            <a:ext cx="7980680" cy="4708981"/>
          </a:xfrm>
          <a:prstGeom prst="rect">
            <a:avLst/>
          </a:prstGeom>
          <a:noFill/>
        </p:spPr>
        <p:txBody>
          <a:bodyPr wrap="square" rtlCol="0">
            <a:spAutoFit/>
          </a:bodyPr>
          <a:lstStyle/>
          <a:p>
            <a:pPr lvl="1"/>
            <a:r>
              <a:rPr lang="en-US" sz="2000" dirty="0" smtClean="0"/>
              <a:t> </a:t>
            </a:r>
          </a:p>
          <a:p>
            <a:pPr marL="800100" lvl="1" indent="-342900">
              <a:buFont typeface="+mj-lt"/>
              <a:buAutoNum type="arabicPeriod" startAt="3"/>
            </a:pPr>
            <a:r>
              <a:rPr lang="en-US" sz="2000" dirty="0" smtClean="0"/>
              <a:t>Explore collaborative research with your colleagues</a:t>
            </a:r>
          </a:p>
          <a:p>
            <a:pPr marL="800100" lvl="1" indent="-342900">
              <a:buFont typeface="+mj-lt"/>
              <a:buAutoNum type="arabicPeriod" startAt="3"/>
            </a:pPr>
            <a:endParaRPr lang="en-US" sz="2000" dirty="0"/>
          </a:p>
          <a:p>
            <a:pPr marL="800100" lvl="1" indent="-342900">
              <a:buFont typeface="+mj-lt"/>
              <a:buAutoNum type="arabicPeriod" startAt="3"/>
            </a:pPr>
            <a:r>
              <a:rPr lang="en-US" sz="2000" dirty="0" smtClean="0"/>
              <a:t>Maintain the right balance with </a:t>
            </a:r>
            <a:r>
              <a:rPr lang="en-US" sz="2000" dirty="0"/>
              <a:t>the </a:t>
            </a:r>
            <a:r>
              <a:rPr lang="en-US" sz="2000" dirty="0" smtClean="0"/>
              <a:t>expectations </a:t>
            </a:r>
            <a:r>
              <a:rPr lang="en-US" sz="2000" dirty="0"/>
              <a:t>of your job. </a:t>
            </a:r>
            <a:endParaRPr lang="en-US" sz="2000" dirty="0" smtClean="0"/>
          </a:p>
          <a:p>
            <a:pPr lvl="1"/>
            <a:endParaRPr lang="en-US" sz="2000" dirty="0" smtClean="0"/>
          </a:p>
          <a:p>
            <a:pPr marL="1257300" lvl="2" indent="-342900">
              <a:buFont typeface="Arial" panose="020B0604020202020204" pitchFamily="34" charset="0"/>
              <a:buChar char="•"/>
            </a:pPr>
            <a:r>
              <a:rPr lang="en-US" sz="2000" dirty="0" smtClean="0"/>
              <a:t>You </a:t>
            </a:r>
            <a:r>
              <a:rPr lang="en-US" sz="2000" dirty="0"/>
              <a:t>will not be granted tenure </a:t>
            </a:r>
            <a:r>
              <a:rPr lang="en-US" sz="2000" dirty="0" smtClean="0"/>
              <a:t>or promoted </a:t>
            </a:r>
            <a:r>
              <a:rPr lang="en-US" sz="2000" dirty="0"/>
              <a:t>to Full professor or </a:t>
            </a:r>
            <a:r>
              <a:rPr lang="en-US" sz="2000" dirty="0" smtClean="0"/>
              <a:t>Distinguished professor </a:t>
            </a:r>
            <a:r>
              <a:rPr lang="en-US" sz="2000" dirty="0"/>
              <a:t>if your research is lacking but you have been a wonderful citizen! </a:t>
            </a:r>
            <a:endParaRPr lang="en-US" sz="2000" dirty="0" smtClean="0"/>
          </a:p>
          <a:p>
            <a:pPr marL="1200150" lvl="2" indent="-285750">
              <a:buFont typeface="Arial" panose="020B0604020202020204" pitchFamily="34" charset="0"/>
              <a:buChar char="•"/>
            </a:pPr>
            <a:endParaRPr lang="en-US" sz="2000" dirty="0" smtClean="0"/>
          </a:p>
          <a:p>
            <a:pPr marL="1257300" lvl="2" indent="-342900">
              <a:buFont typeface="Arial" panose="020B0604020202020204" pitchFamily="34" charset="0"/>
              <a:buChar char="•"/>
            </a:pPr>
            <a:r>
              <a:rPr lang="en-US" sz="2000" dirty="0" smtClean="0"/>
              <a:t>Nevertheless</a:t>
            </a:r>
            <a:r>
              <a:rPr lang="en-US" sz="2000" dirty="0"/>
              <a:t>, it is important to emphasize that your contributions to service are a significant part of the evaluations for your merits and promotions. You will not, for example, be granted promotions or accelerations through the merit system if your contributions to service are not commensurate with rank</a:t>
            </a:r>
          </a:p>
        </p:txBody>
      </p:sp>
      <p:sp>
        <p:nvSpPr>
          <p:cNvPr id="6" name="TextBox 5"/>
          <p:cNvSpPr txBox="1"/>
          <p:nvPr/>
        </p:nvSpPr>
        <p:spPr>
          <a:xfrm>
            <a:off x="853440" y="746760"/>
            <a:ext cx="7315200" cy="646331"/>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Tip Sheet</a:t>
            </a:r>
          </a:p>
        </p:txBody>
      </p:sp>
    </p:spTree>
    <p:extLst>
      <p:ext uri="{BB962C8B-B14F-4D97-AF65-F5344CB8AC3E}">
        <p14:creationId xmlns:p14="http://schemas.microsoft.com/office/powerpoint/2010/main" val="1902415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481328"/>
            <a:ext cx="7980680" cy="4708981"/>
          </a:xfrm>
          <a:prstGeom prst="rect">
            <a:avLst/>
          </a:prstGeom>
          <a:noFill/>
        </p:spPr>
        <p:txBody>
          <a:bodyPr wrap="square" rtlCol="0">
            <a:spAutoFit/>
          </a:bodyPr>
          <a:lstStyle/>
          <a:p>
            <a:pPr lvl="1"/>
            <a:r>
              <a:rPr lang="en-US" sz="2000" dirty="0" smtClean="0"/>
              <a:t> </a:t>
            </a:r>
          </a:p>
          <a:p>
            <a:pPr marL="457200" indent="-457200">
              <a:buFont typeface="+mj-lt"/>
              <a:buAutoNum type="arabicPeriod" startAt="5"/>
              <a:defRPr/>
            </a:pPr>
            <a:r>
              <a:rPr lang="en-US" sz="2000" dirty="0" smtClean="0"/>
              <a:t>Understand our students at UCR </a:t>
            </a:r>
          </a:p>
          <a:p>
            <a:pPr marL="457200" indent="-457200">
              <a:buFont typeface="+mj-lt"/>
              <a:buAutoNum type="arabicPeriod" startAt="5"/>
              <a:defRPr/>
            </a:pPr>
            <a:endParaRPr lang="en-US" sz="2000" dirty="0" smtClean="0"/>
          </a:p>
          <a:p>
            <a:pPr marL="914400" lvl="1" indent="-457200">
              <a:buFont typeface="Arial" panose="020B0604020202020204" pitchFamily="34" charset="0"/>
              <a:buChar char="•"/>
              <a:defRPr/>
            </a:pPr>
            <a:r>
              <a:rPr lang="en-US" sz="2000" dirty="0"/>
              <a:t>M</a:t>
            </a:r>
            <a:r>
              <a:rPr lang="en-US" sz="2000" dirty="0" smtClean="0"/>
              <a:t>any </a:t>
            </a:r>
            <a:r>
              <a:rPr lang="en-US" sz="2000" dirty="0"/>
              <a:t>students who are the first in their families to attend college. Your expectations </a:t>
            </a:r>
            <a:r>
              <a:rPr lang="en-US" sz="2000" dirty="0" smtClean="0"/>
              <a:t>will </a:t>
            </a:r>
            <a:r>
              <a:rPr lang="en-US" sz="2000" dirty="0"/>
              <a:t>not be as obvious </a:t>
            </a:r>
            <a:r>
              <a:rPr lang="en-US" sz="2000" dirty="0" smtClean="0"/>
              <a:t>to many of </a:t>
            </a:r>
            <a:r>
              <a:rPr lang="en-US" sz="2000" dirty="0"/>
              <a:t>them as you anticipate. </a:t>
            </a:r>
            <a:endParaRPr lang="en-US" sz="2000" dirty="0" smtClean="0"/>
          </a:p>
          <a:p>
            <a:pPr marL="914400" lvl="1" indent="-457200">
              <a:buFont typeface="Arial" panose="020B0604020202020204" pitchFamily="34" charset="0"/>
              <a:buChar char="•"/>
              <a:defRPr/>
            </a:pPr>
            <a:r>
              <a:rPr lang="en-US" sz="2000" dirty="0" smtClean="0"/>
              <a:t>Think </a:t>
            </a:r>
            <a:r>
              <a:rPr lang="en-US" sz="2000" dirty="0"/>
              <a:t>about the economic situation of many of the students when choosing texts </a:t>
            </a:r>
            <a:r>
              <a:rPr lang="en-US" sz="2000" dirty="0" smtClean="0"/>
              <a:t>etc.</a:t>
            </a:r>
          </a:p>
          <a:p>
            <a:pPr marL="914400" lvl="1" indent="-457200">
              <a:buFont typeface="Arial" panose="020B0604020202020204" pitchFamily="34" charset="0"/>
              <a:buChar char="•"/>
              <a:defRPr/>
            </a:pPr>
            <a:r>
              <a:rPr lang="en-US" sz="2000" dirty="0" smtClean="0"/>
              <a:t>Remember </a:t>
            </a:r>
            <a:r>
              <a:rPr lang="en-US" sz="2000" dirty="0"/>
              <a:t>that many students have to work while attending UCR and the longer lead time they have for assignments, the more successful they are likely to be. Try to be flexible about office hours so that they can indeed find time to come see you. </a:t>
            </a:r>
          </a:p>
          <a:p>
            <a:pPr marL="800100" lvl="1" indent="-342900">
              <a:buFont typeface="+mj-lt"/>
              <a:buAutoNum type="arabicPeriod" startAt="3"/>
            </a:pPr>
            <a:endParaRPr lang="en-US" sz="2000" dirty="0" smtClean="0"/>
          </a:p>
          <a:p>
            <a:pPr marL="800100" lvl="1" indent="-342900">
              <a:buFont typeface="+mj-lt"/>
              <a:buAutoNum type="arabicPeriod" startAt="3"/>
            </a:pPr>
            <a:endParaRPr lang="en-US" sz="2000" dirty="0"/>
          </a:p>
        </p:txBody>
      </p:sp>
      <p:sp>
        <p:nvSpPr>
          <p:cNvPr id="6" name="TextBox 5"/>
          <p:cNvSpPr txBox="1"/>
          <p:nvPr/>
        </p:nvSpPr>
        <p:spPr>
          <a:xfrm>
            <a:off x="853440" y="746760"/>
            <a:ext cx="7315200" cy="646331"/>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Tip Sheet</a:t>
            </a:r>
          </a:p>
        </p:txBody>
      </p:sp>
    </p:spTree>
    <p:extLst>
      <p:ext uri="{BB962C8B-B14F-4D97-AF65-F5344CB8AC3E}">
        <p14:creationId xmlns:p14="http://schemas.microsoft.com/office/powerpoint/2010/main" val="2238952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Normative time until</a:t>
            </a:r>
          </a:p>
        </p:txBody>
      </p:sp>
      <p:sp>
        <p:nvSpPr>
          <p:cNvPr id="3" name="Content Placeholder 2"/>
          <p:cNvSpPr>
            <a:spLocks noGrp="1"/>
          </p:cNvSpPr>
          <p:nvPr>
            <p:ph idx="1"/>
          </p:nvPr>
        </p:nvSpPr>
        <p:spPr/>
        <p:txBody>
          <a:bodyPr/>
          <a:lstStyle/>
          <a:p>
            <a:pPr>
              <a:defRPr/>
            </a:pPr>
            <a:r>
              <a:rPr lang="en-US" dirty="0"/>
              <a:t>Tenure decision = 6 years </a:t>
            </a:r>
          </a:p>
          <a:p>
            <a:pPr marL="0" indent="0">
              <a:buNone/>
              <a:defRPr/>
            </a:pPr>
            <a:r>
              <a:rPr lang="en-US" dirty="0"/>
              <a:t>(70</a:t>
            </a:r>
            <a:r>
              <a:rPr lang="en-US" dirty="0" smtClean="0"/>
              <a:t>%). Maximum </a:t>
            </a:r>
            <a:r>
              <a:rPr lang="en-US" dirty="0"/>
              <a:t>of 7 years with</a:t>
            </a:r>
          </a:p>
          <a:p>
            <a:pPr marL="0" indent="0">
              <a:buFont typeface="Wingdings" panose="05000000000000000000" pitchFamily="2" charset="2"/>
              <a:buNone/>
              <a:defRPr/>
            </a:pPr>
            <a:r>
              <a:rPr lang="en-US" dirty="0"/>
              <a:t>    no </a:t>
            </a:r>
            <a:r>
              <a:rPr lang="en-US" i="1" dirty="0"/>
              <a:t>stop-the-clocks</a:t>
            </a:r>
          </a:p>
          <a:p>
            <a:pPr marL="0" indent="0">
              <a:buFont typeface="Wingdings" panose="05000000000000000000" pitchFamily="2" charset="2"/>
              <a:buNone/>
              <a:defRPr/>
            </a:pPr>
            <a:endParaRPr lang="en-US" dirty="0"/>
          </a:p>
          <a:p>
            <a:pPr>
              <a:defRPr/>
            </a:pPr>
            <a:r>
              <a:rPr lang="en-US" dirty="0"/>
              <a:t>From Associate to full </a:t>
            </a:r>
          </a:p>
          <a:p>
            <a:pPr marL="0" indent="0">
              <a:buFont typeface="Wingdings" panose="05000000000000000000" pitchFamily="2" charset="2"/>
              <a:buNone/>
              <a:defRPr/>
            </a:pPr>
            <a:r>
              <a:rPr lang="en-US" dirty="0"/>
              <a:t>professor = 6 years </a:t>
            </a:r>
          </a:p>
          <a:p>
            <a:pPr marL="0" indent="0">
              <a:buFont typeface="Wingdings" panose="05000000000000000000" pitchFamily="2" charset="2"/>
              <a:buNone/>
              <a:defRPr/>
            </a:pPr>
            <a:r>
              <a:rPr lang="en-US" dirty="0"/>
              <a:t>   no maximum</a:t>
            </a:r>
          </a:p>
          <a:p>
            <a:pPr marL="0" indent="0">
              <a:buFont typeface="Wingdings" panose="05000000000000000000" pitchFamily="2" charset="2"/>
              <a:buNone/>
              <a:defRPr/>
            </a:pPr>
            <a:r>
              <a:rPr lang="en-US" dirty="0"/>
              <a:t>But if you do well in </a:t>
            </a:r>
            <a:r>
              <a:rPr lang="en-US" dirty="0">
                <a:solidFill>
                  <a:srgbClr val="FF0000"/>
                </a:solidFill>
              </a:rPr>
              <a:t>all three </a:t>
            </a:r>
            <a:r>
              <a:rPr lang="en-US" dirty="0"/>
              <a:t>areas of evaluation, you can accelerate up those steps</a:t>
            </a:r>
          </a:p>
          <a:p>
            <a:pPr>
              <a:defRPr/>
            </a:pPr>
            <a:endParaRPr lang="en-US" dirty="0"/>
          </a:p>
          <a:p>
            <a:pPr>
              <a:defRPr/>
            </a:pPr>
            <a:endParaRPr lang="en-US" dirty="0"/>
          </a:p>
          <a:p>
            <a:pPr marL="0" indent="0">
              <a:buFont typeface="Wingdings" panose="05000000000000000000" pitchFamily="2" charset="2"/>
              <a:buNone/>
              <a:defRPr/>
            </a:pPr>
            <a:endParaRPr lang="en-US" dirty="0"/>
          </a:p>
        </p:txBody>
      </p:sp>
      <p:pic>
        <p:nvPicPr>
          <p:cNvPr id="4" name="Content Placeholder 3"/>
          <p:cNvPicPr>
            <a:picLocks noChangeAspect="1"/>
          </p:cNvPicPr>
          <p:nvPr/>
        </p:nvPicPr>
        <p:blipFill>
          <a:blip r:embed="rId2"/>
          <a:stretch>
            <a:fillRect/>
          </a:stretch>
        </p:blipFill>
        <p:spPr bwMode="auto">
          <a:xfrm>
            <a:off x="6096000" y="1524000"/>
            <a:ext cx="2667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0"/>
          </a:xfrm>
        </p:spPr>
        <p:txBody>
          <a:bodyPr/>
          <a:lstStyle/>
          <a:p>
            <a:pPr algn="ctr">
              <a:defRPr/>
            </a:pPr>
            <a:r>
              <a:rPr lang="en-US" sz="3600" dirty="0"/>
              <a:t>How do we assess that you are contributing to the mission?</a:t>
            </a:r>
          </a:p>
        </p:txBody>
      </p:sp>
      <p:sp>
        <p:nvSpPr>
          <p:cNvPr id="3" name="Content Placeholder 2"/>
          <p:cNvSpPr>
            <a:spLocks noGrp="1"/>
          </p:cNvSpPr>
          <p:nvPr>
            <p:ph idx="1"/>
          </p:nvPr>
        </p:nvSpPr>
        <p:spPr/>
        <p:txBody>
          <a:bodyPr/>
          <a:lstStyle/>
          <a:p>
            <a:pPr>
              <a:defRPr/>
            </a:pPr>
            <a:endParaRPr lang="en-US" dirty="0"/>
          </a:p>
          <a:p>
            <a:pPr>
              <a:defRPr/>
            </a:pPr>
            <a:r>
              <a:rPr lang="en-US" dirty="0"/>
              <a:t>Research/Scholarly Activity/Creative Activity </a:t>
            </a:r>
          </a:p>
          <a:p>
            <a:pPr>
              <a:defRPr/>
            </a:pPr>
            <a:r>
              <a:rPr lang="en-US" dirty="0"/>
              <a:t>Teaching </a:t>
            </a:r>
          </a:p>
          <a:p>
            <a:pPr>
              <a:defRPr/>
            </a:pPr>
            <a:r>
              <a:rPr lang="en-US" dirty="0"/>
              <a:t>Service within your research/professional area and</a:t>
            </a:r>
            <a:r>
              <a:rPr lang="en-US" b="1" dirty="0"/>
              <a:t> </a:t>
            </a:r>
            <a:r>
              <a:rPr lang="en-US" dirty="0"/>
              <a:t>service to the university </a:t>
            </a:r>
          </a:p>
          <a:p>
            <a:pPr marL="0" indent="0">
              <a:buFont typeface="Wingdings" panose="05000000000000000000" pitchFamily="2" charset="2"/>
              <a:buNone/>
              <a:defRPr/>
            </a:pPr>
            <a:endParaRPr lang="en-US" sz="1200" dirty="0"/>
          </a:p>
          <a:p>
            <a:pPr marL="0" indent="0" algn="ctr">
              <a:buFont typeface="Wingdings" panose="05000000000000000000" pitchFamily="2" charset="2"/>
              <a:buNone/>
              <a:defRPr/>
            </a:pPr>
            <a:r>
              <a:rPr lang="en-US" sz="2400" b="1" dirty="0">
                <a:solidFill>
                  <a:srgbClr val="FF0000"/>
                </a:solidFill>
              </a:rPr>
              <a:t>The balance among these depends on the faculty series into which you have been hired</a:t>
            </a:r>
          </a:p>
          <a:p>
            <a:pPr marL="0" indent="0" algn="ctr">
              <a:buFont typeface="Wingdings" panose="05000000000000000000" pitchFamily="2" charset="2"/>
              <a:buNone/>
              <a:defRPr/>
            </a:pPr>
            <a:endParaRPr lang="en-US" sz="1200" dirty="0"/>
          </a:p>
          <a:p>
            <a:pPr marL="0" indent="0" algn="ctr">
              <a:buFont typeface="Wingdings" panose="05000000000000000000" pitchFamily="2" charset="2"/>
              <a:buNone/>
              <a:defRPr/>
            </a:pPr>
            <a:r>
              <a:rPr lang="en-US" sz="2400" dirty="0">
                <a:solidFill>
                  <a:srgbClr val="2D6CC0"/>
                </a:solidFill>
              </a:rPr>
              <a:t>Contributions in each of these areas that promote inclusive excellence are given special weight.</a:t>
            </a:r>
          </a:p>
          <a:p>
            <a:pPr algn="ctr">
              <a:defRPr/>
            </a:pPr>
            <a:endParaRPr lang="en-US" sz="2400" dirty="0"/>
          </a:p>
          <a:p>
            <a:pPr>
              <a:defRPr/>
            </a:pPr>
            <a:endParaRPr lang="en-US" dirty="0"/>
          </a:p>
          <a:p>
            <a:pPr>
              <a:defRPr/>
            </a:pPr>
            <a:endParaRPr lang="en-US" dirty="0"/>
          </a:p>
        </p:txBody>
      </p:sp>
      <p:sp>
        <p:nvSpPr>
          <p:cNvPr id="5124" name="TextBox 3"/>
          <p:cNvSpPr txBox="1">
            <a:spLocks noChangeArrowheads="1"/>
          </p:cNvSpPr>
          <p:nvPr/>
        </p:nvSpPr>
        <p:spPr bwMode="auto">
          <a:xfrm>
            <a:off x="838200" y="60198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Stages in a Normal Review-all cumulative</a:t>
            </a:r>
          </a:p>
        </p:txBody>
      </p:sp>
      <p:sp>
        <p:nvSpPr>
          <p:cNvPr id="3" name="Content Placeholder 2"/>
          <p:cNvSpPr>
            <a:spLocks noGrp="1"/>
          </p:cNvSpPr>
          <p:nvPr>
            <p:ph idx="1"/>
          </p:nvPr>
        </p:nvSpPr>
        <p:spPr/>
        <p:txBody>
          <a:bodyPr/>
          <a:lstStyle/>
          <a:p>
            <a:pPr>
              <a:defRPr/>
            </a:pPr>
            <a:r>
              <a:rPr lang="en-US" dirty="0"/>
              <a:t>Candidate assembles </a:t>
            </a:r>
            <a:r>
              <a:rPr lang="en-US" dirty="0" err="1"/>
              <a:t>efile</a:t>
            </a:r>
            <a:r>
              <a:rPr lang="en-US" dirty="0"/>
              <a:t>, including a self statement discussing accomplishments</a:t>
            </a:r>
          </a:p>
          <a:p>
            <a:pPr>
              <a:defRPr/>
            </a:pPr>
            <a:r>
              <a:rPr lang="en-US" dirty="0"/>
              <a:t>Departmental colleagues review the file and write a departmental evaluation and recommendation. </a:t>
            </a:r>
          </a:p>
          <a:p>
            <a:pPr>
              <a:defRPr/>
            </a:pPr>
            <a:r>
              <a:rPr lang="en-US" dirty="0"/>
              <a:t>Their opinion may have been influenced by extramural letters of evaluation if the candidate is up for promotion</a:t>
            </a:r>
          </a:p>
          <a:p>
            <a:pPr>
              <a:defRPr/>
            </a:pPr>
            <a:r>
              <a:rPr lang="en-US" dirty="0"/>
              <a:t>The Chair may add a separate letter, but routinely does not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Stages in a Normal Review-all cumulative</a:t>
            </a:r>
          </a:p>
        </p:txBody>
      </p:sp>
      <p:sp>
        <p:nvSpPr>
          <p:cNvPr id="3" name="Content Placeholder 2"/>
          <p:cNvSpPr>
            <a:spLocks noGrp="1"/>
          </p:cNvSpPr>
          <p:nvPr>
            <p:ph idx="1"/>
          </p:nvPr>
        </p:nvSpPr>
        <p:spPr>
          <a:xfrm>
            <a:off x="457200" y="1371600"/>
            <a:ext cx="8229600" cy="4724400"/>
          </a:xfrm>
        </p:spPr>
        <p:txBody>
          <a:bodyPr/>
          <a:lstStyle/>
          <a:p>
            <a:pPr marL="0" indent="0">
              <a:buNone/>
              <a:defRPr/>
            </a:pPr>
            <a:endParaRPr lang="en-US" sz="2400" dirty="0" smtClean="0"/>
          </a:p>
          <a:p>
            <a:pPr>
              <a:defRPr/>
            </a:pPr>
            <a:r>
              <a:rPr lang="en-US" dirty="0" smtClean="0"/>
              <a:t>The </a:t>
            </a:r>
            <a:r>
              <a:rPr lang="en-US" dirty="0"/>
              <a:t>file is evaluated by the Dean, often in consultation with Associate Deans. All actions require a vote and some actions require a letter with reasons</a:t>
            </a:r>
            <a:r>
              <a:rPr lang="en-US" dirty="0" smtClean="0"/>
              <a:t>.</a:t>
            </a:r>
            <a:endParaRPr lang="en-US" dirty="0"/>
          </a:p>
          <a:p>
            <a:pPr>
              <a:defRPr/>
            </a:pPr>
            <a:r>
              <a:rPr lang="en-US" dirty="0"/>
              <a:t>The file is evaluated by the Senate Committee on Academic Personnel (CAP). This is a body of 10 faculty representing diverse disciplines. Each member will review your file and vote on a </a:t>
            </a:r>
            <a:r>
              <a:rPr lang="en-US" dirty="0" smtClean="0"/>
              <a:t>recommendation.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Stages in a Normal Review-all cumulative</a:t>
            </a:r>
          </a:p>
        </p:txBody>
      </p:sp>
      <p:sp>
        <p:nvSpPr>
          <p:cNvPr id="3" name="Content Placeholder 2"/>
          <p:cNvSpPr>
            <a:spLocks noGrp="1"/>
          </p:cNvSpPr>
          <p:nvPr>
            <p:ph idx="1"/>
          </p:nvPr>
        </p:nvSpPr>
        <p:spPr/>
        <p:txBody>
          <a:bodyPr/>
          <a:lstStyle/>
          <a:p>
            <a:pPr>
              <a:defRPr/>
            </a:pPr>
            <a:r>
              <a:rPr lang="en-US" dirty="0"/>
              <a:t>The Vice Provost for Academic Personnel (VPAP) reviews the file and makes a recommendation to the </a:t>
            </a:r>
            <a:r>
              <a:rPr lang="en-US" dirty="0" smtClean="0"/>
              <a:t>Provost and Executive Vice Chancellor </a:t>
            </a:r>
            <a:r>
              <a:rPr lang="en-US" dirty="0"/>
              <a:t>(PEVC)</a:t>
            </a:r>
          </a:p>
          <a:p>
            <a:pPr>
              <a:defRPr/>
            </a:pPr>
            <a:r>
              <a:rPr lang="en-US" dirty="0"/>
              <a:t>The PEVC reviews the file. </a:t>
            </a:r>
            <a:endParaRPr lang="en-US" dirty="0" smtClean="0"/>
          </a:p>
          <a:p>
            <a:pPr lvl="1">
              <a:buFont typeface="Wingdings" panose="05000000000000000000" pitchFamily="2" charset="2"/>
              <a:buChar char="§"/>
              <a:defRPr/>
            </a:pPr>
            <a:r>
              <a:rPr lang="en-US" dirty="0" smtClean="0"/>
              <a:t>If </a:t>
            </a:r>
            <a:r>
              <a:rPr lang="en-US" dirty="0"/>
              <a:t>a merit file, then the PEVC’s decision is final. </a:t>
            </a:r>
            <a:endParaRPr lang="en-US" dirty="0" smtClean="0"/>
          </a:p>
          <a:p>
            <a:pPr lvl="1">
              <a:buFont typeface="Wingdings" panose="05000000000000000000" pitchFamily="2" charset="2"/>
              <a:buChar char="§"/>
              <a:defRPr/>
            </a:pPr>
            <a:r>
              <a:rPr lang="en-US" dirty="0" smtClean="0"/>
              <a:t>If </a:t>
            </a:r>
            <a:r>
              <a:rPr lang="en-US" dirty="0"/>
              <a:t>a promotion, the PEVC makes a recommendation to the </a:t>
            </a:r>
            <a:r>
              <a:rPr lang="en-US" dirty="0" smtClean="0"/>
              <a:t>Chancellor who is </a:t>
            </a:r>
            <a:r>
              <a:rPr lang="en-US" dirty="0"/>
              <a:t>final on promotion</a:t>
            </a:r>
          </a:p>
          <a:p>
            <a:pPr marL="0" indent="0">
              <a:buNone/>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pPr algn="ctr">
              <a:defRPr/>
            </a:pPr>
            <a:r>
              <a:rPr lang="en-US" sz="3600" dirty="0"/>
              <a:t>An extra action for Assistant Professors</a:t>
            </a:r>
          </a:p>
        </p:txBody>
      </p:sp>
      <p:sp>
        <p:nvSpPr>
          <p:cNvPr id="3" name="Content Placeholder 2"/>
          <p:cNvSpPr>
            <a:spLocks noGrp="1"/>
          </p:cNvSpPr>
          <p:nvPr>
            <p:ph idx="1"/>
          </p:nvPr>
        </p:nvSpPr>
        <p:spPr/>
        <p:txBody>
          <a:bodyPr/>
          <a:lstStyle/>
          <a:p>
            <a:pPr>
              <a:defRPr/>
            </a:pPr>
            <a:endParaRPr lang="en-US" dirty="0"/>
          </a:p>
          <a:p>
            <a:pPr>
              <a:defRPr/>
            </a:pPr>
            <a:r>
              <a:rPr lang="en-US" sz="2400" dirty="0"/>
              <a:t>At the beginning of your 5</a:t>
            </a:r>
            <a:r>
              <a:rPr lang="en-US" sz="2400" baseline="30000" dirty="0"/>
              <a:t>th</a:t>
            </a:r>
            <a:r>
              <a:rPr lang="en-US" sz="2400" dirty="0"/>
              <a:t> year as an Assistant professor, you will put together a file that will not result in either a merit or a promotion and is entirely to advise you on your progress towards tenure “the 5</a:t>
            </a:r>
            <a:r>
              <a:rPr lang="en-US" sz="2400" baseline="30000" dirty="0"/>
              <a:t>th</a:t>
            </a:r>
            <a:r>
              <a:rPr lang="en-US" sz="2400" dirty="0"/>
              <a:t> year appraisal”. The outcomes could be:- </a:t>
            </a:r>
          </a:p>
          <a:p>
            <a:pPr>
              <a:defRPr/>
            </a:pPr>
            <a:r>
              <a:rPr lang="en-US" sz="2400" dirty="0"/>
              <a:t>positive – looks as though you are making good progress towards a positive tenure decision, </a:t>
            </a:r>
          </a:p>
          <a:p>
            <a:pPr>
              <a:defRPr/>
            </a:pPr>
            <a:r>
              <a:rPr lang="en-US" sz="2400" dirty="0"/>
              <a:t>qualified positive – some areas good, but some deficient and in need of improvement, or</a:t>
            </a:r>
          </a:p>
          <a:p>
            <a:pPr>
              <a:defRPr/>
            </a:pPr>
            <a:r>
              <a:rPr lang="en-US" sz="2400" dirty="0"/>
              <a:t>Negative – not on track – can still make tenure </a:t>
            </a:r>
            <a:endParaRPr lang="en-US" sz="2400" dirty="0" smtClean="0"/>
          </a:p>
          <a:p>
            <a:pPr>
              <a:defRPr/>
            </a:pPr>
            <a:r>
              <a:rPr lang="en-US" sz="2400" dirty="0" smtClean="0"/>
              <a:t>VPAP is final on appraisals</a:t>
            </a:r>
            <a:endParaRPr lang="en-US" sz="2400" dirty="0"/>
          </a:p>
          <a:p>
            <a:pPr marL="0" indent="0">
              <a:buFont typeface="Wingdings" panose="05000000000000000000" pitchFamily="2" charset="2"/>
              <a:buNone/>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762000"/>
          </a:xfrm>
        </p:spPr>
        <p:txBody>
          <a:bodyPr/>
          <a:lstStyle/>
          <a:p>
            <a:pPr>
              <a:defRPr/>
            </a:pPr>
            <a:r>
              <a:rPr lang="en-US" sz="3600" dirty="0"/>
              <a:t>For most, the first file will be due September 30</a:t>
            </a:r>
            <a:r>
              <a:rPr lang="en-US" sz="3600" baseline="30000" dirty="0"/>
              <a:t>th</a:t>
            </a:r>
            <a:r>
              <a:rPr lang="en-US" sz="3600" dirty="0"/>
              <a:t>, </a:t>
            </a:r>
            <a:r>
              <a:rPr lang="en-US" sz="3600" dirty="0" smtClean="0"/>
              <a:t>2021!</a:t>
            </a:r>
            <a:endParaRPr lang="en-US" sz="3600" dirty="0"/>
          </a:p>
        </p:txBody>
      </p:sp>
      <p:sp>
        <p:nvSpPr>
          <p:cNvPr id="3" name="Content Placeholder 2"/>
          <p:cNvSpPr>
            <a:spLocks noGrp="1"/>
          </p:cNvSpPr>
          <p:nvPr>
            <p:ph idx="1"/>
          </p:nvPr>
        </p:nvSpPr>
        <p:spPr>
          <a:xfrm>
            <a:off x="457200" y="2286000"/>
            <a:ext cx="8229600" cy="3855720"/>
          </a:xfrm>
        </p:spPr>
        <p:txBody>
          <a:bodyPr/>
          <a:lstStyle/>
          <a:p>
            <a:pPr marL="0" indent="0">
              <a:buNone/>
              <a:defRPr/>
            </a:pPr>
            <a:r>
              <a:rPr lang="en-US" dirty="0" smtClean="0"/>
              <a:t>How much could there be to put in your file after just one year?</a:t>
            </a:r>
            <a:endParaRPr lang="en-US" dirty="0"/>
          </a:p>
          <a:p>
            <a:pPr>
              <a:spcBef>
                <a:spcPts val="1200"/>
              </a:spcBef>
              <a:buFont typeface="Wingdings" panose="05000000000000000000" pitchFamily="2" charset="2"/>
              <a:buChar char="Ø"/>
              <a:defRPr/>
            </a:pPr>
            <a:r>
              <a:rPr lang="en-US" dirty="0" smtClean="0"/>
              <a:t>If </a:t>
            </a:r>
            <a:r>
              <a:rPr lang="en-US" dirty="0"/>
              <a:t>you have had teaching release </a:t>
            </a:r>
            <a:r>
              <a:rPr lang="en-US" dirty="0" smtClean="0"/>
              <a:t>there may be relatively little </a:t>
            </a:r>
            <a:r>
              <a:rPr lang="en-US" dirty="0"/>
              <a:t>actual teaching in the </a:t>
            </a:r>
            <a:r>
              <a:rPr lang="en-US" dirty="0" smtClean="0"/>
              <a:t>file.  But document </a:t>
            </a:r>
            <a:r>
              <a:rPr lang="en-US" dirty="0"/>
              <a:t>what you have learned about the classes you will be teaching, how you have developed </a:t>
            </a:r>
            <a:r>
              <a:rPr lang="en-US" dirty="0" smtClean="0"/>
              <a:t>class plans, </a:t>
            </a:r>
            <a:r>
              <a:rPr lang="en-US" dirty="0"/>
              <a:t>and </a:t>
            </a:r>
            <a:r>
              <a:rPr lang="en-US" dirty="0" smtClean="0"/>
              <a:t>any </a:t>
            </a:r>
            <a:r>
              <a:rPr lang="en-US" dirty="0"/>
              <a:t>teaching workshops you have attended </a:t>
            </a:r>
            <a:r>
              <a:rPr lang="en-US" dirty="0" err="1"/>
              <a:t>etc</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Your first file will be in 1 year!</a:t>
            </a:r>
          </a:p>
        </p:txBody>
      </p:sp>
      <p:sp>
        <p:nvSpPr>
          <p:cNvPr id="3" name="Content Placeholder 2"/>
          <p:cNvSpPr>
            <a:spLocks noGrp="1"/>
          </p:cNvSpPr>
          <p:nvPr>
            <p:ph idx="1"/>
          </p:nvPr>
        </p:nvSpPr>
        <p:spPr>
          <a:xfrm>
            <a:off x="457200" y="1719072"/>
            <a:ext cx="8229600" cy="4724400"/>
          </a:xfrm>
        </p:spPr>
        <p:txBody>
          <a:bodyPr/>
          <a:lstStyle/>
          <a:p>
            <a:pPr>
              <a:defRPr/>
            </a:pPr>
            <a:r>
              <a:rPr lang="en-US" dirty="0" smtClean="0"/>
              <a:t>If you </a:t>
            </a:r>
            <a:r>
              <a:rPr lang="en-US" dirty="0"/>
              <a:t>have published something in your first year, chances are that it was something essentially accomplished at your previous institution. </a:t>
            </a:r>
            <a:endParaRPr lang="en-US" dirty="0" smtClean="0"/>
          </a:p>
          <a:p>
            <a:pPr>
              <a:defRPr/>
            </a:pPr>
            <a:r>
              <a:rPr lang="en-US" dirty="0" smtClean="0"/>
              <a:t>Yes</a:t>
            </a:r>
            <a:r>
              <a:rPr lang="en-US" dirty="0"/>
              <a:t>, include this, but also talk about how you have begun your UCR research </a:t>
            </a:r>
            <a:r>
              <a:rPr lang="en-US" dirty="0" smtClean="0"/>
              <a:t>program.</a:t>
            </a:r>
          </a:p>
          <a:p>
            <a:pPr>
              <a:defRPr/>
            </a:pPr>
            <a:r>
              <a:rPr lang="en-US" dirty="0" smtClean="0"/>
              <a:t>Have </a:t>
            </a:r>
            <a:r>
              <a:rPr lang="en-US" dirty="0"/>
              <a:t>you submitted a grant or fellowship application? </a:t>
            </a:r>
            <a:r>
              <a:rPr lang="en-US" dirty="0" smtClean="0"/>
              <a:t> </a:t>
            </a:r>
          </a:p>
          <a:p>
            <a:pPr>
              <a:defRPr/>
            </a:pPr>
            <a:r>
              <a:rPr lang="en-US" dirty="0" smtClean="0"/>
              <a:t>Have </a:t>
            </a:r>
            <a:r>
              <a:rPr lang="en-US" dirty="0"/>
              <a:t>you drafted a chapter of your book </a:t>
            </a:r>
            <a:r>
              <a:rPr lang="en-US" dirty="0" err="1"/>
              <a:t>etc</a:t>
            </a:r>
            <a:r>
              <a:rPr lang="en-US" dirty="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Your first file will be in 1 year!</a:t>
            </a:r>
          </a:p>
        </p:txBody>
      </p:sp>
      <p:sp>
        <p:nvSpPr>
          <p:cNvPr id="3" name="Content Placeholder 2"/>
          <p:cNvSpPr>
            <a:spLocks noGrp="1"/>
          </p:cNvSpPr>
          <p:nvPr>
            <p:ph idx="1"/>
          </p:nvPr>
        </p:nvSpPr>
        <p:spPr>
          <a:xfrm>
            <a:off x="457200" y="1722120"/>
            <a:ext cx="8229600" cy="4724400"/>
          </a:xfrm>
        </p:spPr>
        <p:txBody>
          <a:bodyPr/>
          <a:lstStyle/>
          <a:p>
            <a:pPr>
              <a:defRPr/>
            </a:pPr>
            <a:r>
              <a:rPr lang="en-US" dirty="0" smtClean="0"/>
              <a:t>In </a:t>
            </a:r>
            <a:r>
              <a:rPr lang="en-US" dirty="0"/>
              <a:t>all likelihood </a:t>
            </a:r>
            <a:r>
              <a:rPr lang="en-US" dirty="0" smtClean="0"/>
              <a:t>any university </a:t>
            </a:r>
            <a:r>
              <a:rPr lang="en-US" dirty="0"/>
              <a:t>was a minor activity your first year, but document it. </a:t>
            </a:r>
            <a:endParaRPr lang="en-US" dirty="0" smtClean="0"/>
          </a:p>
          <a:p>
            <a:pPr>
              <a:defRPr/>
            </a:pPr>
            <a:r>
              <a:rPr lang="en-US" dirty="0" smtClean="0"/>
              <a:t>Have you been involved in any associations through committee service?</a:t>
            </a:r>
          </a:p>
          <a:p>
            <a:pPr>
              <a:defRPr/>
            </a:pPr>
            <a:r>
              <a:rPr lang="en-US" dirty="0" smtClean="0"/>
              <a:t>Did </a:t>
            </a:r>
            <a:r>
              <a:rPr lang="en-US" dirty="0"/>
              <a:t>you give a talk at a scholarly meeting? </a:t>
            </a:r>
            <a:endParaRPr lang="en-US" dirty="0" smtClean="0"/>
          </a:p>
          <a:p>
            <a:pPr>
              <a:defRPr/>
            </a:pPr>
            <a:r>
              <a:rPr lang="en-US" dirty="0" smtClean="0"/>
              <a:t>Did </a:t>
            </a:r>
            <a:r>
              <a:rPr lang="en-US" dirty="0"/>
              <a:t>you advise students or participate in an open house?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lstStyle/>
          <a:p>
            <a:pPr algn="ctr"/>
            <a:r>
              <a:rPr lang="en-US" dirty="0"/>
              <a:t>Don’t forget</a:t>
            </a:r>
          </a:p>
        </p:txBody>
      </p:sp>
      <p:sp>
        <p:nvSpPr>
          <p:cNvPr id="3" name="Content Placeholder 2"/>
          <p:cNvSpPr>
            <a:spLocks noGrp="1"/>
          </p:cNvSpPr>
          <p:nvPr>
            <p:ph idx="1"/>
          </p:nvPr>
        </p:nvSpPr>
        <p:spPr/>
        <p:txBody>
          <a:bodyPr/>
          <a:lstStyle/>
          <a:p>
            <a:endParaRPr lang="en-US" dirty="0"/>
          </a:p>
          <a:p>
            <a:r>
              <a:rPr lang="en-US" dirty="0"/>
              <a:t>With all of this talk of review and advancement, it is easy to be stressed and to forget that we have one of the best jobs in the world. Make sure you take time to appreciate the benefits of our chosen career: We get to indulge our intellectual passions, sow seeds of intellectual curiosity in the young, while having a job with a lot of flexibility that accommodates a good work/life balance.</a:t>
            </a:r>
          </a:p>
          <a:p>
            <a:endParaRPr lang="en-US" dirty="0"/>
          </a:p>
        </p:txBody>
      </p:sp>
      <p:pic>
        <p:nvPicPr>
          <p:cNvPr id="4" name="Picture 3"/>
          <p:cNvPicPr>
            <a:picLocks noChangeAspect="1"/>
          </p:cNvPicPr>
          <p:nvPr/>
        </p:nvPicPr>
        <p:blipFill>
          <a:blip r:embed="rId2"/>
          <a:stretch>
            <a:fillRect/>
          </a:stretch>
        </p:blipFill>
        <p:spPr>
          <a:xfrm>
            <a:off x="6781800" y="762000"/>
            <a:ext cx="1608776" cy="1807988"/>
          </a:xfrm>
          <a:prstGeom prst="rect">
            <a:avLst/>
          </a:prstGeom>
        </p:spPr>
      </p:pic>
    </p:spTree>
    <p:extLst>
      <p:ext uri="{BB962C8B-B14F-4D97-AF65-F5344CB8AC3E}">
        <p14:creationId xmlns:p14="http://schemas.microsoft.com/office/powerpoint/2010/main" val="429203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10">
            <a:extLst>
              <a:ext uri="{FF2B5EF4-FFF2-40B4-BE49-F238E27FC236}">
                <a16:creationId xmlns:a16="http://schemas.microsoft.com/office/drawing/2014/main" id="{8918C875-2CBE-A24F-AA8A-DE16D36D780F}"/>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457200" y="721273"/>
            <a:ext cx="210710" cy="96394"/>
          </a:xfrm>
          <a:prstGeom prst="rect">
            <a:avLst/>
          </a:prstGeom>
        </p:spPr>
      </p:pic>
      <p:sp>
        <p:nvSpPr>
          <p:cNvPr id="4" name="TextBox 3">
            <a:extLst>
              <a:ext uri="{FF2B5EF4-FFF2-40B4-BE49-F238E27FC236}">
                <a16:creationId xmlns:a16="http://schemas.microsoft.com/office/drawing/2014/main" id="{176FFA79-6D24-E049-BCE9-429F0B3C5BAA}"/>
              </a:ext>
            </a:extLst>
          </p:cNvPr>
          <p:cNvSpPr txBox="1"/>
          <p:nvPr/>
        </p:nvSpPr>
        <p:spPr>
          <a:xfrm>
            <a:off x="955096" y="817667"/>
            <a:ext cx="7264775" cy="492443"/>
          </a:xfrm>
          <a:prstGeom prst="rect">
            <a:avLst/>
          </a:prstGeom>
          <a:noFill/>
        </p:spPr>
        <p:txBody>
          <a:bodyPr wrap="square" lIns="0" tIns="0" rIns="0" bIns="0" rtlCol="0">
            <a:spAutoFit/>
          </a:bodyPr>
          <a:lstStyle/>
          <a:p>
            <a:pPr algn="ctr"/>
            <a:r>
              <a:rPr lang="en-US" sz="3200" b="1" dirty="0" smtClean="0">
                <a:solidFill>
                  <a:srgbClr val="003DA5"/>
                </a:solidFill>
                <a:latin typeface="Arial" panose="020B0604020202020204" pitchFamily="34" charset="0"/>
                <a:ea typeface="Fira Sans Medium" panose="020B0503050000020004" pitchFamily="34" charset="0"/>
                <a:cs typeface="Arial" panose="020B0604020202020204" pitchFamily="34" charset="0"/>
              </a:rPr>
              <a:t>Any </a:t>
            </a:r>
            <a:r>
              <a:rPr lang="en-US" sz="3200" b="1" spc="-113" dirty="0" smtClean="0">
                <a:solidFill>
                  <a:srgbClr val="003DA5"/>
                </a:solidFill>
                <a:latin typeface="Arial" panose="020B0604020202020204" pitchFamily="34" charset="0"/>
                <a:ea typeface="Fira Sans Medium" panose="020B0503050000020004" pitchFamily="34" charset="0"/>
                <a:cs typeface="Arial" panose="020B0604020202020204" pitchFamily="34" charset="0"/>
              </a:rPr>
              <a:t>Questions?</a:t>
            </a:r>
            <a:endParaRPr lang="en-US" sz="3200" b="1" spc="-113" dirty="0">
              <a:solidFill>
                <a:srgbClr val="003DA5"/>
              </a:solidFill>
              <a:latin typeface="Arial" panose="020B0604020202020204" pitchFamily="34" charset="0"/>
              <a:ea typeface="Fira Sans Medium" panose="020B0503050000020004" pitchFamily="34" charset="0"/>
              <a:cs typeface="Arial" panose="020B0604020202020204" pitchFamily="34" charset="0"/>
            </a:endParaRPr>
          </a:p>
        </p:txBody>
      </p:sp>
      <p:sp>
        <p:nvSpPr>
          <p:cNvPr id="5" name="Rectangle 4"/>
          <p:cNvSpPr/>
          <p:nvPr/>
        </p:nvSpPr>
        <p:spPr>
          <a:xfrm>
            <a:off x="1345827" y="4908705"/>
            <a:ext cx="6758655" cy="1015663"/>
          </a:xfrm>
          <a:prstGeom prst="rect">
            <a:avLst/>
          </a:prstGeom>
        </p:spPr>
        <p:txBody>
          <a:bodyPr wrap="square">
            <a:spAutoFit/>
          </a:bodyPr>
          <a:lstStyle/>
          <a:p>
            <a:pPr algn="ctr">
              <a:spcAft>
                <a:spcPts val="900"/>
              </a:spcAft>
              <a:buClr>
                <a:srgbClr val="003DA5"/>
              </a:buClr>
              <a:buSzPct val="100000"/>
            </a:pPr>
            <a:r>
              <a:rPr lang="en-US" sz="1500" b="1" dirty="0" smtClean="0">
                <a:solidFill>
                  <a:srgbClr val="002060"/>
                </a:solidFill>
                <a:latin typeface="Arial" panose="020B0604020202020204" pitchFamily="34" charset="0"/>
                <a:ea typeface="Fira Sans Book" panose="020B0503050000020004" pitchFamily="34" charset="0"/>
                <a:cs typeface="Arial" panose="020B0604020202020204" pitchFamily="34" charset="0"/>
              </a:rPr>
              <a:t>Daniel R. Jeske – </a:t>
            </a:r>
            <a:r>
              <a:rPr lang="en-US" sz="1500" b="1" dirty="0" smtClean="0">
                <a:solidFill>
                  <a:srgbClr val="002060"/>
                </a:solidFill>
                <a:latin typeface="Arial" panose="020B0604020202020204" pitchFamily="34" charset="0"/>
                <a:ea typeface="Fira Sans Book" panose="020B0503050000020004" pitchFamily="34" charset="0"/>
                <a:cs typeface="Arial" panose="020B0604020202020204" pitchFamily="34" charset="0"/>
                <a:hlinkClick r:id="rId5"/>
              </a:rPr>
              <a:t>vpap@ucr.edu</a:t>
            </a:r>
            <a:endParaRPr lang="en-US" sz="1500" b="1" dirty="0" smtClean="0">
              <a:solidFill>
                <a:srgbClr val="002060"/>
              </a:solidFill>
              <a:latin typeface="Arial" panose="020B0604020202020204" pitchFamily="34" charset="0"/>
              <a:ea typeface="Fira Sans Book" panose="020B0503050000020004" pitchFamily="34" charset="0"/>
              <a:cs typeface="Arial" panose="020B0604020202020204" pitchFamily="34" charset="0"/>
            </a:endParaRPr>
          </a:p>
          <a:p>
            <a:pPr algn="ctr">
              <a:spcAft>
                <a:spcPts val="900"/>
              </a:spcAft>
              <a:buClr>
                <a:srgbClr val="003DA5"/>
              </a:buClr>
              <a:buSzPct val="100000"/>
            </a:pPr>
            <a:r>
              <a:rPr lang="en-US" sz="1500" b="1" dirty="0" smtClean="0">
                <a:solidFill>
                  <a:srgbClr val="002060"/>
                </a:solidFill>
                <a:latin typeface="Arial" panose="020B0604020202020204" pitchFamily="34" charset="0"/>
                <a:ea typeface="Fira Sans Book" panose="020B0503050000020004" pitchFamily="34" charset="0"/>
                <a:cs typeface="Arial" panose="020B0604020202020204" pitchFamily="34" charset="0"/>
              </a:rPr>
              <a:t>Executive Assistant: Debi Greene – </a:t>
            </a:r>
            <a:r>
              <a:rPr lang="en-US" sz="1500" b="1" dirty="0" smtClean="0">
                <a:solidFill>
                  <a:srgbClr val="002060"/>
                </a:solidFill>
                <a:latin typeface="Arial" panose="020B0604020202020204" pitchFamily="34" charset="0"/>
                <a:ea typeface="Fira Sans Book" panose="020B0503050000020004" pitchFamily="34" charset="0"/>
                <a:cs typeface="Arial" panose="020B0604020202020204" pitchFamily="34" charset="0"/>
                <a:hlinkClick r:id="rId6"/>
              </a:rPr>
              <a:t>deborah.greene@ucr.edu</a:t>
            </a:r>
            <a:endParaRPr lang="en-US" sz="1500" b="1" dirty="0" smtClean="0">
              <a:solidFill>
                <a:srgbClr val="002060"/>
              </a:solidFill>
              <a:latin typeface="Arial" panose="020B0604020202020204" pitchFamily="34" charset="0"/>
              <a:ea typeface="Fira Sans Book" panose="020B0503050000020004" pitchFamily="34" charset="0"/>
              <a:cs typeface="Arial" panose="020B0604020202020204" pitchFamily="34" charset="0"/>
            </a:endParaRPr>
          </a:p>
          <a:p>
            <a:pPr algn="ctr">
              <a:spcAft>
                <a:spcPts val="900"/>
              </a:spcAft>
              <a:buClr>
                <a:srgbClr val="003DA5"/>
              </a:buClr>
              <a:buSzPct val="100000"/>
            </a:pPr>
            <a:endParaRPr lang="en-US" sz="1500" dirty="0">
              <a:latin typeface="Arial" panose="020B0604020202020204" pitchFamily="34" charset="0"/>
              <a:ea typeface="Fira Sans Book" panose="020B0503050000020004" pitchFamily="34" charset="0"/>
              <a:cs typeface="Arial" panose="020B0604020202020204" pitchFamily="34" charset="0"/>
            </a:endParaRPr>
          </a:p>
        </p:txBody>
      </p:sp>
      <p:pic>
        <p:nvPicPr>
          <p:cNvPr id="6" name="Picture 5" descr="Asking Defining Questions - Excelsior College OWL"/>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920" y="1478280"/>
            <a:ext cx="5852160" cy="3430425"/>
          </a:xfrm>
          <a:prstGeom prst="rect">
            <a:avLst/>
          </a:prstGeom>
        </p:spPr>
      </p:pic>
    </p:spTree>
    <p:extLst>
      <p:ext uri="{BB962C8B-B14F-4D97-AF65-F5344CB8AC3E}">
        <p14:creationId xmlns:p14="http://schemas.microsoft.com/office/powerpoint/2010/main" val="51926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82000" cy="609600"/>
          </a:xfrm>
        </p:spPr>
        <p:txBody>
          <a:bodyPr/>
          <a:lstStyle/>
          <a:p>
            <a:pPr algn="ctr">
              <a:defRPr/>
            </a:pPr>
            <a:r>
              <a:rPr lang="en-US" sz="3600" dirty="0"/>
              <a:t>University of California step system</a:t>
            </a:r>
          </a:p>
        </p:txBody>
      </p:sp>
      <p:sp>
        <p:nvSpPr>
          <p:cNvPr id="3" name="Content Placeholder 2"/>
          <p:cNvSpPr>
            <a:spLocks noGrp="1"/>
          </p:cNvSpPr>
          <p:nvPr>
            <p:ph idx="1"/>
          </p:nvPr>
        </p:nvSpPr>
        <p:spPr>
          <a:xfrm>
            <a:off x="457200" y="152400"/>
            <a:ext cx="8229600" cy="2971800"/>
          </a:xfrm>
        </p:spPr>
        <p:txBody>
          <a:bodyPr/>
          <a:lstStyle/>
          <a:p>
            <a:pPr>
              <a:defRPr/>
            </a:pPr>
            <a:endParaRPr lang="en-US" dirty="0"/>
          </a:p>
          <a:p>
            <a:pPr>
              <a:defRPr/>
            </a:pPr>
            <a:endParaRPr lang="en-US" dirty="0"/>
          </a:p>
          <a:p>
            <a:pPr marL="0" indent="0" algn="ctr">
              <a:buFont typeface="Wingdings" panose="05000000000000000000" pitchFamily="2" charset="2"/>
              <a:buNone/>
              <a:defRPr/>
            </a:pPr>
            <a:r>
              <a:rPr lang="en-US" dirty="0"/>
              <a:t>In addition to promotion from Assistant to Associate and Associate to Full Professor, the University of California has a series of intermediate steps (merit actions).</a:t>
            </a:r>
          </a:p>
          <a:p>
            <a:pPr marL="0" indent="0">
              <a:buFont typeface="Wingdings" panose="05000000000000000000" pitchFamily="2" charset="2"/>
              <a:buNone/>
              <a:defRPr/>
            </a:pPr>
            <a:endParaRPr lang="en-US" dirty="0"/>
          </a:p>
        </p:txBody>
      </p:sp>
      <p:sp>
        <p:nvSpPr>
          <p:cNvPr id="8" name="Rectangle 7"/>
          <p:cNvSpPr/>
          <p:nvPr/>
        </p:nvSpPr>
        <p:spPr>
          <a:xfrm>
            <a:off x="228600" y="3276600"/>
            <a:ext cx="8686800" cy="3505200"/>
          </a:xfrm>
          <a:prstGeom prst="rect">
            <a:avLst/>
          </a:prstGeom>
          <a:blipFill>
            <a:blip r:embed="rId2">
              <a:alphaModFix amt="46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12293" name="TextBox 8"/>
          <p:cNvSpPr txBox="1">
            <a:spLocks noChangeArrowheads="1"/>
          </p:cNvSpPr>
          <p:nvPr/>
        </p:nvSpPr>
        <p:spPr bwMode="auto">
          <a:xfrm>
            <a:off x="6248400" y="52578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Full Professor</a:t>
            </a:r>
          </a:p>
        </p:txBody>
      </p:sp>
      <p:sp>
        <p:nvSpPr>
          <p:cNvPr id="12294" name="TextBox 9"/>
          <p:cNvSpPr txBox="1">
            <a:spLocks noChangeArrowheads="1"/>
          </p:cNvSpPr>
          <p:nvPr/>
        </p:nvSpPr>
        <p:spPr bwMode="auto">
          <a:xfrm>
            <a:off x="2133600" y="43545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Associate</a:t>
            </a:r>
          </a:p>
        </p:txBody>
      </p:sp>
      <p:sp>
        <p:nvSpPr>
          <p:cNvPr id="12295" name="TextBox 10"/>
          <p:cNvSpPr txBox="1">
            <a:spLocks noChangeArrowheads="1"/>
          </p:cNvSpPr>
          <p:nvPr/>
        </p:nvSpPr>
        <p:spPr bwMode="auto">
          <a:xfrm>
            <a:off x="5562600" y="4419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a:solidFill>
                  <a:srgbClr val="000000"/>
                </a:solidFill>
              </a:rPr>
              <a:t>Assistant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Normal cycle of merit reviews</a:t>
            </a:r>
          </a:p>
        </p:txBody>
      </p:sp>
      <p:sp>
        <p:nvSpPr>
          <p:cNvPr id="3" name="Content Placeholder 2"/>
          <p:cNvSpPr>
            <a:spLocks noGrp="1"/>
          </p:cNvSpPr>
          <p:nvPr>
            <p:ph idx="1"/>
          </p:nvPr>
        </p:nvSpPr>
        <p:spPr/>
        <p:txBody>
          <a:bodyPr/>
          <a:lstStyle/>
          <a:p>
            <a:pPr>
              <a:defRPr/>
            </a:pPr>
            <a:r>
              <a:rPr lang="en-US" dirty="0"/>
              <a:t>Assistant Professor – every 2 years</a:t>
            </a:r>
          </a:p>
          <a:p>
            <a:pPr>
              <a:defRPr/>
            </a:pPr>
            <a:r>
              <a:rPr lang="en-US" dirty="0"/>
              <a:t>Associate Professor – every 2 years until </a:t>
            </a:r>
            <a:r>
              <a:rPr lang="en-US" dirty="0" smtClean="0"/>
              <a:t>Associate </a:t>
            </a:r>
            <a:r>
              <a:rPr lang="en-US" dirty="0"/>
              <a:t>IV, when it becomes every 3 years</a:t>
            </a:r>
          </a:p>
          <a:p>
            <a:pPr>
              <a:defRPr/>
            </a:pPr>
            <a:r>
              <a:rPr lang="en-US" dirty="0"/>
              <a:t>Full professor – every 3 years</a:t>
            </a:r>
          </a:p>
          <a:p>
            <a:pPr>
              <a:defRPr/>
            </a:pPr>
            <a:r>
              <a:rPr lang="en-US" dirty="0"/>
              <a:t>Distinguished Professor – every 4 years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pPr algn="ctr">
              <a:defRPr/>
            </a:pPr>
            <a:r>
              <a:rPr lang="en-US" sz="3600" dirty="0"/>
              <a:t>There are some important advantages to the step system</a:t>
            </a:r>
          </a:p>
        </p:txBody>
      </p:sp>
      <p:sp>
        <p:nvSpPr>
          <p:cNvPr id="3" name="Content Placeholder 2"/>
          <p:cNvSpPr>
            <a:spLocks noGrp="1"/>
          </p:cNvSpPr>
          <p:nvPr>
            <p:ph idx="1"/>
          </p:nvPr>
        </p:nvSpPr>
        <p:spPr/>
        <p:txBody>
          <a:bodyPr/>
          <a:lstStyle/>
          <a:p>
            <a:pPr>
              <a:defRPr/>
            </a:pPr>
            <a:endParaRPr lang="en-US" dirty="0"/>
          </a:p>
          <a:p>
            <a:pPr>
              <a:defRPr/>
            </a:pPr>
            <a:endParaRPr lang="en-US" dirty="0"/>
          </a:p>
          <a:p>
            <a:pPr>
              <a:defRPr/>
            </a:pPr>
            <a:r>
              <a:rPr lang="en-US" dirty="0"/>
              <a:t>Regular deadlines help with productivity</a:t>
            </a:r>
          </a:p>
          <a:p>
            <a:pPr>
              <a:defRPr/>
            </a:pPr>
            <a:r>
              <a:rPr lang="en-US" dirty="0"/>
              <a:t>Your department colleagues are reminded of your research at regular intervals – this promotes interaction and collaboration, and their promotion of your career</a:t>
            </a:r>
          </a:p>
          <a:p>
            <a:pPr>
              <a:defRPr/>
            </a:pPr>
            <a:r>
              <a:rPr lang="en-US" dirty="0"/>
              <a:t>Assessment at regular intervals creates feedback to make sure you are on track for the promotions--- and you get a raise!</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2049463"/>
            <a:ext cx="107473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4724400"/>
          </a:xfrm>
        </p:spPr>
        <p:txBody>
          <a:bodyPr/>
          <a:lstStyle/>
          <a:p>
            <a:pPr>
              <a:defRPr/>
            </a:pPr>
            <a:endParaRPr lang="en-US" dirty="0"/>
          </a:p>
          <a:p>
            <a:pPr>
              <a:defRPr/>
            </a:pPr>
            <a:endParaRPr lang="en-US" dirty="0"/>
          </a:p>
          <a:p>
            <a:pPr>
              <a:defRPr/>
            </a:pPr>
            <a:endParaRPr lang="en-US" dirty="0"/>
          </a:p>
        </p:txBody>
      </p:sp>
      <p:sp>
        <p:nvSpPr>
          <p:cNvPr id="15363" name="TextBox 3"/>
          <p:cNvSpPr txBox="1">
            <a:spLocks noChangeArrowheads="1"/>
          </p:cNvSpPr>
          <p:nvPr/>
        </p:nvSpPr>
        <p:spPr bwMode="auto">
          <a:xfrm>
            <a:off x="285750" y="1852295"/>
            <a:ext cx="8343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514350" indent="-514350" eaLnBrk="0" fontAlgn="base" hangingPunct="0">
              <a:spcBef>
                <a:spcPct val="0"/>
              </a:spcBef>
              <a:spcAft>
                <a:spcPct val="0"/>
              </a:spcAft>
              <a:buFont typeface="+mj-lt"/>
              <a:buAutoNum type="arabicPeriod"/>
            </a:pPr>
            <a:r>
              <a:rPr lang="en-US" altLang="en-US" sz="2000" dirty="0" smtClean="0">
                <a:solidFill>
                  <a:srgbClr val="000000"/>
                </a:solidFill>
              </a:rPr>
              <a:t>Academic Personnel Manual – Section 210 (commonly referred to as APM-210)</a:t>
            </a:r>
          </a:p>
          <a:p>
            <a:pPr marL="514350" indent="-514350" eaLnBrk="0" fontAlgn="base" hangingPunct="0">
              <a:spcBef>
                <a:spcPct val="0"/>
              </a:spcBef>
              <a:spcAft>
                <a:spcPct val="0"/>
              </a:spcAft>
              <a:buFont typeface="+mj-lt"/>
              <a:buAutoNum type="arabicPeriod"/>
            </a:pPr>
            <a:endParaRPr lang="en-US" altLang="en-US" sz="2000" dirty="0">
              <a:solidFill>
                <a:srgbClr val="000000"/>
              </a:solidFill>
            </a:endParaRPr>
          </a:p>
          <a:p>
            <a:pPr marL="514350" indent="-514350" eaLnBrk="0" fontAlgn="base" hangingPunct="0">
              <a:spcBef>
                <a:spcPct val="0"/>
              </a:spcBef>
              <a:spcAft>
                <a:spcPct val="0"/>
              </a:spcAft>
              <a:buFont typeface="+mj-lt"/>
              <a:buAutoNum type="arabicPeriod"/>
            </a:pPr>
            <a:r>
              <a:rPr lang="en-US" altLang="en-US" sz="2000" dirty="0" smtClean="0">
                <a:solidFill>
                  <a:srgbClr val="000000"/>
                </a:solidFill>
              </a:rPr>
              <a:t>The CALL</a:t>
            </a:r>
          </a:p>
          <a:p>
            <a:pPr marL="514350" indent="-514350" eaLnBrk="0" fontAlgn="base" hangingPunct="0">
              <a:spcBef>
                <a:spcPct val="0"/>
              </a:spcBef>
              <a:spcAft>
                <a:spcPct val="0"/>
              </a:spcAft>
              <a:buFont typeface="+mj-lt"/>
              <a:buAutoNum type="arabicPeriod"/>
            </a:pPr>
            <a:endParaRPr lang="en-US" altLang="en-US" sz="2000" dirty="0">
              <a:solidFill>
                <a:srgbClr val="000000"/>
              </a:solidFill>
            </a:endParaRPr>
          </a:p>
          <a:p>
            <a:pPr eaLnBrk="0" fontAlgn="base" hangingPunct="0">
              <a:spcBef>
                <a:spcPct val="0"/>
              </a:spcBef>
              <a:spcAft>
                <a:spcPct val="0"/>
              </a:spcAft>
            </a:pPr>
            <a:endParaRPr lang="en-US" altLang="en-US" sz="2000" dirty="0" smtClean="0">
              <a:solidFill>
                <a:srgbClr val="000000"/>
              </a:solidFill>
            </a:endParaRPr>
          </a:p>
          <a:p>
            <a:pPr eaLnBrk="0" fontAlgn="base" hangingPunct="0">
              <a:spcBef>
                <a:spcPct val="0"/>
              </a:spcBef>
              <a:spcAft>
                <a:spcPct val="0"/>
              </a:spcAft>
            </a:pPr>
            <a:r>
              <a:rPr lang="en-US" altLang="en-US" sz="2000" dirty="0" smtClean="0">
                <a:solidFill>
                  <a:srgbClr val="000000"/>
                </a:solidFill>
              </a:rPr>
              <a:t>APM-210 is a UC system wide document, while The CALL is a local UCR document.</a:t>
            </a:r>
            <a:endParaRPr lang="en-US" altLang="en-US" sz="2000" dirty="0">
              <a:solidFill>
                <a:srgbClr val="000000"/>
              </a:solidFill>
            </a:endParaRPr>
          </a:p>
          <a:p>
            <a:pPr eaLnBrk="0" fontAlgn="base" hangingPunct="0">
              <a:spcBef>
                <a:spcPct val="0"/>
              </a:spcBef>
              <a:spcAft>
                <a:spcPct val="0"/>
              </a:spcAft>
            </a:pPr>
            <a:endParaRPr lang="en-US" altLang="en-US" sz="2000" dirty="0">
              <a:solidFill>
                <a:srgbClr val="000000"/>
              </a:solidFill>
            </a:endParaRPr>
          </a:p>
        </p:txBody>
      </p:sp>
      <p:sp>
        <p:nvSpPr>
          <p:cNvPr id="6" name="TextBox 5"/>
          <p:cNvSpPr txBox="1"/>
          <p:nvPr/>
        </p:nvSpPr>
        <p:spPr>
          <a:xfrm>
            <a:off x="853440" y="746760"/>
            <a:ext cx="7315200" cy="646331"/>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Two Important Documents</a:t>
            </a:r>
          </a:p>
        </p:txBody>
      </p:sp>
    </p:spTree>
    <p:extLst>
      <p:ext uri="{BB962C8B-B14F-4D97-AF65-F5344CB8AC3E}">
        <p14:creationId xmlns:p14="http://schemas.microsoft.com/office/powerpoint/2010/main" val="412365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3440" y="746760"/>
            <a:ext cx="7315200" cy="1107996"/>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APM – 210</a:t>
            </a:r>
          </a:p>
          <a:p>
            <a:pPr algn="ctr" eaLnBrk="0" fontAlgn="base" hangingPunct="0">
              <a:spcBef>
                <a:spcPts val="1200"/>
              </a:spcBef>
              <a:spcAft>
                <a:spcPct val="0"/>
              </a:spcAft>
              <a:defRPr/>
            </a:pPr>
            <a:r>
              <a:rPr lang="en-US" sz="2000" dirty="0" smtClean="0">
                <a:solidFill>
                  <a:srgbClr val="000000"/>
                </a:solidFill>
                <a:ea typeface="ＭＳ Ｐゴシック" panose="020B0600070205080204" pitchFamily="34" charset="-128"/>
              </a:rPr>
              <a:t>Appointment and Promotions</a:t>
            </a:r>
          </a:p>
        </p:txBody>
      </p:sp>
      <p:sp>
        <p:nvSpPr>
          <p:cNvPr id="4" name="TextBox 3"/>
          <p:cNvSpPr txBox="1"/>
          <p:nvPr/>
        </p:nvSpPr>
        <p:spPr>
          <a:xfrm>
            <a:off x="273051" y="2076450"/>
            <a:ext cx="818515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review committee shall judge the candidate with respect to the </a:t>
            </a:r>
            <a:r>
              <a:rPr lang="en-US" sz="2000" dirty="0" smtClean="0"/>
              <a:t>proposed rank </a:t>
            </a:r>
            <a:r>
              <a:rPr lang="en-US" sz="2000" dirty="0"/>
              <a:t>and duties, considering the record of the candidate’s performance </a:t>
            </a:r>
            <a:r>
              <a:rPr lang="en-US" sz="2000" dirty="0" smtClean="0"/>
              <a:t>in teaching, research and creative work, and service.</a:t>
            </a:r>
          </a:p>
          <a:p>
            <a:endParaRPr lang="en-US" sz="2000" dirty="0"/>
          </a:p>
          <a:p>
            <a:pPr marL="285750" indent="-285750">
              <a:buFont typeface="Arial" panose="020B0604020202020204" pitchFamily="34" charset="0"/>
              <a:buChar char="•"/>
            </a:pPr>
            <a:r>
              <a:rPr lang="en-US" sz="2000" dirty="0" smtClean="0"/>
              <a:t>The </a:t>
            </a:r>
            <a:r>
              <a:rPr lang="en-US" sz="2000" dirty="0"/>
              <a:t>review  </a:t>
            </a:r>
            <a:r>
              <a:rPr lang="en-US" sz="2000" dirty="0" smtClean="0"/>
              <a:t>committee </a:t>
            </a:r>
            <a:r>
              <a:rPr lang="en-US" sz="2000" dirty="0"/>
              <a:t>shall </a:t>
            </a:r>
            <a:r>
              <a:rPr lang="en-US" sz="2000" dirty="0" smtClean="0"/>
              <a:t>exercise reasonable </a:t>
            </a:r>
            <a:r>
              <a:rPr lang="en-US" sz="2000" dirty="0"/>
              <a:t>flexibility, balancing when </a:t>
            </a:r>
            <a:r>
              <a:rPr lang="en-US" sz="2000" dirty="0" smtClean="0"/>
              <a:t>the case </a:t>
            </a:r>
            <a:r>
              <a:rPr lang="en-US" sz="2000" dirty="0"/>
              <a:t>requires, </a:t>
            </a:r>
            <a:r>
              <a:rPr lang="en-US" sz="2000" dirty="0" smtClean="0"/>
              <a:t>heavier commitments and </a:t>
            </a:r>
            <a:r>
              <a:rPr lang="en-US" sz="2000" dirty="0"/>
              <a:t>responsibilities in one area against lighter  </a:t>
            </a:r>
            <a:r>
              <a:rPr lang="en-US" sz="2000" dirty="0" smtClean="0"/>
              <a:t>commitments and responsibilities </a:t>
            </a:r>
            <a:r>
              <a:rPr lang="en-US" sz="2000" dirty="0"/>
              <a:t>in another. </a:t>
            </a:r>
          </a:p>
          <a:p>
            <a:pPr marL="285750" indent="-285750">
              <a:buFont typeface="Arial" panose="020B0604020202020204" pitchFamily="34" charset="0"/>
              <a:buChar char="•"/>
            </a:pPr>
            <a:endParaRPr lang="en-US" sz="2000" i="1" dirty="0" smtClean="0"/>
          </a:p>
          <a:p>
            <a:pPr marL="285750" indent="-285750">
              <a:buFont typeface="Arial" panose="020B0604020202020204" pitchFamily="34" charset="0"/>
              <a:buChar char="•"/>
            </a:pPr>
            <a:r>
              <a:rPr lang="en-US" sz="2000" i="1" dirty="0" smtClean="0"/>
              <a:t>Superior  intellectual </a:t>
            </a:r>
            <a:r>
              <a:rPr lang="en-US" sz="2000" i="1" dirty="0"/>
              <a:t>attainment, as evidenced both in teaching </a:t>
            </a:r>
            <a:r>
              <a:rPr lang="en-US" sz="2000" i="1" u="sng" dirty="0"/>
              <a:t>and</a:t>
            </a:r>
            <a:r>
              <a:rPr lang="en-US" sz="2000" i="1" dirty="0"/>
              <a:t> in research or other </a:t>
            </a:r>
            <a:r>
              <a:rPr lang="en-US" sz="2000" i="1" dirty="0" smtClean="0"/>
              <a:t>creative </a:t>
            </a:r>
            <a:r>
              <a:rPr lang="en-US" sz="2000" i="1" dirty="0"/>
              <a:t>achievement, is an indispensable qualification for appointment or </a:t>
            </a:r>
            <a:r>
              <a:rPr lang="en-US" sz="2000" i="1" dirty="0" smtClean="0"/>
              <a:t> promotion </a:t>
            </a:r>
            <a:r>
              <a:rPr lang="en-US" sz="2000" i="1" dirty="0"/>
              <a:t>to tenure positions. </a:t>
            </a:r>
            <a:endParaRPr lang="en-US" sz="2000" i="1" dirty="0" smtClean="0"/>
          </a:p>
          <a:p>
            <a:endParaRPr lang="en-US" sz="2000" dirty="0"/>
          </a:p>
          <a:p>
            <a:pPr marL="285750"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000602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2075688"/>
            <a:ext cx="798068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Under</a:t>
            </a:r>
            <a:r>
              <a:rPr lang="en-US" sz="2000" dirty="0"/>
              <a:t> </a:t>
            </a:r>
            <a:r>
              <a:rPr lang="en-US" sz="2000" dirty="0" smtClean="0"/>
              <a:t>no </a:t>
            </a:r>
            <a:r>
              <a:rPr lang="en-US" sz="2000" dirty="0"/>
              <a:t>circumstances will a tenure commitment be made unless there is </a:t>
            </a:r>
            <a:r>
              <a:rPr lang="en-US" sz="2000" dirty="0" smtClean="0"/>
              <a:t>clear documentation </a:t>
            </a:r>
            <a:r>
              <a:rPr lang="en-US" sz="2000" dirty="0"/>
              <a:t>of ability and diligence in the teaching role. </a:t>
            </a:r>
            <a:endParaRPr lang="en-US" sz="2000" dirty="0" smtClean="0"/>
          </a:p>
          <a:p>
            <a:endParaRPr lang="en-US" sz="2000" dirty="0" smtClean="0"/>
          </a:p>
          <a:p>
            <a:pPr marL="342900" indent="-342900">
              <a:buFont typeface="Arial" panose="020B0604020202020204" pitchFamily="34" charset="0"/>
              <a:buChar char="•"/>
            </a:pPr>
            <a:r>
              <a:rPr lang="en-US" sz="2000" dirty="0" smtClean="0"/>
              <a:t>In </a:t>
            </a:r>
            <a:r>
              <a:rPr lang="en-US" sz="2000" dirty="0"/>
              <a:t>judging </a:t>
            </a:r>
            <a:r>
              <a:rPr lang="en-US" sz="2000" dirty="0" smtClean="0"/>
              <a:t>the effectiveness </a:t>
            </a:r>
            <a:r>
              <a:rPr lang="en-US" sz="2000" dirty="0"/>
              <a:t>of a candidate’s teaching, the committee should c</a:t>
            </a:r>
            <a:r>
              <a:rPr lang="en-US" sz="2000" dirty="0" smtClean="0"/>
              <a:t>onsider such </a:t>
            </a:r>
            <a:r>
              <a:rPr lang="en-US" sz="2000" dirty="0"/>
              <a:t>points as the </a:t>
            </a:r>
            <a:r>
              <a:rPr lang="en-US" sz="2000" dirty="0" smtClean="0"/>
              <a:t>following:</a:t>
            </a:r>
          </a:p>
          <a:p>
            <a:pPr marL="342900" indent="-342900">
              <a:buFont typeface="+mj-lt"/>
              <a:buAutoNum type="arabicPeriod" startAt="2"/>
            </a:pPr>
            <a:endParaRPr lang="en-US" sz="2000" dirty="0" smtClean="0"/>
          </a:p>
          <a:p>
            <a:pPr marL="800100" lvl="1" indent="-342900">
              <a:buFont typeface="+mj-lt"/>
              <a:buAutoNum type="alphaLcPeriod"/>
            </a:pPr>
            <a:r>
              <a:rPr lang="en-US" sz="2000" dirty="0" smtClean="0"/>
              <a:t>the </a:t>
            </a:r>
            <a:r>
              <a:rPr lang="en-US" sz="2000" dirty="0"/>
              <a:t>candidate’s command of the </a:t>
            </a:r>
            <a:r>
              <a:rPr lang="en-US" sz="2000" dirty="0" smtClean="0"/>
              <a:t>subject</a:t>
            </a:r>
            <a:endParaRPr lang="en-US" sz="2000" dirty="0"/>
          </a:p>
          <a:p>
            <a:pPr marL="800100" lvl="1" indent="-342900">
              <a:buFont typeface="+mj-lt"/>
              <a:buAutoNum type="alphaLcPeriod"/>
            </a:pPr>
            <a:r>
              <a:rPr lang="en-US" sz="2000" dirty="0" smtClean="0"/>
              <a:t>continuous </a:t>
            </a:r>
            <a:r>
              <a:rPr lang="en-US" sz="2000" dirty="0"/>
              <a:t>growth in the subject </a:t>
            </a:r>
            <a:r>
              <a:rPr lang="en-US" sz="2000" dirty="0" smtClean="0"/>
              <a:t>field</a:t>
            </a:r>
          </a:p>
          <a:p>
            <a:pPr marL="800100" lvl="1" indent="-342900">
              <a:buFont typeface="+mj-lt"/>
              <a:buAutoNum type="alphaLcPeriod"/>
            </a:pPr>
            <a:r>
              <a:rPr lang="en-US" sz="2000" dirty="0" smtClean="0"/>
              <a:t>ability </a:t>
            </a:r>
            <a:r>
              <a:rPr lang="en-US" sz="2000" dirty="0"/>
              <a:t>to organize material and </a:t>
            </a:r>
            <a:r>
              <a:rPr lang="en-US" sz="2000" dirty="0" smtClean="0"/>
              <a:t>to present </a:t>
            </a:r>
            <a:r>
              <a:rPr lang="en-US" sz="2000" dirty="0"/>
              <a:t>it with force and </a:t>
            </a:r>
            <a:r>
              <a:rPr lang="en-US" sz="2000" dirty="0" smtClean="0"/>
              <a:t>logic</a:t>
            </a:r>
          </a:p>
          <a:p>
            <a:pPr marL="800100" lvl="1" indent="-342900">
              <a:buFont typeface="+mj-lt"/>
              <a:buAutoNum type="alphaLcPeriod"/>
            </a:pPr>
            <a:r>
              <a:rPr lang="en-US" sz="2000" dirty="0" smtClean="0"/>
              <a:t>capacity </a:t>
            </a:r>
            <a:r>
              <a:rPr lang="en-US" sz="2000" dirty="0"/>
              <a:t>to awaken in students </a:t>
            </a:r>
            <a:r>
              <a:rPr lang="en-US" sz="2000" dirty="0" smtClean="0"/>
              <a:t>an awareness </a:t>
            </a:r>
            <a:r>
              <a:rPr lang="en-US" sz="2000" dirty="0"/>
              <a:t>of the relationship of the subject to other fields of </a:t>
            </a:r>
            <a:r>
              <a:rPr lang="en-US" sz="2000" dirty="0" smtClean="0"/>
              <a:t>knowledge</a:t>
            </a:r>
            <a:endParaRPr lang="en-US" sz="2000" dirty="0"/>
          </a:p>
          <a:p>
            <a:pPr marL="800100" lvl="1" indent="-342900">
              <a:buFont typeface="+mj-lt"/>
              <a:buAutoNum type="alphaLcPeriod"/>
            </a:pPr>
            <a:r>
              <a:rPr lang="en-US" sz="2000" dirty="0" smtClean="0"/>
              <a:t>fostering </a:t>
            </a:r>
            <a:r>
              <a:rPr lang="en-US" sz="2000" dirty="0"/>
              <a:t>of student independence and capability to </a:t>
            </a:r>
            <a:r>
              <a:rPr lang="en-US" sz="2000" dirty="0" smtClean="0"/>
              <a:t>reason</a:t>
            </a:r>
          </a:p>
        </p:txBody>
      </p:sp>
      <p:sp>
        <p:nvSpPr>
          <p:cNvPr id="6" name="TextBox 5"/>
          <p:cNvSpPr txBox="1"/>
          <p:nvPr/>
        </p:nvSpPr>
        <p:spPr>
          <a:xfrm>
            <a:off x="853440" y="746760"/>
            <a:ext cx="7315200" cy="1107996"/>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APM – 210</a:t>
            </a:r>
          </a:p>
          <a:p>
            <a:pPr algn="ctr" eaLnBrk="0" fontAlgn="base" hangingPunct="0">
              <a:spcBef>
                <a:spcPts val="1200"/>
              </a:spcBef>
              <a:spcAft>
                <a:spcPct val="0"/>
              </a:spcAft>
              <a:defRPr/>
            </a:pPr>
            <a:r>
              <a:rPr lang="en-US" sz="2000" dirty="0" smtClean="0">
                <a:solidFill>
                  <a:srgbClr val="000000"/>
                </a:solidFill>
                <a:ea typeface="ＭＳ Ｐゴシック" panose="020B0600070205080204" pitchFamily="34" charset="-128"/>
              </a:rPr>
              <a:t>Teaching</a:t>
            </a:r>
          </a:p>
        </p:txBody>
      </p:sp>
    </p:spTree>
    <p:extLst>
      <p:ext uri="{BB962C8B-B14F-4D97-AF65-F5344CB8AC3E}">
        <p14:creationId xmlns:p14="http://schemas.microsoft.com/office/powerpoint/2010/main" val="100092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90928"/>
            <a:ext cx="798068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In </a:t>
            </a:r>
            <a:r>
              <a:rPr lang="en-US" sz="2000" dirty="0"/>
              <a:t>judging </a:t>
            </a:r>
            <a:r>
              <a:rPr lang="en-US" sz="2000" dirty="0" smtClean="0"/>
              <a:t>the effectiveness </a:t>
            </a:r>
            <a:r>
              <a:rPr lang="en-US" sz="2000" dirty="0"/>
              <a:t>of a candidate’s teaching, the committee should c</a:t>
            </a:r>
            <a:r>
              <a:rPr lang="en-US" sz="2000" dirty="0" smtClean="0"/>
              <a:t>onsider such </a:t>
            </a:r>
            <a:r>
              <a:rPr lang="en-US" sz="2000" dirty="0"/>
              <a:t>points as the </a:t>
            </a:r>
            <a:r>
              <a:rPr lang="en-US" sz="2000" dirty="0" smtClean="0"/>
              <a:t>following:</a:t>
            </a:r>
          </a:p>
          <a:p>
            <a:pPr marL="342900" indent="-342900">
              <a:buFont typeface="+mj-lt"/>
              <a:buAutoNum type="arabicPeriod" startAt="2"/>
            </a:pPr>
            <a:endParaRPr lang="en-US" sz="2000" dirty="0" smtClean="0"/>
          </a:p>
          <a:p>
            <a:pPr marL="800100" lvl="1" indent="-342900">
              <a:buFont typeface="+mj-lt"/>
              <a:buAutoNum type="alphaLcPeriod" startAt="6"/>
            </a:pPr>
            <a:r>
              <a:rPr lang="en-US" sz="2000" dirty="0"/>
              <a:t>spirit and enthusiasm which vitalize the candidate’s learning and </a:t>
            </a:r>
            <a:r>
              <a:rPr lang="en-US" sz="2000" dirty="0" smtClean="0"/>
              <a:t>teaching</a:t>
            </a:r>
          </a:p>
          <a:p>
            <a:pPr marL="800100" lvl="1" indent="-342900">
              <a:buFont typeface="+mj-lt"/>
              <a:buAutoNum type="alphaLcPeriod" startAt="6"/>
            </a:pPr>
            <a:r>
              <a:rPr lang="en-US" sz="2000" dirty="0" smtClean="0"/>
              <a:t>ability to arouse </a:t>
            </a:r>
            <a:r>
              <a:rPr lang="en-US" sz="2000" dirty="0"/>
              <a:t>curiosity in beginning students, to encourage high standards, and </a:t>
            </a:r>
            <a:r>
              <a:rPr lang="en-US" sz="2000" dirty="0" smtClean="0"/>
              <a:t>to stimulate </a:t>
            </a:r>
            <a:r>
              <a:rPr lang="en-US" sz="2000" dirty="0"/>
              <a:t>advanced students to creative </a:t>
            </a:r>
            <a:r>
              <a:rPr lang="en-US" sz="2000" dirty="0" smtClean="0"/>
              <a:t>work</a:t>
            </a:r>
          </a:p>
          <a:p>
            <a:pPr marL="800100" lvl="1" indent="-342900">
              <a:buFont typeface="+mj-lt"/>
              <a:buAutoNum type="alphaLcPeriod" startAt="6"/>
            </a:pPr>
            <a:r>
              <a:rPr lang="en-US" sz="2000" dirty="0" smtClean="0"/>
              <a:t>extent </a:t>
            </a:r>
            <a:r>
              <a:rPr lang="en-US" sz="2000" dirty="0"/>
              <a:t>and skill of the </a:t>
            </a:r>
            <a:r>
              <a:rPr lang="en-US" sz="2000" dirty="0" smtClean="0"/>
              <a:t>candidate’s participation </a:t>
            </a:r>
            <a:r>
              <a:rPr lang="en-US" sz="2000" dirty="0"/>
              <a:t>in the general guidance, mentoring, and advising of </a:t>
            </a:r>
            <a:r>
              <a:rPr lang="en-US" sz="2000" dirty="0" smtClean="0"/>
              <a:t>students</a:t>
            </a:r>
            <a:endParaRPr lang="en-US" sz="2000" dirty="0"/>
          </a:p>
          <a:p>
            <a:pPr marL="800100" lvl="1" indent="-342900">
              <a:buFont typeface="+mj-lt"/>
              <a:buAutoNum type="alphaLcPeriod" startAt="6"/>
            </a:pPr>
            <a:r>
              <a:rPr lang="en-US" sz="2000" dirty="0" smtClean="0"/>
              <a:t>effectiveness </a:t>
            </a:r>
            <a:r>
              <a:rPr lang="en-US" sz="2000" dirty="0"/>
              <a:t>in creating an academic environment that is open </a:t>
            </a:r>
            <a:r>
              <a:rPr lang="en-US" sz="2000" dirty="0" smtClean="0"/>
              <a:t>and encouraging </a:t>
            </a:r>
            <a:r>
              <a:rPr lang="en-US" sz="2000" dirty="0"/>
              <a:t>to all students, including development of </a:t>
            </a:r>
            <a:r>
              <a:rPr lang="en-US" sz="2000" dirty="0" smtClean="0"/>
              <a:t>particularly effective </a:t>
            </a:r>
            <a:r>
              <a:rPr lang="en-US" sz="2000" dirty="0"/>
              <a:t>strategies for the educational advancement of students in </a:t>
            </a:r>
            <a:r>
              <a:rPr lang="en-US" sz="2000" dirty="0" smtClean="0"/>
              <a:t>various underrepresented </a:t>
            </a:r>
            <a:r>
              <a:rPr lang="en-US" sz="2000" dirty="0"/>
              <a:t>groups. </a:t>
            </a:r>
            <a:endParaRPr lang="en-US" sz="2000" dirty="0" smtClean="0"/>
          </a:p>
        </p:txBody>
      </p:sp>
      <p:sp>
        <p:nvSpPr>
          <p:cNvPr id="6" name="TextBox 5"/>
          <p:cNvSpPr txBox="1"/>
          <p:nvPr/>
        </p:nvSpPr>
        <p:spPr>
          <a:xfrm>
            <a:off x="853440" y="746760"/>
            <a:ext cx="7315200" cy="1107996"/>
          </a:xfrm>
          <a:prstGeom prst="rect">
            <a:avLst/>
          </a:prstGeom>
          <a:noFill/>
        </p:spPr>
        <p:txBody>
          <a:bodyPr>
            <a:spAutoFit/>
          </a:bodyPr>
          <a:lstStyle/>
          <a:p>
            <a:pPr algn="ctr" eaLnBrk="0" fontAlgn="base" hangingPunct="0">
              <a:spcBef>
                <a:spcPct val="0"/>
              </a:spcBef>
              <a:spcAft>
                <a:spcPct val="0"/>
              </a:spcAft>
              <a:defRPr/>
            </a:pPr>
            <a:r>
              <a:rPr lang="en-US" sz="3600" dirty="0" smtClean="0">
                <a:solidFill>
                  <a:srgbClr val="000000"/>
                </a:solidFill>
                <a:ea typeface="ＭＳ Ｐゴシック" panose="020B0600070205080204" pitchFamily="34" charset="-128"/>
              </a:rPr>
              <a:t>APM – 210</a:t>
            </a:r>
          </a:p>
          <a:p>
            <a:pPr algn="ctr" eaLnBrk="0" fontAlgn="base" hangingPunct="0">
              <a:spcBef>
                <a:spcPts val="1200"/>
              </a:spcBef>
              <a:spcAft>
                <a:spcPct val="0"/>
              </a:spcAft>
              <a:defRPr/>
            </a:pPr>
            <a:r>
              <a:rPr lang="en-US" sz="2000" dirty="0" smtClean="0">
                <a:solidFill>
                  <a:srgbClr val="000000"/>
                </a:solidFill>
                <a:ea typeface="ＭＳ Ｐゴシック" panose="020B0600070205080204" pitchFamily="34" charset="-128"/>
              </a:rPr>
              <a:t>Teaching</a:t>
            </a:r>
          </a:p>
        </p:txBody>
      </p:sp>
    </p:spTree>
    <p:extLst>
      <p:ext uri="{BB962C8B-B14F-4D97-AF65-F5344CB8AC3E}">
        <p14:creationId xmlns:p14="http://schemas.microsoft.com/office/powerpoint/2010/main" val="4047823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3"/>
  <p:tag name="ARTICULATE_PROJECT_OPEN" val="0"/>
</p:tagLst>
</file>

<file path=ppt/theme/theme1.xml><?xml version="1.0" encoding="utf-8"?>
<a:theme xmlns:a="http://schemas.openxmlformats.org/drawingml/2006/main" name="Presentation2Circor-Jan2012-v1">
  <a:themeElements>
    <a:clrScheme name="Custom 2">
      <a:dk1>
        <a:srgbClr val="000000"/>
      </a:dk1>
      <a:lt1>
        <a:srgbClr val="FFFFFF"/>
      </a:lt1>
      <a:dk2>
        <a:srgbClr val="1F497D"/>
      </a:dk2>
      <a:lt2>
        <a:srgbClr val="EEECE1"/>
      </a:lt2>
      <a:accent1>
        <a:srgbClr val="4F81BD"/>
      </a:accent1>
      <a:accent2>
        <a:srgbClr val="FE8800"/>
      </a:accent2>
      <a:accent3>
        <a:srgbClr val="FFFFFF"/>
      </a:accent3>
      <a:accent4>
        <a:srgbClr val="000000"/>
      </a:accent4>
      <a:accent5>
        <a:srgbClr val="B2C1DB"/>
      </a:accent5>
      <a:accent6>
        <a:srgbClr val="AE4845"/>
      </a:accent6>
      <a:hlink>
        <a:srgbClr val="FE8800"/>
      </a:hlink>
      <a:folHlink>
        <a:srgbClr val="800080"/>
      </a:folHlink>
    </a:clrScheme>
    <a:fontScheme name="Presentation2Circor-Jan2012-v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resentation2Circor-Jan2012-v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3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4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6_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90D163B02F934D82B4A3B317757C7C" ma:contentTypeVersion="0" ma:contentTypeDescription="Create a new document." ma:contentTypeScope="" ma:versionID="60e1a2d59b3cf1123010ebf40081371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2814B-D66B-4AFC-8E9C-F43E5AD57B90}">
  <ds:schemaRefs>
    <ds:schemaRef ds:uri="http://schemas.microsoft.com/sharepoint/v3/contenttype/forms"/>
  </ds:schemaRefs>
</ds:datastoreItem>
</file>

<file path=customXml/itemProps2.xml><?xml version="1.0" encoding="utf-8"?>
<ds:datastoreItem xmlns:ds="http://schemas.openxmlformats.org/officeDocument/2006/customXml" ds:itemID="{4F193675-65F5-4B8D-AB3C-6DA81EEED0A8}">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dcmitype/"/>
    <ds:schemaRef ds:uri="http://purl.org/dc/elements/1.1/"/>
  </ds:schemaRefs>
</ds:datastoreItem>
</file>

<file path=customXml/itemProps3.xml><?xml version="1.0" encoding="utf-8"?>
<ds:datastoreItem xmlns:ds="http://schemas.openxmlformats.org/officeDocument/2006/customXml" ds:itemID="{F0ABE65A-26B2-491C-B5FD-CDACD1D50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10189</TotalTime>
  <Words>2248</Words>
  <Application>Microsoft Office PowerPoint</Application>
  <PresentationFormat>On-screen Show (4:3)</PresentationFormat>
  <Paragraphs>187</Paragraphs>
  <Slides>28</Slides>
  <Notes>0</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28</vt:i4>
      </vt:variant>
    </vt:vector>
  </HeadingPairs>
  <TitlesOfParts>
    <vt:vector size="50" baseType="lpstr">
      <vt:lpstr>ＭＳ Ｐゴシック</vt:lpstr>
      <vt:lpstr>Arial</vt:lpstr>
      <vt:lpstr>Calibri</vt:lpstr>
      <vt:lpstr>Fira Sans</vt:lpstr>
      <vt:lpstr>Fira Sans Book</vt:lpstr>
      <vt:lpstr>Fira Sans Medium</vt:lpstr>
      <vt:lpstr>Wingdings</vt:lpstr>
      <vt:lpstr>Presentation2Circor-Jan2012-v1</vt:lpstr>
      <vt:lpstr>3_UCRTemplate2</vt:lpstr>
      <vt:lpstr>10_UCRTemplate2</vt:lpstr>
      <vt:lpstr>11_UCRTemplate2</vt:lpstr>
      <vt:lpstr>12_UCRTemplate2</vt:lpstr>
      <vt:lpstr>13_UCRTemplate2</vt:lpstr>
      <vt:lpstr>14_UCRTemplate2</vt:lpstr>
      <vt:lpstr>15_UCRTemplate2</vt:lpstr>
      <vt:lpstr>16_UCRTemplate2</vt:lpstr>
      <vt:lpstr>19_UCRTemplate2</vt:lpstr>
      <vt:lpstr>20_UCRTemplate2</vt:lpstr>
      <vt:lpstr>21_UCRTemplate2</vt:lpstr>
      <vt:lpstr>22_UCRTemplate2</vt:lpstr>
      <vt:lpstr>23_UCRTemplate2</vt:lpstr>
      <vt:lpstr>24_UCRTemplate2</vt:lpstr>
      <vt:lpstr>PowerPoint Presentation</vt:lpstr>
      <vt:lpstr>How do we assess that you are contributing to the mission?</vt:lpstr>
      <vt:lpstr>University of California step system</vt:lpstr>
      <vt:lpstr>Normal cycle of merit reviews</vt:lpstr>
      <vt:lpstr>There are some important advantages to the step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Normative time until</vt:lpstr>
      <vt:lpstr>Stages in a Normal Review-all cumulative</vt:lpstr>
      <vt:lpstr>Stages in a Normal Review-all cumulative</vt:lpstr>
      <vt:lpstr>Stages in a Normal Review-all cumulative</vt:lpstr>
      <vt:lpstr>An extra action for Assistant Professors</vt:lpstr>
      <vt:lpstr>For most, the first file will be due September 30th, 2021!</vt:lpstr>
      <vt:lpstr>Your first file will be in 1 year!</vt:lpstr>
      <vt:lpstr>Your first file will be in 1 year!</vt:lpstr>
      <vt:lpstr>Don’t forget</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Kalogonis</dc:creator>
  <cp:lastModifiedBy>Jill Sadey</cp:lastModifiedBy>
  <cp:revision>976</cp:revision>
  <cp:lastPrinted>2017-02-13T23:48:38Z</cp:lastPrinted>
  <dcterms:created xsi:type="dcterms:W3CDTF">2016-11-10T17:27:00Z</dcterms:created>
  <dcterms:modified xsi:type="dcterms:W3CDTF">2020-09-17T08:48:20Z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0x0101006690D163B02F934D82B4A3B317757C7C</vt:lpwstr>
  </property>
  <property fmtid="{D5CDD505-2E9C-101B-9397-08002B2CF9AE}" pid="3" name="ArticulateGUID">
    <vt:lpwstr>6C1966C9-B379-4DD6-A91C-834ED71AD548</vt:lpwstr>
  </property>
  <property fmtid="{D5CDD505-2E9C-101B-9397-08002B2CF9AE}" pid="4" name="ArticulatePath">
    <vt:lpwstr>https://ucrshare.ucr.edu/sites/FOM_UCPath/Training/UCPath-FOM%20Training%20DRAFTv3</vt:lpwstr>
  </property>
</Properties>
</file>