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71" r:id="rId2"/>
    <p:sldId id="278" r:id="rId3"/>
    <p:sldId id="279" r:id="rId4"/>
    <p:sldId id="280" r:id="rId5"/>
    <p:sldId id="276" r:id="rId6"/>
    <p:sldId id="281" r:id="rId7"/>
    <p:sldId id="284" r:id="rId8"/>
    <p:sldId id="285" r:id="rId9"/>
    <p:sldId id="286" r:id="rId10"/>
    <p:sldId id="288" r:id="rId11"/>
    <p:sldId id="289" r:id="rId12"/>
    <p:sldId id="290" r:id="rId13"/>
    <p:sldId id="291" r:id="rId14"/>
    <p:sldId id="292" r:id="rId15"/>
    <p:sldId id="282" r:id="rId16"/>
    <p:sldId id="283" r:id="rId17"/>
    <p:sldId id="293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Willette" initials="TW" lastIdx="0" clrIdx="0">
    <p:extLst>
      <p:ext uri="{19B8F6BF-5375-455C-9EA6-DF929625EA0E}">
        <p15:presenceInfo xmlns:p15="http://schemas.microsoft.com/office/powerpoint/2012/main" userId="S-1-5-21-2001468371-3556644345-3281671623-12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AFAE1"/>
    <a:srgbClr val="2D6CC0"/>
    <a:srgbClr val="48C7C0"/>
    <a:srgbClr val="F1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02" autoAdjust="0"/>
  </p:normalViewPr>
  <p:slideViewPr>
    <p:cSldViewPr>
      <p:cViewPr varScale="1">
        <p:scale>
          <a:sx n="121" d="100"/>
          <a:sy n="121" d="100"/>
        </p:scale>
        <p:origin x="12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04F482-000E-49FE-8CA8-8522EAC456A3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13111A6-06D1-4C5C-BE41-AB974EB78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5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111A6-06D1-4C5C-BE41-AB974EB781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000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111A6-06D1-4C5C-BE41-AB974EB781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9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 smtClean="0"/>
              <a:t>R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111A6-06D1-4C5C-BE41-AB974EB781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15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111A6-06D1-4C5C-BE41-AB974EB781A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80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111A6-06D1-4C5C-BE41-AB974EB781A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382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111A6-06D1-4C5C-BE41-AB974EB781A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497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111A6-06D1-4C5C-BE41-AB974EB781A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42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111A6-06D1-4C5C-BE41-AB974EB781A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24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111A6-06D1-4C5C-BE41-AB974EB781A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0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111A6-06D1-4C5C-BE41-AB974EB781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1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111A6-06D1-4C5C-BE41-AB974EB781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75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111A6-06D1-4C5C-BE41-AB974EB781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24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111A6-06D1-4C5C-BE41-AB974EB781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88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111A6-06D1-4C5C-BE41-AB974EB781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46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111A6-06D1-4C5C-BE41-AB974EB781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83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111A6-06D1-4C5C-BE41-AB974EB781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73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111A6-06D1-4C5C-BE41-AB974EB781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45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2" name="Picture 42" descr="students_t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914400"/>
            <a:ext cx="8077200" cy="21336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00400"/>
            <a:ext cx="8077200" cy="23622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200">
                <a:solidFill>
                  <a:srgbClr val="F1AB0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62FD0F-0717-424E-8F99-3F8FD13181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5AF30-19CC-4A9E-B8F2-5188B65058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390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1E396-47D8-4978-9F9A-E4878F7E80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10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5E092-D8AC-4836-A559-B97C54E321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953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B5DC7-E0AE-4D5C-BBB2-0196BED059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010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5A31A-B18B-4610-845D-D6F313D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42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5ADBA-BA68-495D-9A05-188CE1B989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4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EAB79-B768-43AE-8564-6542D2C374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13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D8A0E-8E0E-449E-97AB-95557E1F48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5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004EB-110C-4997-869C-920D7FA2F1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90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D7F3F-B3E3-41DA-8DA5-FF0C51B7C5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44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7" name="Picture 41" descr="students_insid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D972FE6-E51D-4EAB-872F-4E2216C063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Blip>
          <a:blip r:embed="rId14"/>
        </a:buBlip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Blip>
          <a:blip r:embed="rId15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Blip>
          <a:blip r:embed="rId16"/>
        </a:buBlip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hancellor.ucr.edu/documents/community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ucr.edu/spa/export-controls.asp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egal@csuohio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suohio.edu/sites/default/files/schedule0517.pdf" TargetMode="External"/><Relationship Id="rId5" Type="http://schemas.openxmlformats.org/officeDocument/2006/relationships/hyperlink" Target="https://www.csuohio.edu/sites/default/files/Records%20management%20policy%20-%20final.pdf" TargetMode="External"/><Relationship Id="rId4" Type="http://schemas.openxmlformats.org/officeDocument/2006/relationships/hyperlink" Target="http://www.ulib.csuohio.edu/csu/PublicRecordsPolicy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nc.ucr.edu/security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op.edu/general-counsel/_files/ed-affairs/ferpa101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registrar.ucr.edu/registrar/privacy-ferpa/ucr-ferpa-policy.html" TargetMode="External"/><Relationship Id="rId4" Type="http://schemas.openxmlformats.org/officeDocument/2006/relationships/hyperlink" Target="https://policy.ucop.edu/doc/2710533/PACAOS-13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enate.ucr.edu/bylaws/?action=read_bylaws&amp;code=app&amp;section=06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itleix.ucr.edu/reporting.html" TargetMode="External"/><Relationship Id="rId5" Type="http://schemas.openxmlformats.org/officeDocument/2006/relationships/hyperlink" Target="https://research.ucr.edu/ori/rm" TargetMode="External"/><Relationship Id="rId4" Type="http://schemas.openxmlformats.org/officeDocument/2006/relationships/hyperlink" Target="http://conduct.ucr.edu/faculty/academic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compliance.org/index.php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higheredcompliance.org/matrix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tim.Willette@ucr.ed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op.edu/human-resources/staff/employee-relations-staff/eeo-affirmative-action.html" TargetMode="External"/><Relationship Id="rId7" Type="http://schemas.openxmlformats.org/officeDocument/2006/relationships/hyperlink" Target="http://titleix.ucr.ed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hr.ucr.edu/eeaa.html" TargetMode="External"/><Relationship Id="rId5" Type="http://schemas.openxmlformats.org/officeDocument/2006/relationships/hyperlink" Target="https://policy.ucop.edu/doc/4000385/SVSH" TargetMode="External"/><Relationship Id="rId4" Type="http://schemas.openxmlformats.org/officeDocument/2006/relationships/hyperlink" Target="https://policy.ucop.edu/doc/4000376/DiscriminatioHarassmentAffirmActio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olicy.ucop.edu/doc/4000647/AbusiveConductAndBullyi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iversity.ucr.edu/Abusive%20Conduct%20and%20Bullying%20-%20UC%20Guidance%20for%20Faculty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op.edu/human-resources/staff/employee-relations-staff/eeo-affirmative-action.html" TargetMode="External"/><Relationship Id="rId7" Type="http://schemas.openxmlformats.org/officeDocument/2006/relationships/hyperlink" Target="http://titleix.ucr.ed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hr.ucr.edu/eeaa.html" TargetMode="External"/><Relationship Id="rId5" Type="http://schemas.openxmlformats.org/officeDocument/2006/relationships/hyperlink" Target="https://policy.ucop.edu/doc/4000385/SVSH" TargetMode="External"/><Relationship Id="rId4" Type="http://schemas.openxmlformats.org/officeDocument/2006/relationships/hyperlink" Target="https://policy.ucop.edu/doc/4000376/DiscriminatioHarassmentAffirmAc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9337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UC Riverside Chairs 201 Workshop </a:t>
            </a:r>
          </a:p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Compliance Considerations for Faculty Chairs</a:t>
            </a:r>
          </a:p>
          <a:p>
            <a:pPr algn="ctr"/>
            <a:r>
              <a:rPr lang="en-US" sz="32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Compliance &amp; Principles of Community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2503944"/>
            <a:ext cx="8991600" cy="40318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 Riverside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subject to myriad federal and state laws and regulatory regimes that govern the way it is 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Living the Promise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  <a:p>
            <a:pPr algn="ctr"/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 at UC Riverside is responsible for understanding when and how such laws apply to their job duties. Faculty, staff, and students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behalf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</a:p>
          <a:p>
            <a:pPr algn="ctr"/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Riverside are responsible for conducting themselves within the law and adhering to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</a:p>
          <a:p>
            <a:pPr algn="ctr"/>
            <a:r>
              <a:rPr lang="en-US" sz="3200" u="sng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UC </a:t>
            </a:r>
            <a:r>
              <a:rPr lang="en-US" sz="3200" u="sng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Riverside Principles of </a:t>
            </a:r>
            <a:r>
              <a:rPr lang="en-US" sz="3200" u="sng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Community</a:t>
            </a:r>
            <a:r>
              <a:rPr lang="en-US" sz="2800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339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75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9337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UC Riverside Chairs 201 Workshop 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Compliance Considerations for Faculty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Chairs</a:t>
            </a: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828800"/>
            <a:ext cx="8877300" cy="39452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</a:pPr>
            <a:r>
              <a:rPr lang="en-US" sz="28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Export </a:t>
            </a: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 shipment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transmission, or transfer of regulated items, information and software to foreign countries, persons or entities. 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sharing with colleagues in certain countries may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constitute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export of services or technology. 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Traveling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sophisticated programs or apps on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laptop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tablet, or cell phone may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restricted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</a:pP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</a:pP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2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UCR </a:t>
            </a:r>
            <a:r>
              <a:rPr lang="en-US" sz="2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Sponsored Programs Administration Export Controls website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27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9337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UC Riverside Chairs 201 Workshop 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Compliance Considerations for Faculty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Chairs</a:t>
            </a: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828800"/>
            <a:ext cx="8877300" cy="4768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</a:pP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Records</a:t>
            </a:r>
            <a:r>
              <a:rPr lang="en-US" sz="28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solidFill>
                <a:srgbClr val="0033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 in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manner that they can be identified and provided when requested by members of the public. Faculty research is not a “record” for the purposes of this requirement, but documents related to department business, faculty committees, and employees generally are. </a:t>
            </a:r>
            <a:r>
              <a:rPr lang="en-US" sz="2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Office of Campus Counsel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responsible for processing </a:t>
            </a:r>
            <a:r>
              <a:rPr lang="en-US" sz="2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public records requests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faculty may refer any such requests to that office.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</a:pP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Records </a:t>
            </a:r>
            <a:r>
              <a:rPr lang="en-US" sz="2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Management and Retention </a:t>
            </a:r>
            <a:r>
              <a:rPr lang="en-US" sz="2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Policy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UC Records Retention Schedule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9337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UC Riverside Chairs 201 Workshop 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Compliance Considerations for Faculty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Chairs</a:t>
            </a: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828800"/>
            <a:ext cx="8877300" cy="24929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Security &amp; </a:t>
            </a: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Confidentiality</a:t>
            </a:r>
          </a:p>
          <a:p>
            <a:pPr lvl="0"/>
            <a:endParaRPr lang="en-US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Protects Information</a:t>
            </a:r>
          </a:p>
          <a:p>
            <a:pPr lvl="0" algn="ctr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 </a:t>
            </a:r>
          </a:p>
          <a:p>
            <a:pPr lvl="0"/>
            <a:endParaRPr lang="en-US" u="sng" dirty="0" smtClean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pPr lvl="0" algn="ctr"/>
            <a:r>
              <a:rPr lang="en-US" sz="2400" u="sng" dirty="0" err="1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Security@UCR</a:t>
            </a:r>
            <a:r>
              <a:rPr lang="en-US" sz="2400" u="sng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website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76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9337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UC Riverside Chairs 201 Workshop 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Compliance Considerations for Faculty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Chairs</a:t>
            </a: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828800"/>
            <a:ext cx="8877300" cy="361573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</a:pP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FERPA </a:t>
            </a:r>
          </a:p>
          <a:p>
            <a:pPr lvl="0" algn="ctr"/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Records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not be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Released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Written Consent</a:t>
            </a:r>
          </a:p>
          <a:p>
            <a:pPr lvl="0" algn="ctr"/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(with limited exceptions)</a:t>
            </a:r>
          </a:p>
          <a:p>
            <a:pPr lvl="0" algn="ctr"/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UCOP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 of General Counsel (OGC)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Guide:</a:t>
            </a:r>
          </a:p>
          <a:p>
            <a:pPr marL="346075"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69000"/>
            </a:pPr>
            <a:r>
              <a:rPr lang="en-US" sz="2000" i="1" u="sng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FERPA </a:t>
            </a:r>
            <a:r>
              <a:rPr lang="en-US" sz="2000" i="1" u="sng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101 – FERPA at the University of </a:t>
            </a:r>
            <a:r>
              <a:rPr lang="en-US" sz="2000" i="1" u="sng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California</a:t>
            </a:r>
            <a:r>
              <a:rPr lang="en-US" sz="2000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PACAOS 130:</a:t>
            </a:r>
          </a:p>
          <a:p>
            <a:pPr marL="346075"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</a:pPr>
            <a:r>
              <a:rPr lang="en-US" sz="20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Policies </a:t>
            </a: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Applying to the Disclosure of Information from Student </a:t>
            </a:r>
            <a:r>
              <a:rPr lang="en-US" sz="20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Records</a:t>
            </a:r>
            <a:endParaRPr lang="en-US" sz="2000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UCR </a:t>
            </a:r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FERPA </a:t>
            </a:r>
            <a:r>
              <a:rPr lang="en-US" sz="20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Policy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71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9337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UC Riverside Chairs 201 Workshop 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Compliance Considerations for Faculty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Chairs</a:t>
            </a: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350" y="1834241"/>
            <a:ext cx="8877300" cy="49798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Obligation to Report Wrongdoing </a:t>
            </a:r>
          </a:p>
          <a:p>
            <a:pPr lvl="0"/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Obligation to Report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or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Cause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to be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Reported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Assist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Investigation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Persons Authorized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Responsible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for such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Matters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the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Following:</a:t>
            </a:r>
          </a:p>
          <a:p>
            <a:pPr lvl="0"/>
            <a:endParaRPr lang="en-US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Illegal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Fraudulent Activity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 Misstatements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Accounting/Auditing Irregularities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Conflicts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Interests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Dishonest/Unethical Conduct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Violations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Code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Conduct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Violations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Laws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R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ules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or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UCR Academic Senate By-Laws website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UCR Reporting Academic Misconduct website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UCR Research Misconduct website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UCR Title IX Office </a:t>
            </a:r>
            <a:r>
              <a:rPr lang="en-US" sz="20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website</a:t>
            </a:r>
            <a:endParaRPr lang="en-US" sz="2000" b="1" dirty="0" smtClean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28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83848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UC Riverside Chairs 201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Workshop</a:t>
            </a: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Compliance Considerations for Faculty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Chairs</a:t>
            </a: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1" y="1631732"/>
            <a:ext cx="88392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5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83848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UC Riverside Chairs 201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Workshop</a:t>
            </a: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Compliance Considerations for Faculty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Chairs</a:t>
            </a: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828800"/>
            <a:ext cx="8877300" cy="16607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Resources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Higher </a:t>
            </a:r>
            <a:r>
              <a:rPr lang="en-US" sz="2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Education Compliance Alliance (HECA) </a:t>
            </a:r>
            <a:r>
              <a:rPr lang="en-US" sz="28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website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Compliance Matrix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82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83848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UC Riverside Chairs 201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Workshop</a:t>
            </a: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Compliance Considerations for Faculty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Chairs</a:t>
            </a: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828800"/>
            <a:ext cx="8877300" cy="19364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tim.Willette@ucr.edu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951.827.8246</a:t>
            </a:r>
          </a:p>
        </p:txBody>
      </p:sp>
    </p:spTree>
    <p:extLst>
      <p:ext uri="{BB962C8B-B14F-4D97-AF65-F5344CB8AC3E}">
        <p14:creationId xmlns:p14="http://schemas.microsoft.com/office/powerpoint/2010/main" val="261563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9337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UC Riverside Chairs 201 Workshop 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Compliance Considerations for Faculty Chairs</a:t>
            </a:r>
          </a:p>
          <a:p>
            <a:pPr lvl="0" algn="ctr"/>
            <a:r>
              <a:rPr lang="en-US" sz="32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UC Ethics &amp; Compliance Charter</a:t>
            </a:r>
            <a:endParaRPr lang="en-US" sz="3200" b="1" dirty="0">
              <a:solidFill>
                <a:srgbClr val="003399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2446615"/>
            <a:ext cx="8991600" cy="443198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latin typeface="Calibri" panose="020F0502020204030204" pitchFamily="34" charset="0"/>
              </a:rPr>
              <a:t>Each Campus </a:t>
            </a:r>
            <a:r>
              <a:rPr lang="en-US" sz="2200" dirty="0" smtClean="0">
                <a:latin typeface="Calibri" panose="020F0502020204030204" pitchFamily="34" charset="0"/>
              </a:rPr>
              <a:t>and </a:t>
            </a:r>
            <a:r>
              <a:rPr lang="en-US" sz="2200" dirty="0">
                <a:latin typeface="Calibri" panose="020F0502020204030204" pitchFamily="34" charset="0"/>
              </a:rPr>
              <a:t>Medical Center compliance and ethics committee </a:t>
            </a:r>
            <a:r>
              <a:rPr lang="en-US" sz="2200" dirty="0" smtClean="0">
                <a:latin typeface="Calibri" panose="020F0502020204030204" pitchFamily="34" charset="0"/>
              </a:rPr>
              <a:t>provides </a:t>
            </a:r>
            <a:r>
              <a:rPr lang="en-US" sz="2200" b="1" dirty="0">
                <a:latin typeface="Calibri" panose="020F0502020204030204" pitchFamily="34" charset="0"/>
              </a:rPr>
              <a:t>Program oversight </a:t>
            </a:r>
            <a:r>
              <a:rPr lang="en-US" sz="2200" dirty="0">
                <a:latin typeface="Calibri" panose="020F0502020204030204" pitchFamily="34" charset="0"/>
              </a:rPr>
              <a:t>and </a:t>
            </a:r>
            <a:r>
              <a:rPr lang="en-US" sz="2200" dirty="0" smtClean="0">
                <a:latin typeface="Calibri" panose="020F0502020204030204" pitchFamily="34" charset="0"/>
              </a:rPr>
              <a:t>advice </a:t>
            </a:r>
            <a:r>
              <a:rPr lang="en-US" sz="2200" dirty="0">
                <a:latin typeface="Calibri" panose="020F0502020204030204" pitchFamily="34" charset="0"/>
              </a:rPr>
              <a:t>to the SVP/Chief Compliance and Audit Officer. </a:t>
            </a:r>
            <a:r>
              <a:rPr lang="en-US" sz="2200" dirty="0" smtClean="0">
                <a:latin typeface="Calibri" panose="020F0502020204030204" pitchFamily="34" charset="0"/>
              </a:rPr>
              <a:t>The </a:t>
            </a:r>
            <a:r>
              <a:rPr lang="en-US" sz="2200" dirty="0">
                <a:latin typeface="Calibri" panose="020F0502020204030204" pitchFamily="34" charset="0"/>
              </a:rPr>
              <a:t>Committee </a:t>
            </a:r>
            <a:r>
              <a:rPr lang="en-US" sz="2200" dirty="0" smtClean="0">
                <a:latin typeface="Calibri" panose="020F0502020204030204" pitchFamily="34" charset="0"/>
              </a:rPr>
              <a:t>is charged </a:t>
            </a:r>
            <a:r>
              <a:rPr lang="en-US" sz="2200" dirty="0">
                <a:latin typeface="Calibri" panose="020F0502020204030204" pitchFamily="34" charset="0"/>
              </a:rPr>
              <a:t>with the following, including but not limited to: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</a:rPr>
              <a:t>Performance Metrics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anose="020F0502020204030204" pitchFamily="34" charset="0"/>
              </a:rPr>
              <a:t>C</a:t>
            </a:r>
            <a:r>
              <a:rPr lang="en-US" sz="2400" b="1" dirty="0" smtClean="0">
                <a:latin typeface="Calibri" panose="020F0502020204030204" pitchFamily="34" charset="0"/>
              </a:rPr>
              <a:t>ompliance Plan</a:t>
            </a:r>
            <a:endParaRPr lang="en-US" sz="2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</a:rPr>
              <a:t>Risk Assessment Tools</a:t>
            </a:r>
            <a:endParaRPr lang="en-US" sz="2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</a:rPr>
              <a:t>Monitoring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</a:rPr>
              <a:t>Reporting Risk Areas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3657600"/>
            <a:ext cx="4495800" cy="304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5512" y="4513125"/>
            <a:ext cx="2229288" cy="127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6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933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UC Riverside Chairs 201 Workshop 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Compliance Considerations for Faculty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Chairs</a:t>
            </a: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720334"/>
            <a:ext cx="8991599" cy="50614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72199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9337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UC Riverside Chairs 201 Workshop 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Compliance Considerations for Faculty Chairs</a:t>
            </a:r>
          </a:p>
          <a:p>
            <a:pPr lvl="0" algn="ctr"/>
            <a:r>
              <a:rPr lang="en-US" sz="32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Office of Compliance</a:t>
            </a:r>
            <a:endParaRPr lang="en-US" sz="3200" b="1" dirty="0">
              <a:solidFill>
                <a:srgbClr val="003399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12777"/>
            <a:ext cx="8839200" cy="449282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444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9337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UC Riverside Chairs 201 Workshop 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Compliance Considerations for Faculty Chairs</a:t>
            </a:r>
          </a:p>
          <a:p>
            <a:pPr lvl="0" algn="ctr"/>
            <a:r>
              <a:rPr lang="en-US" sz="32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Twenty Areas to Consider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" y="2171301"/>
            <a:ext cx="4457700" cy="4247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Equal </a:t>
            </a:r>
            <a:r>
              <a:rPr lang="en-US" b="1" i="1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Opportunity/Discrimination</a:t>
            </a: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Workplace Harassment &amp; </a:t>
            </a:r>
            <a:r>
              <a:rPr lang="en-US" b="1" i="1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Bullying</a:t>
            </a: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Threats/Students in Need of </a:t>
            </a:r>
            <a:r>
              <a:rPr lang="en-US" b="1" i="1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Assistance</a:t>
            </a: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Mandatory </a:t>
            </a:r>
            <a:r>
              <a:rPr lang="en-US" b="1" i="1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Reporting</a:t>
            </a: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Anti-Discrimination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Laws</a:t>
            </a: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Accommodations</a:t>
            </a: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Activity</a:t>
            </a: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Conflicts of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</a:t>
            </a: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Gifts &amp;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Gratuities</a:t>
            </a: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Outside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4400" y="2154969"/>
            <a:ext cx="4267200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28600" lvl="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 Members </a:t>
            </a:r>
          </a:p>
          <a:p>
            <a:pPr marL="228600" lvl="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Conflict of Interest in Research</a:t>
            </a:r>
          </a:p>
          <a:p>
            <a:pPr marL="228600" lvl="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Purchasing/Contracts</a:t>
            </a:r>
          </a:p>
          <a:p>
            <a:pPr marL="228600" lvl="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Intellectual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Copyrighted Property</a:t>
            </a:r>
          </a:p>
          <a:p>
            <a:pPr marL="228600" lvl="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Export </a:t>
            </a:r>
            <a:r>
              <a:rPr lang="en-US" b="1" i="1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Controls</a:t>
            </a:r>
          </a:p>
          <a:p>
            <a:pPr marL="228600" lvl="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Records</a:t>
            </a:r>
          </a:p>
          <a:p>
            <a:pPr marL="228600" lvl="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Security </a:t>
            </a:r>
            <a:r>
              <a:rPr lang="en-US" b="1" i="1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Confidentiality</a:t>
            </a:r>
          </a:p>
          <a:p>
            <a:pPr marL="228600" lvl="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FERPA</a:t>
            </a:r>
          </a:p>
          <a:p>
            <a:pPr marL="228600" lvl="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Obligation to Report Wrongdoing</a:t>
            </a:r>
          </a:p>
          <a:p>
            <a:pPr marL="228600" lvl="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Reporting</a:t>
            </a:r>
            <a:endParaRPr lang="en-US" b="1" i="1" dirty="0">
              <a:solidFill>
                <a:srgbClr val="0033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8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9337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UC Riverside Chairs 201 Workshop 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Compliance Considerations for Faculty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Chairs</a:t>
            </a: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828800"/>
            <a:ext cx="8877300" cy="42842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4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Equal Opportunity/Discrimination/Diversity</a:t>
            </a:r>
            <a:endParaRPr lang="en-US" sz="2400" dirty="0" smtClean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Equal Employment Opportunity Employer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Seeks Best-Qualified Individual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Mandated Training   </a:t>
            </a:r>
          </a:p>
          <a:p>
            <a:pPr lvl="0"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UC Equal Employment Opportunity and Affirmative Action website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UC Discrimination, Harassment, and Affirmative Action in the Workplace Policy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UCR Academic Hiring Toolkit (AY 2017-2018)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UC Sexual Violence and Sexual Harassment Policy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UCR Equal Employment &amp; Affirmative Action website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UCR Title IX Office </a:t>
            </a:r>
            <a:r>
              <a:rPr lang="en-US" sz="20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website</a:t>
            </a:r>
            <a:endParaRPr lang="en-US" sz="24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72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9337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UC Riverside Chairs 201 Workshop 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Compliance Considerations for Faculty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Chairs</a:t>
            </a: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759528"/>
            <a:ext cx="8991600" cy="50222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Workplace Harassment &amp; Bullying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 Free from Illegal/Inappropriate Conduct Including:</a:t>
            </a:r>
          </a:p>
          <a:p>
            <a:pPr marL="346075" marR="0" lvl="0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Violence</a:t>
            </a:r>
          </a:p>
          <a:p>
            <a:pPr marL="346075" marR="0" lvl="0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Harassment</a:t>
            </a:r>
          </a:p>
          <a:p>
            <a:pPr marL="346075" marR="0" lvl="0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Sexual Misconduct</a:t>
            </a:r>
          </a:p>
          <a:p>
            <a:pPr marL="346075" marR="0" lvl="0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Threats</a:t>
            </a:r>
          </a:p>
          <a:p>
            <a:pPr marL="346075" marR="0" lvl="0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Hazing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</a:pP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&amp; Visitors Should Promptly Report Incidents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Misconduct</a:t>
            </a:r>
            <a:endParaRPr lang="en-US" sz="2000" b="1" dirty="0" smtClean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UCOP Guidance on Abusive Conduct and Bullying in the Workplace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Guidance from </a:t>
            </a:r>
            <a:r>
              <a:rPr lang="en-US" sz="20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Provost </a:t>
            </a: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Regarding Abusive Conduct </a:t>
            </a:r>
            <a:r>
              <a:rPr lang="en-US" sz="20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&amp; </a:t>
            </a: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Bullying Involving Faculty </a:t>
            </a:r>
            <a:r>
              <a:rPr lang="en-US" sz="20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&amp; </a:t>
            </a: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Academic Appointees</a:t>
            </a:r>
            <a:endParaRPr lang="en-US" sz="2000" dirty="0" smtClean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91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9337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UC Riverside Chairs 201 Workshop 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Compliance Considerations for Faculty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Chairs</a:t>
            </a: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828800"/>
            <a:ext cx="8877300" cy="36317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Threats/Students </a:t>
            </a:r>
            <a:r>
              <a:rPr lang="en-US" sz="28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Need of </a:t>
            </a: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Assistance</a:t>
            </a:r>
            <a:endParaRPr lang="en-US" sz="2800" dirty="0" smtClean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Resources for Students Who</a:t>
            </a:r>
          </a:p>
          <a:p>
            <a:pPr marL="342900" indent="-2254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 is Concern for a Need to Seek Assistance</a:t>
            </a:r>
          </a:p>
          <a:p>
            <a:pPr marL="342900" indent="-2254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Made Threats Against Classmates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Faculty member</a:t>
            </a:r>
          </a:p>
          <a:p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Comprehensive Counseling &amp;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Psychological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Services Available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UCR </a:t>
            </a:r>
            <a:r>
              <a:rPr lang="en-US" sz="2400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Responding to Distressed Students website</a:t>
            </a:r>
            <a:endParaRPr lang="en-US" sz="2400" dirty="0" smtClean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6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9337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UC Riverside Chairs 201 Workshop 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Compliance Considerations for Faculty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Chairs</a:t>
            </a: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828800"/>
            <a:ext cx="8877300" cy="4468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Mandatory Reporting</a:t>
            </a:r>
            <a:endParaRPr lang="en-US" sz="2800" dirty="0" smtClean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Equal Employment Opportunity Employer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Seeks Best-Qualified Individual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Mandated Training   </a:t>
            </a:r>
          </a:p>
          <a:p>
            <a:pPr lvl="0"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UC Equal Employment Opportunity and Affirmative Action website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UC Discrimination, Harassment, and Affirmative Action in the Workplace Policy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UCR Academic Hiring Toolkit (AY 2017-2018)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UC Sexual Violence and Sexual Harassment Policy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UCR Equal Employment &amp; Affirmative Action website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UCR Title IX Office </a:t>
            </a:r>
            <a:r>
              <a:rPr lang="en-US" sz="20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website</a:t>
            </a:r>
            <a:endParaRPr lang="en-US" sz="24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97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RTemplate5">
  <a:themeElements>
    <a:clrScheme name="UCRTemplate5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UCRTemplate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UCRTemplate5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5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5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5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5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5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5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5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5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RTemplate5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5852</TotalTime>
  <Words>742</Words>
  <Application>Microsoft Office PowerPoint</Application>
  <PresentationFormat>On-screen Show (4:3)</PresentationFormat>
  <Paragraphs>180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Wingdings</vt:lpstr>
      <vt:lpstr>UCRTemplate5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Riverside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Hirning</dc:creator>
  <cp:lastModifiedBy>Tim Willette</cp:lastModifiedBy>
  <cp:revision>196</cp:revision>
  <cp:lastPrinted>2016-11-16T18:32:59Z</cp:lastPrinted>
  <dcterms:created xsi:type="dcterms:W3CDTF">2007-10-22T22:13:16Z</dcterms:created>
  <dcterms:modified xsi:type="dcterms:W3CDTF">2018-04-03T01:26:06Z</dcterms:modified>
</cp:coreProperties>
</file>