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58" r:id="rId4"/>
    <p:sldId id="263" r:id="rId5"/>
    <p:sldId id="266" r:id="rId6"/>
    <p:sldId id="267" r:id="rId7"/>
    <p:sldId id="269" r:id="rId8"/>
    <p:sldId id="270" r:id="rId9"/>
    <p:sldId id="265"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01B"/>
    <a:srgbClr val="FFDA4A"/>
    <a:srgbClr val="5FC100"/>
    <a:srgbClr val="FF661F"/>
    <a:srgbClr val="009FE4"/>
    <a:srgbClr val="FFB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DF3DB-DD7C-44AD-B461-3700161E21BA}" v="13" dt="2024-11-05T21:04:29.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45"/>
    <p:restoredTop sz="94694"/>
  </p:normalViewPr>
  <p:slideViewPr>
    <p:cSldViewPr snapToGrid="0" snapToObjects="1">
      <p:cViewPr varScale="1">
        <p:scale>
          <a:sx n="79" d="100"/>
          <a:sy n="79" d="100"/>
        </p:scale>
        <p:origin x="1061" y="72"/>
      </p:cViewPr>
      <p:guideLst>
        <p:guide orient="horz" pos="2160"/>
        <p:guide pos="360"/>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peranza I Steward" userId="ced3bf66-e3c4-457c-8731-d61919e10cdb" providerId="ADAL" clId="{74BDF3DB-DD7C-44AD-B461-3700161E21BA}"/>
    <pc:docChg chg="modSld">
      <pc:chgData name="Esperanza I Steward" userId="ced3bf66-e3c4-457c-8731-d61919e10cdb" providerId="ADAL" clId="{74BDF3DB-DD7C-44AD-B461-3700161E21BA}" dt="2024-11-05T21:05:07.317" v="16" actId="6549"/>
      <pc:docMkLst>
        <pc:docMk/>
      </pc:docMkLst>
      <pc:sldChg chg="modSp mod">
        <pc:chgData name="Esperanza I Steward" userId="ced3bf66-e3c4-457c-8731-d61919e10cdb" providerId="ADAL" clId="{74BDF3DB-DD7C-44AD-B461-3700161E21BA}" dt="2024-11-05T21:05:07.317" v="16" actId="6549"/>
        <pc:sldMkLst>
          <pc:docMk/>
          <pc:sldMk cId="3678239614" sldId="256"/>
        </pc:sldMkLst>
        <pc:spChg chg="mod">
          <ac:chgData name="Esperanza I Steward" userId="ced3bf66-e3c4-457c-8731-d61919e10cdb" providerId="ADAL" clId="{74BDF3DB-DD7C-44AD-B461-3700161E21BA}" dt="2024-11-05T21:04:56.411" v="15" actId="20577"/>
          <ac:spMkLst>
            <pc:docMk/>
            <pc:sldMk cId="3678239614" sldId="256"/>
            <ac:spMk id="6" creationId="{706C1B0D-9AF3-A24B-97BA-247A372590B4}"/>
          </ac:spMkLst>
        </pc:spChg>
        <pc:spChg chg="mod">
          <ac:chgData name="Esperanza I Steward" userId="ced3bf66-e3c4-457c-8731-d61919e10cdb" providerId="ADAL" clId="{74BDF3DB-DD7C-44AD-B461-3700161E21BA}" dt="2024-11-05T21:05:07.317" v="16" actId="6549"/>
          <ac:spMkLst>
            <pc:docMk/>
            <pc:sldMk cId="3678239614" sldId="256"/>
            <ac:spMk id="7" creationId="{6D985502-0B9B-1D48-ADFC-C7DE847F6B46}"/>
          </ac:spMkLst>
        </pc:spChg>
      </pc:sldChg>
      <pc:sldChg chg="modSp mod">
        <pc:chgData name="Esperanza I Steward" userId="ced3bf66-e3c4-457c-8731-d61919e10cdb" providerId="ADAL" clId="{74BDF3DB-DD7C-44AD-B461-3700161E21BA}" dt="2024-11-05T21:04:44.094" v="3" actId="20577"/>
        <pc:sldMkLst>
          <pc:docMk/>
          <pc:sldMk cId="1328137642" sldId="257"/>
        </pc:sldMkLst>
        <pc:spChg chg="mod">
          <ac:chgData name="Esperanza I Steward" userId="ced3bf66-e3c4-457c-8731-d61919e10cdb" providerId="ADAL" clId="{74BDF3DB-DD7C-44AD-B461-3700161E21BA}" dt="2024-11-05T21:04:44.094" v="3" actId="20577"/>
          <ac:spMkLst>
            <pc:docMk/>
            <pc:sldMk cId="1328137642" sldId="257"/>
            <ac:spMk id="14" creationId="{69AB61EC-F54C-BE40-BF2B-36C78E67B3DE}"/>
          </ac:spMkLst>
        </pc:spChg>
      </pc:sldChg>
      <pc:sldChg chg="modSp mod">
        <pc:chgData name="Esperanza I Steward" userId="ced3bf66-e3c4-457c-8731-d61919e10cdb" providerId="ADAL" clId="{74BDF3DB-DD7C-44AD-B461-3700161E21BA}" dt="2024-11-05T21:04:34.182" v="1" actId="207"/>
        <pc:sldMkLst>
          <pc:docMk/>
          <pc:sldMk cId="1419220584" sldId="258"/>
        </pc:sldMkLst>
        <pc:spChg chg="mod">
          <ac:chgData name="Esperanza I Steward" userId="ced3bf66-e3c4-457c-8731-d61919e10cdb" providerId="ADAL" clId="{74BDF3DB-DD7C-44AD-B461-3700161E21BA}" dt="2024-11-05T21:04:34.182" v="1" actId="207"/>
          <ac:spMkLst>
            <pc:docMk/>
            <pc:sldMk cId="1419220584" sldId="258"/>
            <ac:spMk id="6" creationId="{E8C047AA-8C97-E44D-BDC3-6601238629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1DF6A-459E-5546-8666-41EB6E46DD0D}"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FE914-5000-0848-A284-E1B8A3D031BC}" type="slidenum">
              <a:rPr lang="en-US" smtClean="0"/>
              <a:t>‹#›</a:t>
            </a:fld>
            <a:endParaRPr lang="en-US"/>
          </a:p>
        </p:txBody>
      </p:sp>
    </p:spTree>
    <p:extLst>
      <p:ext uri="{BB962C8B-B14F-4D97-AF65-F5344CB8AC3E}">
        <p14:creationId xmlns:p14="http://schemas.microsoft.com/office/powerpoint/2010/main" val="300264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FE914-5000-0848-A284-E1B8A3D031BC}" type="slidenum">
              <a:rPr lang="en-US" smtClean="0"/>
              <a:t>1</a:t>
            </a:fld>
            <a:endParaRPr lang="en-US"/>
          </a:p>
        </p:txBody>
      </p:sp>
    </p:spTree>
    <p:extLst>
      <p:ext uri="{BB962C8B-B14F-4D97-AF65-F5344CB8AC3E}">
        <p14:creationId xmlns:p14="http://schemas.microsoft.com/office/powerpoint/2010/main" val="353035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FE914-5000-0848-A284-E1B8A3D031BC}" type="slidenum">
              <a:rPr lang="en-US" smtClean="0"/>
              <a:t>4</a:t>
            </a:fld>
            <a:endParaRPr lang="en-US"/>
          </a:p>
        </p:txBody>
      </p:sp>
    </p:spTree>
    <p:extLst>
      <p:ext uri="{BB962C8B-B14F-4D97-AF65-F5344CB8AC3E}">
        <p14:creationId xmlns:p14="http://schemas.microsoft.com/office/powerpoint/2010/main" val="264890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FE914-5000-0848-A284-E1B8A3D031BC}" type="slidenum">
              <a:rPr lang="en-US" smtClean="0"/>
              <a:t>10</a:t>
            </a:fld>
            <a:endParaRPr lang="en-US"/>
          </a:p>
        </p:txBody>
      </p:sp>
    </p:spTree>
    <p:extLst>
      <p:ext uri="{BB962C8B-B14F-4D97-AF65-F5344CB8AC3E}">
        <p14:creationId xmlns:p14="http://schemas.microsoft.com/office/powerpoint/2010/main" val="294343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334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03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E013-3205-B34B-A7E0-3B62E1BEE1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27EDFF3-10AE-A64F-977D-5AE80D7C4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7">
            <a:extLst>
              <a:ext uri="{FF2B5EF4-FFF2-40B4-BE49-F238E27FC236}">
                <a16:creationId xmlns:a16="http://schemas.microsoft.com/office/drawing/2014/main" id="{C6F11B4A-2BEA-B94A-B6FA-981640241584}"/>
              </a:ext>
            </a:extLst>
          </p:cNvPr>
          <p:cNvSpPr>
            <a:spLocks noGrp="1"/>
          </p:cNvSpPr>
          <p:nvPr>
            <p:ph type="pic" sz="quarter" idx="10"/>
          </p:nvPr>
        </p:nvSpPr>
        <p:spPr>
          <a:xfrm>
            <a:off x="5601731" y="0"/>
            <a:ext cx="6079523" cy="6858000"/>
          </a:xfrm>
          <a:custGeom>
            <a:avLst/>
            <a:gdLst>
              <a:gd name="connsiteX0" fmla="*/ 1519881 w 6079523"/>
              <a:gd name="connsiteY0" fmla="*/ 0 h 6858000"/>
              <a:gd name="connsiteX1" fmla="*/ 6079523 w 6079523"/>
              <a:gd name="connsiteY1" fmla="*/ 0 h 6858000"/>
              <a:gd name="connsiteX2" fmla="*/ 4559642 w 6079523"/>
              <a:gd name="connsiteY2" fmla="*/ 6858000 h 6858000"/>
              <a:gd name="connsiteX3" fmla="*/ 0 w 60795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9523" h="6858000">
                <a:moveTo>
                  <a:pt x="1519881" y="0"/>
                </a:moveTo>
                <a:lnTo>
                  <a:pt x="6079523" y="0"/>
                </a:lnTo>
                <a:lnTo>
                  <a:pt x="455964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46404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17887F-1E0C-1C40-AD90-C64E0D06D82A}"/>
              </a:ext>
            </a:extLst>
          </p:cNvPr>
          <p:cNvSpPr>
            <a:spLocks noGrp="1"/>
          </p:cNvSpPr>
          <p:nvPr>
            <p:ph type="pic" sz="quarter" idx="10"/>
          </p:nvPr>
        </p:nvSpPr>
        <p:spPr>
          <a:xfrm>
            <a:off x="16477" y="0"/>
            <a:ext cx="6079523" cy="6858000"/>
          </a:xfrm>
          <a:custGeom>
            <a:avLst/>
            <a:gdLst>
              <a:gd name="connsiteX0" fmla="*/ 1519881 w 6079523"/>
              <a:gd name="connsiteY0" fmla="*/ 0 h 6858000"/>
              <a:gd name="connsiteX1" fmla="*/ 6079523 w 6079523"/>
              <a:gd name="connsiteY1" fmla="*/ 0 h 6858000"/>
              <a:gd name="connsiteX2" fmla="*/ 4559642 w 6079523"/>
              <a:gd name="connsiteY2" fmla="*/ 6858000 h 6858000"/>
              <a:gd name="connsiteX3" fmla="*/ 0 w 60795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9523" h="6858000">
                <a:moveTo>
                  <a:pt x="1519881" y="0"/>
                </a:moveTo>
                <a:lnTo>
                  <a:pt x="6079523" y="0"/>
                </a:lnTo>
                <a:lnTo>
                  <a:pt x="4559642" y="6858000"/>
                </a:lnTo>
                <a:lnTo>
                  <a:pt x="0" y="6858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67532F8B-9BBB-A446-B924-1453641C05DC}"/>
              </a:ext>
            </a:extLst>
          </p:cNvPr>
          <p:cNvSpPr>
            <a:spLocks noGrp="1"/>
          </p:cNvSpPr>
          <p:nvPr>
            <p:ph type="title"/>
          </p:nvPr>
        </p:nvSpPr>
        <p:spPr>
          <a:xfrm>
            <a:off x="6487296" y="365125"/>
            <a:ext cx="4866503" cy="1325563"/>
          </a:xfrm>
        </p:spPr>
        <p:txBody>
          <a:bodyPr/>
          <a:lstStyle/>
          <a:p>
            <a:r>
              <a:rPr lang="en-US" dirty="0"/>
              <a:t>Click to edit Master title style</a:t>
            </a:r>
          </a:p>
        </p:txBody>
      </p:sp>
    </p:spTree>
    <p:extLst>
      <p:ext uri="{BB962C8B-B14F-4D97-AF65-F5344CB8AC3E}">
        <p14:creationId xmlns:p14="http://schemas.microsoft.com/office/powerpoint/2010/main" val="1444614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33F8598-45FE-0F49-A5A7-C314791BC929}"/>
              </a:ext>
            </a:extLst>
          </p:cNvPr>
          <p:cNvSpPr>
            <a:spLocks noGrp="1"/>
          </p:cNvSpPr>
          <p:nvPr>
            <p:ph type="pic" sz="quarter" idx="10"/>
          </p:nvPr>
        </p:nvSpPr>
        <p:spPr>
          <a:xfrm>
            <a:off x="3944038" y="0"/>
            <a:ext cx="8247962" cy="6858000"/>
          </a:xfrm>
          <a:custGeom>
            <a:avLst/>
            <a:gdLst>
              <a:gd name="connsiteX0" fmla="*/ 1564395 w 8247962"/>
              <a:gd name="connsiteY0" fmla="*/ 0 h 6858000"/>
              <a:gd name="connsiteX1" fmla="*/ 4494882 w 8247962"/>
              <a:gd name="connsiteY1" fmla="*/ 0 h 6858000"/>
              <a:gd name="connsiteX2" fmla="*/ 6257581 w 8247962"/>
              <a:gd name="connsiteY2" fmla="*/ 0 h 6858000"/>
              <a:gd name="connsiteX3" fmla="*/ 8247962 w 8247962"/>
              <a:gd name="connsiteY3" fmla="*/ 0 h 6858000"/>
              <a:gd name="connsiteX4" fmla="*/ 8247962 w 8247962"/>
              <a:gd name="connsiteY4" fmla="*/ 6858000 h 6858000"/>
              <a:gd name="connsiteX5" fmla="*/ 4693186 w 8247962"/>
              <a:gd name="connsiteY5" fmla="*/ 6858000 h 6858000"/>
              <a:gd name="connsiteX6" fmla="*/ 4494882 w 8247962"/>
              <a:gd name="connsiteY6" fmla="*/ 6858000 h 6858000"/>
              <a:gd name="connsiteX7" fmla="*/ 0 w 82479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7962" h="6858000">
                <a:moveTo>
                  <a:pt x="1564395" y="0"/>
                </a:moveTo>
                <a:lnTo>
                  <a:pt x="4494882" y="0"/>
                </a:lnTo>
                <a:lnTo>
                  <a:pt x="6257581" y="0"/>
                </a:lnTo>
                <a:lnTo>
                  <a:pt x="8247962" y="0"/>
                </a:lnTo>
                <a:lnTo>
                  <a:pt x="8247962" y="6858000"/>
                </a:lnTo>
                <a:lnTo>
                  <a:pt x="4693186" y="6858000"/>
                </a:lnTo>
                <a:lnTo>
                  <a:pt x="4494882"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23980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542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277885B-3860-AA40-9AA9-8F02C626679F}"/>
              </a:ext>
            </a:extLst>
          </p:cNvPr>
          <p:cNvSpPr>
            <a:spLocks noGrp="1"/>
          </p:cNvSpPr>
          <p:nvPr>
            <p:ph type="pic" sz="quarter" idx="10"/>
          </p:nvPr>
        </p:nvSpPr>
        <p:spPr>
          <a:xfrm>
            <a:off x="677334"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9AA9A72-BC8E-BD4F-A286-8A80C9D24EA4}"/>
              </a:ext>
            </a:extLst>
          </p:cNvPr>
          <p:cNvSpPr>
            <a:spLocks noGrp="1"/>
          </p:cNvSpPr>
          <p:nvPr>
            <p:ph type="pic" sz="quarter" idx="11"/>
          </p:nvPr>
        </p:nvSpPr>
        <p:spPr>
          <a:xfrm>
            <a:off x="3556001"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62856284-68AD-804E-8821-18677C6D4D1B}"/>
              </a:ext>
            </a:extLst>
          </p:cNvPr>
          <p:cNvSpPr>
            <a:spLocks noGrp="1"/>
          </p:cNvSpPr>
          <p:nvPr>
            <p:ph type="pic" sz="quarter" idx="12"/>
          </p:nvPr>
        </p:nvSpPr>
        <p:spPr>
          <a:xfrm>
            <a:off x="6434668"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06C142F6-ED7B-D64A-80CA-EF151F7ADD0B}"/>
              </a:ext>
            </a:extLst>
          </p:cNvPr>
          <p:cNvSpPr>
            <a:spLocks noGrp="1"/>
          </p:cNvSpPr>
          <p:nvPr>
            <p:ph type="pic" sz="quarter" idx="13"/>
          </p:nvPr>
        </p:nvSpPr>
        <p:spPr>
          <a:xfrm>
            <a:off x="9313335"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6566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1A984E5-D9D0-FA40-BF1F-65CF7400BA89}"/>
              </a:ext>
            </a:extLst>
          </p:cNvPr>
          <p:cNvSpPr>
            <a:spLocks noGrp="1"/>
          </p:cNvSpPr>
          <p:nvPr>
            <p:ph type="pic" sz="quarter" idx="10"/>
          </p:nvPr>
        </p:nvSpPr>
        <p:spPr>
          <a:xfrm>
            <a:off x="0" y="0"/>
            <a:ext cx="6479822" cy="6858000"/>
          </a:xfrm>
          <a:custGeom>
            <a:avLst/>
            <a:gdLst>
              <a:gd name="connsiteX0" fmla="*/ 0 w 6479822"/>
              <a:gd name="connsiteY0" fmla="*/ 0 h 6858000"/>
              <a:gd name="connsiteX1" fmla="*/ 2153356 w 6479822"/>
              <a:gd name="connsiteY1" fmla="*/ 0 h 6858000"/>
              <a:gd name="connsiteX2" fmla="*/ 4481689 w 6479822"/>
              <a:gd name="connsiteY2" fmla="*/ 0 h 6858000"/>
              <a:gd name="connsiteX3" fmla="*/ 6479822 w 6479822"/>
              <a:gd name="connsiteY3" fmla="*/ 0 h 6858000"/>
              <a:gd name="connsiteX4" fmla="*/ 5037667 w 6479822"/>
              <a:gd name="connsiteY4" fmla="*/ 6858000 h 6858000"/>
              <a:gd name="connsiteX5" fmla="*/ 4481689 w 6479822"/>
              <a:gd name="connsiteY5" fmla="*/ 6858000 h 6858000"/>
              <a:gd name="connsiteX6" fmla="*/ 711200 w 6479822"/>
              <a:gd name="connsiteY6" fmla="*/ 6858000 h 6858000"/>
              <a:gd name="connsiteX7" fmla="*/ 0 w 6479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822" h="6858000">
                <a:moveTo>
                  <a:pt x="0" y="0"/>
                </a:moveTo>
                <a:lnTo>
                  <a:pt x="2153356" y="0"/>
                </a:lnTo>
                <a:lnTo>
                  <a:pt x="4481689" y="0"/>
                </a:lnTo>
                <a:lnTo>
                  <a:pt x="6479822" y="0"/>
                </a:lnTo>
                <a:lnTo>
                  <a:pt x="5037667" y="6858000"/>
                </a:lnTo>
                <a:lnTo>
                  <a:pt x="4481689" y="6858000"/>
                </a:lnTo>
                <a:lnTo>
                  <a:pt x="711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9043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453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51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35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52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123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F30F6C37-4C05-FE46-A5B0-221F52797511}"/>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2352292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speranza.steward@uc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calendly.com/esperanza-steward/apper-one-on-one-sessio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emf"/><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calendly.com/esperanza-steward/apper-one-on-one-session" TargetMode="External"/><Relationship Id="rId11" Type="http://schemas.openxmlformats.org/officeDocument/2006/relationships/image" Target="../media/image15.jpg"/><Relationship Id="rId5" Type="http://schemas.openxmlformats.org/officeDocument/2006/relationships/hyperlink" Target="https://academicpersonnel.ucr.edu/Non-Senate-Academics" TargetMode="External"/><Relationship Id="rId10" Type="http://schemas.openxmlformats.org/officeDocument/2006/relationships/image" Target="../media/image3.emf"/><Relationship Id="rId4" Type="http://schemas.openxmlformats.org/officeDocument/2006/relationships/hyperlink" Target="mailto:esperanza.steward@ucr.edu" TargetMode="External"/><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hyperlink" Target="https://academicpersonnel.ucr.edu/Non-Senate-Academics#academic-student-employees-ase" TargetMode="External"/><Relationship Id="rId3" Type="http://schemas.openxmlformats.org/officeDocument/2006/relationships/hyperlink" Target="https://live-ucr-graduate.pantheonsite.io/media/2543/download?attachment" TargetMode="External"/><Relationship Id="rId7" Type="http://schemas.openxmlformats.org/officeDocument/2006/relationships/hyperlink" Target="https://academicpersonnel.ucr.edu/sites/default/files/2024-09/tars_guide_non_exempt.pdf" TargetMode="External"/><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hyperlink" Target="https://academicpersonnel.ucr.edu/sites/default/files/2024-09/tars_guide_exempt.pdf" TargetMode="External"/><Relationship Id="rId11" Type="http://schemas.openxmlformats.org/officeDocument/2006/relationships/image" Target="../media/image3.emf"/><Relationship Id="rId5" Type="http://schemas.openxmlformats.org/officeDocument/2006/relationships/hyperlink" Target="file:///C:\Users\esteward\Downloads\supervisor_job_aid-1.pdf" TargetMode="External"/><Relationship Id="rId10" Type="http://schemas.openxmlformats.org/officeDocument/2006/relationships/image" Target="../media/image2.emf"/><Relationship Id="rId4" Type="http://schemas.openxmlformats.org/officeDocument/2006/relationships/hyperlink" Target="file:///C:\Users\esteward\Downloads\asegsr_job_aid-3.pdf" TargetMode="Externa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5.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hyperlink" Target="https://academicpersonnel.ucr.edu/employeerelations#complaints-concerns-and-griev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5.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06C1B0D-9AF3-A24B-97BA-247A372590B4}"/>
              </a:ext>
            </a:extLst>
          </p:cNvPr>
          <p:cNvSpPr txBox="1">
            <a:spLocks/>
          </p:cNvSpPr>
          <p:nvPr/>
        </p:nvSpPr>
        <p:spPr>
          <a:xfrm>
            <a:off x="445478" y="870736"/>
            <a:ext cx="9934010" cy="32029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000" b="1" dirty="0">
                <a:solidFill>
                  <a:schemeClr val="bg1"/>
                </a:solidFill>
                <a:latin typeface="Fira Sans" panose="020B0503050000020004" pitchFamily="34" charset="0"/>
                <a:ea typeface="Fira Sans" panose="020B0503050000020004" pitchFamily="34" charset="0"/>
              </a:rPr>
              <a:t>Non-Senate Updates</a:t>
            </a:r>
          </a:p>
        </p:txBody>
      </p:sp>
      <p:sp>
        <p:nvSpPr>
          <p:cNvPr id="7" name="Title 2">
            <a:extLst>
              <a:ext uri="{FF2B5EF4-FFF2-40B4-BE49-F238E27FC236}">
                <a16:creationId xmlns:a16="http://schemas.microsoft.com/office/drawing/2014/main" id="{6D985502-0B9B-1D48-ADFC-C7DE847F6B46}"/>
              </a:ext>
            </a:extLst>
          </p:cNvPr>
          <p:cNvSpPr txBox="1">
            <a:spLocks/>
          </p:cNvSpPr>
          <p:nvPr/>
        </p:nvSpPr>
        <p:spPr>
          <a:xfrm>
            <a:off x="445478" y="2109663"/>
            <a:ext cx="5612536" cy="72512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b="1" dirty="0">
              <a:solidFill>
                <a:srgbClr val="FFB71A"/>
              </a:solidFill>
              <a:latin typeface="Fira Sans" panose="020B0503050000020004" pitchFamily="34" charset="0"/>
              <a:ea typeface="Fira Sans" panose="020B0503050000020004" pitchFamily="34" charset="0"/>
            </a:endParaRPr>
          </a:p>
        </p:txBody>
      </p:sp>
      <p:sp>
        <p:nvSpPr>
          <p:cNvPr id="9" name="TextBox 8">
            <a:extLst>
              <a:ext uri="{FF2B5EF4-FFF2-40B4-BE49-F238E27FC236}">
                <a16:creationId xmlns:a16="http://schemas.microsoft.com/office/drawing/2014/main" id="{8CD8FA52-6BF5-7440-B4A6-C5C8BC4A2923}"/>
              </a:ext>
            </a:extLst>
          </p:cNvPr>
          <p:cNvSpPr txBox="1"/>
          <p:nvPr/>
        </p:nvSpPr>
        <p:spPr>
          <a:xfrm>
            <a:off x="615598" y="4397757"/>
            <a:ext cx="4221023" cy="1969770"/>
          </a:xfrm>
          <a:prstGeom prst="rect">
            <a:avLst/>
          </a:prstGeom>
          <a:noFill/>
        </p:spPr>
        <p:txBody>
          <a:bodyPr wrap="square" lIns="0" tIns="0" rIns="0" bIns="0" rtlCol="0" anchor="b">
            <a:spAutoFit/>
          </a:bodyPr>
          <a:lstStyle/>
          <a:p>
            <a:r>
              <a:rPr lang="en-US" sz="1600" dirty="0">
                <a:solidFill>
                  <a:schemeClr val="bg1"/>
                </a:solidFill>
                <a:latin typeface="Fira Sans" panose="020B0503050000020004" pitchFamily="34" charset="0"/>
                <a:ea typeface="Fira Sans" panose="020B0503050000020004" pitchFamily="34" charset="0"/>
              </a:rPr>
              <a:t>Esperanza Steward</a:t>
            </a:r>
          </a:p>
          <a:p>
            <a:r>
              <a:rPr lang="en-US" sz="1600" dirty="0">
                <a:solidFill>
                  <a:schemeClr val="bg1"/>
                </a:solidFill>
                <a:latin typeface="Fira Sans" panose="020B0503050000020004" pitchFamily="34" charset="0"/>
                <a:ea typeface="Fira Sans" panose="020B0503050000020004" pitchFamily="34" charset="0"/>
                <a:hlinkClick r:id="rId3">
                  <a:extLst>
                    <a:ext uri="{A12FA001-AC4F-418D-AE19-62706E023703}">
                      <ahyp:hlinkClr xmlns:ahyp="http://schemas.microsoft.com/office/drawing/2018/hyperlinkcolor" val="tx"/>
                    </a:ext>
                  </a:extLst>
                </a:hlinkClick>
              </a:rPr>
              <a:t>esperanza.steward@ucr.edu</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b="1" dirty="0">
                <a:solidFill>
                  <a:schemeClr val="bg1"/>
                </a:solidFill>
                <a:effectLst/>
                <a:latin typeface="Arial" panose="020B0604020202020204" pitchFamily="34" charset="0"/>
                <a:ea typeface="Aptos" panose="020B0004020202020204" pitchFamily="34" charset="0"/>
                <a:cs typeface="Aptos" panose="020B0004020202020204" pitchFamily="34" charset="0"/>
              </a:rPr>
              <a:t>Schedule a meeting:</a:t>
            </a:r>
            <a:r>
              <a:rPr lang="en-US" sz="1600" dirty="0">
                <a:solidFill>
                  <a:schemeClr val="bg1"/>
                </a:solidFill>
                <a:effectLst/>
                <a:latin typeface="Arial" panose="020B0604020202020204" pitchFamily="34" charset="0"/>
                <a:ea typeface="Aptos" panose="020B0004020202020204" pitchFamily="34" charset="0"/>
                <a:cs typeface="Aptos" panose="020B0004020202020204" pitchFamily="34" charset="0"/>
              </a:rPr>
              <a:t> </a:t>
            </a:r>
            <a:r>
              <a:rPr lang="en-US" sz="1600" u="sng" dirty="0">
                <a:solidFill>
                  <a:schemeClr val="bg1"/>
                </a:solidFill>
                <a:effectLst/>
                <a:latin typeface="Arial" panose="020B06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https://calendly.com/esperanza-steward/apper-one-on-one-session</a:t>
            </a:r>
            <a:endParaRPr lang="en-US" sz="1600" u="sng" dirty="0">
              <a:solidFill>
                <a:schemeClr val="bg1"/>
              </a:solidFill>
              <a:effectLst/>
              <a:latin typeface="Arial" panose="020B0604020202020204" pitchFamily="34" charset="0"/>
              <a:ea typeface="Aptos" panose="020B0004020202020204" pitchFamily="34" charset="0"/>
              <a:cs typeface="Aptos" panose="020B00040202020202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rPr>
              <a:t>11/5/2024</a:t>
            </a:r>
          </a:p>
        </p:txBody>
      </p:sp>
      <p:pic>
        <p:nvPicPr>
          <p:cNvPr id="10" name="Picture 9">
            <a:extLst>
              <a:ext uri="{FF2B5EF4-FFF2-40B4-BE49-F238E27FC236}">
                <a16:creationId xmlns:a16="http://schemas.microsoft.com/office/drawing/2014/main" id="{ABEC60B4-A413-C345-BC0A-A9F630F09064}"/>
              </a:ext>
            </a:extLst>
          </p:cNvPr>
          <p:cNvPicPr>
            <a:picLocks noChangeAspect="1"/>
          </p:cNvPicPr>
          <p:nvPr/>
        </p:nvPicPr>
        <p:blipFill>
          <a:blip r:embed="rId5"/>
          <a:stretch>
            <a:fillRect/>
          </a:stretch>
        </p:blipFill>
        <p:spPr>
          <a:xfrm>
            <a:off x="596899" y="588585"/>
            <a:ext cx="480996" cy="220785"/>
          </a:xfrm>
          <a:prstGeom prst="rect">
            <a:avLst/>
          </a:prstGeom>
        </p:spPr>
      </p:pic>
      <p:grpSp>
        <p:nvGrpSpPr>
          <p:cNvPr id="8" name="Group 7">
            <a:extLst>
              <a:ext uri="{FF2B5EF4-FFF2-40B4-BE49-F238E27FC236}">
                <a16:creationId xmlns:a16="http://schemas.microsoft.com/office/drawing/2014/main" id="{3D491124-D942-FB49-8DBE-659CE9474D07}"/>
              </a:ext>
            </a:extLst>
          </p:cNvPr>
          <p:cNvGrpSpPr/>
          <p:nvPr/>
        </p:nvGrpSpPr>
        <p:grpSpPr>
          <a:xfrm>
            <a:off x="3944037" y="5457825"/>
            <a:ext cx="8247963" cy="1400175"/>
            <a:chOff x="3944037" y="5457825"/>
            <a:chExt cx="8247963" cy="1400175"/>
          </a:xfrm>
        </p:grpSpPr>
        <p:sp>
          <p:nvSpPr>
            <p:cNvPr id="11" name="Right Triangle 10">
              <a:extLst>
                <a:ext uri="{FF2B5EF4-FFF2-40B4-BE49-F238E27FC236}">
                  <a16:creationId xmlns:a16="http://schemas.microsoft.com/office/drawing/2014/main" id="{F9AFEE6F-9BBC-C54B-B294-22E236AABEC0}"/>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F3396E8-4FA4-404A-82D9-45DB0CF19497}"/>
                </a:ext>
              </a:extLst>
            </p:cNvPr>
            <p:cNvPicPr>
              <a:picLocks noChangeAspect="1"/>
            </p:cNvPicPr>
            <p:nvPr/>
          </p:nvPicPr>
          <p:blipFill>
            <a:blip r:embed="rId6"/>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367823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C8D6481-D3E8-3549-B101-AB92C0BED915}"/>
              </a:ext>
            </a:extLst>
          </p:cNvPr>
          <p:cNvSpPr txBox="1">
            <a:spLocks/>
          </p:cNvSpPr>
          <p:nvPr/>
        </p:nvSpPr>
        <p:spPr>
          <a:xfrm>
            <a:off x="321014" y="1175805"/>
            <a:ext cx="5036288" cy="72512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Fira Sans" panose="020B0503050000020004" pitchFamily="34" charset="0"/>
                <a:ea typeface="Fira Sans" panose="020B0503050000020004" pitchFamily="34" charset="0"/>
              </a:rPr>
              <a:t>Questions? </a:t>
            </a:r>
          </a:p>
        </p:txBody>
      </p:sp>
      <p:pic>
        <p:nvPicPr>
          <p:cNvPr id="3" name="Picture 2">
            <a:extLst>
              <a:ext uri="{FF2B5EF4-FFF2-40B4-BE49-F238E27FC236}">
                <a16:creationId xmlns:a16="http://schemas.microsoft.com/office/drawing/2014/main" id="{B695B3A8-CAAC-2841-BC9C-41296FE78CCB}"/>
              </a:ext>
            </a:extLst>
          </p:cNvPr>
          <p:cNvPicPr>
            <a:picLocks noChangeAspect="1"/>
          </p:cNvPicPr>
          <p:nvPr/>
        </p:nvPicPr>
        <p:blipFill>
          <a:blip r:embed="rId3"/>
          <a:stretch>
            <a:fillRect/>
          </a:stretch>
        </p:blipFill>
        <p:spPr>
          <a:xfrm>
            <a:off x="456728" y="984502"/>
            <a:ext cx="307516" cy="141155"/>
          </a:xfrm>
          <a:prstGeom prst="rect">
            <a:avLst/>
          </a:prstGeom>
        </p:spPr>
      </p:pic>
      <p:sp>
        <p:nvSpPr>
          <p:cNvPr id="6" name="TextBox 5">
            <a:extLst>
              <a:ext uri="{FF2B5EF4-FFF2-40B4-BE49-F238E27FC236}">
                <a16:creationId xmlns:a16="http://schemas.microsoft.com/office/drawing/2014/main" id="{367D3CAC-BD6D-274B-BACC-DB76996B3EBB}"/>
              </a:ext>
            </a:extLst>
          </p:cNvPr>
          <p:cNvSpPr txBox="1"/>
          <p:nvPr/>
        </p:nvSpPr>
        <p:spPr>
          <a:xfrm>
            <a:off x="239002" y="1249035"/>
            <a:ext cx="4376430" cy="3293209"/>
          </a:xfrm>
          <a:prstGeom prst="rect">
            <a:avLst/>
          </a:prstGeom>
          <a:noFill/>
        </p:spPr>
        <p:txBody>
          <a:bodyPr wrap="square" lIns="0" tIns="0" rIns="0" bIns="0" rtlCol="0" anchor="b">
            <a:spAutoFit/>
          </a:bodyPr>
          <a:lstStyle/>
          <a:p>
            <a:endParaRPr lang="en-US" b="1" dirty="0">
              <a:solidFill>
                <a:schemeClr val="bg1"/>
              </a:solidFill>
              <a:latin typeface="Fira Sans" panose="020B0503050000020004" pitchFamily="34" charset="0"/>
              <a:ea typeface="Fira Sans" panose="020B0503050000020004" pitchFamily="34" charset="0"/>
            </a:endParaRPr>
          </a:p>
          <a:p>
            <a:endParaRPr lang="en-US" b="1" dirty="0">
              <a:solidFill>
                <a:schemeClr val="bg1"/>
              </a:solidFill>
              <a:latin typeface="Fira Sans" panose="020B0503050000020004" pitchFamily="34" charset="0"/>
              <a:ea typeface="Fira Sans" panose="020B0503050000020004" pitchFamily="34" charset="0"/>
            </a:endParaRPr>
          </a:p>
          <a:p>
            <a:r>
              <a:rPr lang="en-US" b="1" dirty="0">
                <a:solidFill>
                  <a:schemeClr val="bg1"/>
                </a:solidFill>
                <a:latin typeface="Fira Sans" panose="020B0503050000020004" pitchFamily="34" charset="0"/>
                <a:ea typeface="Fira Sans" panose="020B0503050000020004" pitchFamily="34" charset="0"/>
              </a:rPr>
              <a:t>Esperanza Steward</a:t>
            </a:r>
          </a:p>
          <a:p>
            <a:r>
              <a:rPr lang="en-US" dirty="0">
                <a:solidFill>
                  <a:schemeClr val="bg1"/>
                </a:solidFill>
                <a:latin typeface="Fira Sans" panose="020B0503050000020004" pitchFamily="34" charset="0"/>
                <a:ea typeface="Fira Sans" panose="020B0503050000020004" pitchFamily="34" charset="0"/>
              </a:rPr>
              <a:t>Director of Academic Personnel Policy and Employee Relations</a:t>
            </a:r>
          </a:p>
          <a:p>
            <a:r>
              <a:rPr lang="en-US" b="1" dirty="0">
                <a:solidFill>
                  <a:schemeClr val="bg1"/>
                </a:solidFill>
                <a:latin typeface="Fira Sans" panose="020B0503050000020004" pitchFamily="34" charset="0"/>
                <a:ea typeface="Fira Sans" panose="020B0503050000020004" pitchFamily="34" charset="0"/>
                <a:hlinkClick r:id="rId4">
                  <a:extLst>
                    <a:ext uri="{A12FA001-AC4F-418D-AE19-62706E023703}">
                      <ahyp:hlinkClr xmlns:ahyp="http://schemas.microsoft.com/office/drawing/2018/hyperlinkcolor" val="tx"/>
                    </a:ext>
                  </a:extLst>
                </a:hlinkClick>
              </a:rPr>
              <a:t>esperanza.steward@ucr.edu</a:t>
            </a:r>
            <a:endParaRPr lang="en-US" b="1" dirty="0">
              <a:solidFill>
                <a:schemeClr val="bg1"/>
              </a:solidFill>
              <a:latin typeface="Fira Sans" panose="020B0503050000020004" pitchFamily="34" charset="0"/>
              <a:ea typeface="Fira Sans" panose="020B0503050000020004" pitchFamily="34" charset="0"/>
            </a:endParaRPr>
          </a:p>
          <a:p>
            <a:r>
              <a:rPr lang="en-US" dirty="0">
                <a:solidFill>
                  <a:schemeClr val="bg1"/>
                </a:solidFill>
                <a:latin typeface="Fira Sans" panose="020B0503050000020004" pitchFamily="34" charset="0"/>
                <a:ea typeface="Fira Sans" panose="020B0503050000020004" pitchFamily="34" charset="0"/>
                <a:hlinkClick r:id="rId5">
                  <a:extLst>
                    <a:ext uri="{A12FA001-AC4F-418D-AE19-62706E023703}">
                      <ahyp:hlinkClr xmlns:ahyp="http://schemas.microsoft.com/office/drawing/2018/hyperlinkcolor" val="tx"/>
                    </a:ext>
                  </a:extLst>
                </a:hlinkClick>
              </a:rPr>
              <a:t>https://academicpersonnel.ucr.edu/Non-Senate-Academics</a:t>
            </a:r>
            <a:endParaRPr lang="en-US" dirty="0">
              <a:solidFill>
                <a:schemeClr val="bg1"/>
              </a:solidFill>
              <a:latin typeface="Fira Sans" panose="020B0503050000020004" pitchFamily="34" charset="0"/>
              <a:ea typeface="Fira Sans" panose="020B0503050000020004" pitchFamily="34" charset="0"/>
            </a:endParaRPr>
          </a:p>
          <a:p>
            <a:r>
              <a:rPr lang="en-US" b="1" dirty="0">
                <a:solidFill>
                  <a:schemeClr val="bg1"/>
                </a:solidFill>
                <a:effectLst/>
                <a:latin typeface="Arial" panose="020B0604020202020204" pitchFamily="34" charset="0"/>
                <a:ea typeface="Aptos" panose="020B0004020202020204" pitchFamily="34" charset="0"/>
                <a:cs typeface="Aptos" panose="020B0004020202020204" pitchFamily="34" charset="0"/>
              </a:rPr>
              <a:t>Schedule a meeting:</a:t>
            </a:r>
            <a:r>
              <a:rPr lang="en-US" dirty="0">
                <a:solidFill>
                  <a:schemeClr val="bg1"/>
                </a:solidFill>
                <a:effectLst/>
                <a:latin typeface="Arial" panose="020B0604020202020204" pitchFamily="34" charset="0"/>
                <a:ea typeface="Aptos" panose="020B0004020202020204" pitchFamily="34" charset="0"/>
                <a:cs typeface="Aptos" panose="020B0004020202020204" pitchFamily="34" charset="0"/>
              </a:rPr>
              <a:t> </a:t>
            </a:r>
            <a:r>
              <a:rPr lang="en-US" u="sng" dirty="0">
                <a:solidFill>
                  <a:schemeClr val="bg1"/>
                </a:solidFill>
                <a:effectLst/>
                <a:latin typeface="Arial" panose="020B06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https://calendly.com/esperanza-steward/apper-one-on-one-session</a:t>
            </a:r>
            <a:endParaRPr lang="en-US" u="sng" dirty="0">
              <a:solidFill>
                <a:schemeClr val="bg1"/>
              </a:solidFill>
              <a:effectLst/>
              <a:latin typeface="Arial" panose="020B0604020202020204" pitchFamily="34" charset="0"/>
              <a:ea typeface="Aptos" panose="020B0004020202020204" pitchFamily="34" charset="0"/>
              <a:cs typeface="Aptos" panose="020B00040202020202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p:txBody>
      </p:sp>
      <p:pic>
        <p:nvPicPr>
          <p:cNvPr id="26" name="Picture Placeholder 25">
            <a:extLst>
              <a:ext uri="{FF2B5EF4-FFF2-40B4-BE49-F238E27FC236}">
                <a16:creationId xmlns:a16="http://schemas.microsoft.com/office/drawing/2014/main" id="{B3079C6C-2DE1-324C-9E94-5BDBFEFBF279}"/>
              </a:ext>
            </a:extLst>
          </p:cNvPr>
          <p:cNvPicPr>
            <a:picLocks noGrp="1" noChangeAspect="1"/>
          </p:cNvPicPr>
          <p:nvPr>
            <p:ph type="pic" sz="quarter" idx="10"/>
          </p:nvPr>
        </p:nvPicPr>
        <p:blipFill rotWithShape="1">
          <a:blip r:embed="rId7"/>
          <a:srcRect l="1600" t="33" b="1632"/>
          <a:stretch/>
        </p:blipFill>
        <p:spPr>
          <a:xfrm>
            <a:off x="3944038" y="0"/>
            <a:ext cx="8247962" cy="6858000"/>
          </a:xfrm>
        </p:spPr>
      </p:pic>
      <p:pic>
        <p:nvPicPr>
          <p:cNvPr id="27" name="Graphic 26">
            <a:extLst>
              <a:ext uri="{FF2B5EF4-FFF2-40B4-BE49-F238E27FC236}">
                <a16:creationId xmlns:a16="http://schemas.microsoft.com/office/drawing/2014/main" id="{E83ABD64-F560-3B46-B651-CDB57E831D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1015" y="6123522"/>
            <a:ext cx="1357885" cy="411480"/>
          </a:xfrm>
          <a:prstGeom prst="rect">
            <a:avLst/>
          </a:prstGeom>
        </p:spPr>
      </p:pic>
      <p:grpSp>
        <p:nvGrpSpPr>
          <p:cNvPr id="40" name="Group 39">
            <a:extLst>
              <a:ext uri="{FF2B5EF4-FFF2-40B4-BE49-F238E27FC236}">
                <a16:creationId xmlns:a16="http://schemas.microsoft.com/office/drawing/2014/main" id="{95CA1315-E8DB-AF4D-BBDD-A0AA996D6F82}"/>
              </a:ext>
            </a:extLst>
          </p:cNvPr>
          <p:cNvGrpSpPr/>
          <p:nvPr/>
        </p:nvGrpSpPr>
        <p:grpSpPr>
          <a:xfrm>
            <a:off x="3944037" y="5457825"/>
            <a:ext cx="8247963" cy="1400175"/>
            <a:chOff x="3944037" y="5457825"/>
            <a:chExt cx="8247963" cy="1400175"/>
          </a:xfrm>
        </p:grpSpPr>
        <p:sp>
          <p:nvSpPr>
            <p:cNvPr id="28" name="Right Triangle 27">
              <a:extLst>
                <a:ext uri="{FF2B5EF4-FFF2-40B4-BE49-F238E27FC236}">
                  <a16:creationId xmlns:a16="http://schemas.microsoft.com/office/drawing/2014/main" id="{22825847-E2BB-5741-8FC2-EF7038A4EB5E}"/>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4EB38071-31FD-9342-AB25-AD6560EE877B}"/>
                </a:ext>
              </a:extLst>
            </p:cNvPr>
            <p:cNvPicPr>
              <a:picLocks noChangeAspect="1"/>
            </p:cNvPicPr>
            <p:nvPr/>
          </p:nvPicPr>
          <p:blipFill>
            <a:blip r:embed="rId10"/>
            <a:stretch>
              <a:fillRect/>
            </a:stretch>
          </p:blipFill>
          <p:spPr>
            <a:xfrm>
              <a:off x="10379488" y="6123522"/>
              <a:ext cx="1349412" cy="411480"/>
            </a:xfrm>
            <a:prstGeom prst="rect">
              <a:avLst/>
            </a:prstGeom>
          </p:spPr>
        </p:pic>
      </p:grpSp>
      <p:pic>
        <p:nvPicPr>
          <p:cNvPr id="4" name="Picture Placeholder 27">
            <a:extLst>
              <a:ext uri="{FF2B5EF4-FFF2-40B4-BE49-F238E27FC236}">
                <a16:creationId xmlns:a16="http://schemas.microsoft.com/office/drawing/2014/main" id="{9E5C5D98-CAD2-88C8-C42C-9298C1E23B07}"/>
              </a:ext>
            </a:extLst>
          </p:cNvPr>
          <p:cNvPicPr>
            <a:picLocks noChangeAspect="1"/>
          </p:cNvPicPr>
          <p:nvPr/>
        </p:nvPicPr>
        <p:blipFill>
          <a:blip r:embed="rId11"/>
          <a:srcRect l="16667" r="16667"/>
          <a:stretch/>
        </p:blipFill>
        <p:spPr>
          <a:xfrm>
            <a:off x="756637" y="4461453"/>
            <a:ext cx="2201863" cy="2201862"/>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a:ln w="38100">
            <a:solidFill>
              <a:schemeClr val="accent2"/>
            </a:solidFill>
          </a:ln>
        </p:spPr>
      </p:pic>
    </p:spTree>
    <p:extLst>
      <p:ext uri="{BB962C8B-B14F-4D97-AF65-F5344CB8AC3E}">
        <p14:creationId xmlns:p14="http://schemas.microsoft.com/office/powerpoint/2010/main" val="253054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B940E42-E7C5-F543-8911-3BD30CF5F5FB}"/>
              </a:ext>
            </a:extLst>
          </p:cNvPr>
          <p:cNvSpPr>
            <a:spLocks noGrp="1"/>
          </p:cNvSpPr>
          <p:nvPr>
            <p:ph type="title"/>
          </p:nvPr>
        </p:nvSpPr>
        <p:spPr>
          <a:xfrm>
            <a:off x="512063" y="856010"/>
            <a:ext cx="4866503" cy="725121"/>
          </a:xfrm>
        </p:spPr>
        <p:txBody>
          <a:bodyPr anchor="t">
            <a:normAutofit/>
          </a:bodyPr>
          <a:lstStyle/>
          <a:p>
            <a:r>
              <a:rPr lang="en-US" sz="3200" b="1" dirty="0">
                <a:solidFill>
                  <a:schemeClr val="bg1"/>
                </a:solidFill>
                <a:latin typeface="Fira Sans" panose="020B0503050000020004" pitchFamily="34" charset="0"/>
                <a:ea typeface="Fira Sans" panose="020B0503050000020004" pitchFamily="34" charset="0"/>
              </a:rPr>
              <a:t>UAW Time Reporting</a:t>
            </a:r>
          </a:p>
        </p:txBody>
      </p:sp>
      <p:pic>
        <p:nvPicPr>
          <p:cNvPr id="8" name="Picture Placeholder 7">
            <a:extLst>
              <a:ext uri="{FF2B5EF4-FFF2-40B4-BE49-F238E27FC236}">
                <a16:creationId xmlns:a16="http://schemas.microsoft.com/office/drawing/2014/main" id="{2E45EF67-4449-8645-99D5-679177C02A4D}"/>
              </a:ext>
            </a:extLst>
          </p:cNvPr>
          <p:cNvPicPr>
            <a:picLocks noGrp="1" noChangeAspect="1"/>
          </p:cNvPicPr>
          <p:nvPr>
            <p:ph type="pic" sz="quarter" idx="10"/>
          </p:nvPr>
        </p:nvPicPr>
        <p:blipFill>
          <a:blip r:embed="rId2"/>
          <a:srcRect l="135" r="135"/>
          <a:stretch/>
        </p:blipFill>
        <p:spPr>
          <a:xfrm>
            <a:off x="5260715" y="0"/>
            <a:ext cx="6079523" cy="6858000"/>
          </a:xfrm>
        </p:spPr>
      </p:pic>
      <p:pic>
        <p:nvPicPr>
          <p:cNvPr id="11" name="Picture 10">
            <a:extLst>
              <a:ext uri="{FF2B5EF4-FFF2-40B4-BE49-F238E27FC236}">
                <a16:creationId xmlns:a16="http://schemas.microsoft.com/office/drawing/2014/main" id="{2CBA4825-4E3F-D942-B773-2846F397A540}"/>
              </a:ext>
            </a:extLst>
          </p:cNvPr>
          <p:cNvPicPr>
            <a:picLocks noChangeAspect="1"/>
          </p:cNvPicPr>
          <p:nvPr/>
        </p:nvPicPr>
        <p:blipFill>
          <a:blip r:embed="rId3"/>
          <a:stretch>
            <a:fillRect/>
          </a:stretch>
        </p:blipFill>
        <p:spPr>
          <a:xfrm>
            <a:off x="10371015" y="6117980"/>
            <a:ext cx="1375508" cy="414215"/>
          </a:xfrm>
          <a:prstGeom prst="rect">
            <a:avLst/>
          </a:prstGeom>
        </p:spPr>
      </p:pic>
      <p:sp>
        <p:nvSpPr>
          <p:cNvPr id="14" name="TextBox 13">
            <a:extLst>
              <a:ext uri="{FF2B5EF4-FFF2-40B4-BE49-F238E27FC236}">
                <a16:creationId xmlns:a16="http://schemas.microsoft.com/office/drawing/2014/main" id="{69AB61EC-F54C-BE40-BF2B-36C78E67B3DE}"/>
              </a:ext>
            </a:extLst>
          </p:cNvPr>
          <p:cNvSpPr txBox="1"/>
          <p:nvPr/>
        </p:nvSpPr>
        <p:spPr>
          <a:xfrm>
            <a:off x="624144" y="1581131"/>
            <a:ext cx="4221023" cy="4616648"/>
          </a:xfrm>
          <a:prstGeom prst="rect">
            <a:avLst/>
          </a:prstGeom>
          <a:noFill/>
        </p:spPr>
        <p:txBody>
          <a:bodyPr wrap="square" lIns="0" tIns="0" rIns="0" bIns="0" rtlCol="0" anchor="t">
            <a:spAutoFit/>
          </a:bodyPr>
          <a:lstStyle/>
          <a:p>
            <a:r>
              <a:rPr lang="en-US" sz="1600" dirty="0">
                <a:solidFill>
                  <a:schemeClr val="bg1"/>
                </a:solidFill>
                <a:latin typeface="Fira Sans" panose="020B0503050000020004" pitchFamily="34" charset="0"/>
                <a:ea typeface="Fira Sans" panose="020B0503050000020004" pitchFamily="34" charset="0"/>
              </a:rPr>
              <a:t>UC and UAW recently reached a Time and Attendance System Compliance Settlement.</a:t>
            </a:r>
          </a:p>
          <a:p>
            <a:r>
              <a:rPr lang="en-US" sz="1600" dirty="0">
                <a:solidFill>
                  <a:schemeClr val="bg1"/>
                </a:solidFill>
                <a:latin typeface="Fira Sans" panose="020B0503050000020004" pitchFamily="34" charset="0"/>
                <a:ea typeface="Fira Sans" panose="020B0503050000020004" pitchFamily="34" charset="0"/>
              </a:rPr>
              <a:t> </a:t>
            </a: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All UAW employees (BX, BR, PX, RA) are expected to use TARS to report any leave time taken and also requires UAW employees to indicate if they did not have any absences in any given month.</a:t>
            </a: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Failure to engage with TARS will lead to counseling or discipline.</a:t>
            </a: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If an employee has no updates to their time they must still open, save and submit to certify their time. </a:t>
            </a: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Supervisors are required to review and approve time.</a:t>
            </a: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rPr>
              <a:t>	</a:t>
            </a:r>
            <a:r>
              <a:rPr lang="en-US" sz="2800" b="1" dirty="0">
                <a:solidFill>
                  <a:schemeClr val="bg1"/>
                </a:solidFill>
                <a:latin typeface="Fira Sans" panose="020B0503050000020004" pitchFamily="34" charset="0"/>
                <a:ea typeface="Fira Sans" panose="020B0503050000020004" pitchFamily="34" charset="0"/>
              </a:rPr>
              <a:t>Timesheet.ucr.edu</a:t>
            </a:r>
          </a:p>
          <a:p>
            <a:pPr marL="285750" indent="-285750">
              <a:buFont typeface="Arial" panose="020B0604020202020204" pitchFamily="34" charset="0"/>
              <a:buChar char="•"/>
            </a:pPr>
            <a:endParaRPr lang="en-US" sz="1600" dirty="0">
              <a:solidFill>
                <a:schemeClr val="bg1"/>
              </a:solidFill>
              <a:latin typeface="Fira Sans" panose="020B0503050000020004" pitchFamily="34" charset="0"/>
              <a:ea typeface="Fira Sans" panose="020B0503050000020004" pitchFamily="34" charset="0"/>
            </a:endParaRPr>
          </a:p>
        </p:txBody>
      </p:sp>
      <p:pic>
        <p:nvPicPr>
          <p:cNvPr id="16" name="Picture 15">
            <a:extLst>
              <a:ext uri="{FF2B5EF4-FFF2-40B4-BE49-F238E27FC236}">
                <a16:creationId xmlns:a16="http://schemas.microsoft.com/office/drawing/2014/main" id="{6223CF3A-A5D7-6341-AD7E-9098BD7878FF}"/>
              </a:ext>
            </a:extLst>
          </p:cNvPr>
          <p:cNvPicPr>
            <a:picLocks noChangeAspect="1"/>
          </p:cNvPicPr>
          <p:nvPr/>
        </p:nvPicPr>
        <p:blipFill>
          <a:blip r:embed="rId4"/>
          <a:stretch>
            <a:fillRect/>
          </a:stretch>
        </p:blipFill>
        <p:spPr>
          <a:xfrm>
            <a:off x="624144" y="656240"/>
            <a:ext cx="307516" cy="141155"/>
          </a:xfrm>
          <a:prstGeom prst="rect">
            <a:avLst/>
          </a:prstGeom>
        </p:spPr>
      </p:pic>
      <p:grpSp>
        <p:nvGrpSpPr>
          <p:cNvPr id="7" name="Group 6">
            <a:extLst>
              <a:ext uri="{FF2B5EF4-FFF2-40B4-BE49-F238E27FC236}">
                <a16:creationId xmlns:a16="http://schemas.microsoft.com/office/drawing/2014/main" id="{86C6C376-0BAB-2043-BB32-5B407BCB7C13}"/>
              </a:ext>
            </a:extLst>
          </p:cNvPr>
          <p:cNvGrpSpPr/>
          <p:nvPr/>
        </p:nvGrpSpPr>
        <p:grpSpPr>
          <a:xfrm>
            <a:off x="3944037" y="5457825"/>
            <a:ext cx="8247963" cy="1400175"/>
            <a:chOff x="3944037" y="5457825"/>
            <a:chExt cx="8247963" cy="1400175"/>
          </a:xfrm>
        </p:grpSpPr>
        <p:sp>
          <p:nvSpPr>
            <p:cNvPr id="9" name="Right Triangle 8">
              <a:extLst>
                <a:ext uri="{FF2B5EF4-FFF2-40B4-BE49-F238E27FC236}">
                  <a16:creationId xmlns:a16="http://schemas.microsoft.com/office/drawing/2014/main" id="{E8753F2E-14E4-284C-A543-DBE26297D63C}"/>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AA2776E-AF61-A84A-9D4E-C4E5B89CCE74}"/>
                </a:ext>
              </a:extLst>
            </p:cNvPr>
            <p:cNvPicPr>
              <a:picLocks noChangeAspect="1"/>
            </p:cNvPicPr>
            <p:nvPr/>
          </p:nvPicPr>
          <p:blipFill>
            <a:blip r:embed="rId5"/>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132813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3B7A1AC-20E8-9644-9C9C-B4D71070802A}"/>
              </a:ext>
            </a:extLst>
          </p:cNvPr>
          <p:cNvPicPr>
            <a:picLocks noGrp="1" noChangeAspect="1"/>
          </p:cNvPicPr>
          <p:nvPr>
            <p:ph type="pic" sz="quarter" idx="10"/>
          </p:nvPr>
        </p:nvPicPr>
        <p:blipFill>
          <a:blip r:embed="rId2"/>
          <a:srcRect l="135" r="135"/>
          <a:stretch/>
        </p:blipFill>
        <p:spPr>
          <a:xfrm>
            <a:off x="16477" y="0"/>
            <a:ext cx="6079523" cy="6858000"/>
          </a:xfrm>
        </p:spPr>
      </p:pic>
      <p:sp>
        <p:nvSpPr>
          <p:cNvPr id="3" name="Title 2">
            <a:extLst>
              <a:ext uri="{FF2B5EF4-FFF2-40B4-BE49-F238E27FC236}">
                <a16:creationId xmlns:a16="http://schemas.microsoft.com/office/drawing/2014/main" id="{1433A0B1-594B-C442-BFD0-FA6DED761C06}"/>
              </a:ext>
            </a:extLst>
          </p:cNvPr>
          <p:cNvSpPr>
            <a:spLocks noGrp="1"/>
          </p:cNvSpPr>
          <p:nvPr>
            <p:ph type="title"/>
          </p:nvPr>
        </p:nvSpPr>
        <p:spPr>
          <a:xfrm>
            <a:off x="6463850" y="1654663"/>
            <a:ext cx="4866503" cy="725121"/>
          </a:xfrm>
        </p:spPr>
        <p:txBody>
          <a:bodyPr anchor="t">
            <a:normAutofit/>
          </a:bodyPr>
          <a:lstStyle/>
          <a:p>
            <a:r>
              <a:rPr lang="en-US" sz="3200" b="1" dirty="0">
                <a:solidFill>
                  <a:schemeClr val="bg1"/>
                </a:solidFill>
                <a:latin typeface="Fira Sans" panose="020B0503050000020004" pitchFamily="34" charset="0"/>
                <a:ea typeface="Fira Sans" panose="020B0503050000020004" pitchFamily="34" charset="0"/>
              </a:rPr>
              <a:t>Time Reporting Job Aids</a:t>
            </a:r>
          </a:p>
        </p:txBody>
      </p:sp>
      <p:sp>
        <p:nvSpPr>
          <p:cNvPr id="6" name="TextBox 5">
            <a:hlinkClick r:id="rId3"/>
            <a:extLst>
              <a:ext uri="{FF2B5EF4-FFF2-40B4-BE49-F238E27FC236}">
                <a16:creationId xmlns:a16="http://schemas.microsoft.com/office/drawing/2014/main" id="{E8C047AA-8C97-E44D-BDC3-6601238629FA}"/>
              </a:ext>
            </a:extLst>
          </p:cNvPr>
          <p:cNvSpPr txBox="1"/>
          <p:nvPr/>
        </p:nvSpPr>
        <p:spPr>
          <a:xfrm>
            <a:off x="6575931" y="2379784"/>
            <a:ext cx="4221023" cy="2954655"/>
          </a:xfrm>
          <a:prstGeom prst="rect">
            <a:avLst/>
          </a:prstGeom>
          <a:noFill/>
        </p:spPr>
        <p:txBody>
          <a:bodyPr wrap="square" lIns="0" tIns="0" rIns="0" bIns="0" rtlCol="0" anchor="t">
            <a:spAutoFit/>
          </a:bodyPr>
          <a:lstStyle/>
          <a:p>
            <a:r>
              <a:rPr lang="en-US" sz="1600" dirty="0">
                <a:solidFill>
                  <a:schemeClr val="bg1"/>
                </a:solidFill>
                <a:latin typeface="Fira Sans" panose="020B0503050000020004" pitchFamily="34" charset="0"/>
                <a:ea typeface="Fira Sans" panose="020B0503050000020004" pitchFamily="34" charset="0"/>
                <a:hlinkClick r:id="rId4">
                  <a:extLst>
                    <a:ext uri="{A12FA001-AC4F-418D-AE19-62706E023703}">
                      <ahyp:hlinkClr xmlns:ahyp="http://schemas.microsoft.com/office/drawing/2018/hyperlinkcolor" val="tx"/>
                    </a:ext>
                  </a:extLst>
                </a:hlinkClick>
              </a:rPr>
              <a:t>TARS Job Aid for ASEs and GSRs</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hlinkClick r:id="rId5">
                  <a:extLst>
                    <a:ext uri="{A12FA001-AC4F-418D-AE19-62706E023703}">
                      <ahyp:hlinkClr xmlns:ahyp="http://schemas.microsoft.com/office/drawing/2018/hyperlinkcolor" val="tx"/>
                    </a:ext>
                  </a:extLst>
                </a:hlinkClick>
              </a:rPr>
              <a:t>TARS Job Aid for Supervisors</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hlinkClick r:id="rId6">
                  <a:extLst>
                    <a:ext uri="{A12FA001-AC4F-418D-AE19-62706E023703}">
                      <ahyp:hlinkClr xmlns:ahyp="http://schemas.microsoft.com/office/drawing/2018/hyperlinkcolor" val="tx"/>
                    </a:ext>
                  </a:extLst>
                </a:hlinkClick>
              </a:rPr>
              <a:t>TARS Job Aid for Exempt Staff</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hlinkClick r:id="rId7">
                  <a:extLst>
                    <a:ext uri="{A12FA001-AC4F-418D-AE19-62706E023703}">
                      <ahyp:hlinkClr xmlns:ahyp="http://schemas.microsoft.com/office/drawing/2018/hyperlinkcolor" val="tx"/>
                    </a:ext>
                  </a:extLst>
                </a:hlinkClick>
              </a:rPr>
              <a:t>TARS Job Aid for Non-Exempt Staff</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a:p>
            <a:r>
              <a:rPr lang="en-US" sz="1600" dirty="0">
                <a:solidFill>
                  <a:schemeClr val="bg1"/>
                </a:solidFill>
                <a:latin typeface="Fira Sans" panose="020B0503050000020004" pitchFamily="34" charset="0"/>
                <a:ea typeface="Fira Sans" panose="020B0503050000020004" pitchFamily="34" charset="0"/>
                <a:hlinkClick r:id="rId8">
                  <a:extLst>
                    <a:ext uri="{A12FA001-AC4F-418D-AE19-62706E023703}">
                      <ahyp:hlinkClr xmlns:ahyp="http://schemas.microsoft.com/office/drawing/2018/hyperlinkcolor" val="tx"/>
                    </a:ext>
                  </a:extLst>
                </a:hlinkClick>
              </a:rPr>
              <a:t>https://academicpersonnel.ucr.edu/Non-Senate-Academics#academic-student-employees-ase</a:t>
            </a: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p:txBody>
      </p:sp>
      <p:pic>
        <p:nvPicPr>
          <p:cNvPr id="7" name="Picture 6">
            <a:extLst>
              <a:ext uri="{FF2B5EF4-FFF2-40B4-BE49-F238E27FC236}">
                <a16:creationId xmlns:a16="http://schemas.microsoft.com/office/drawing/2014/main" id="{E8681A61-C0B4-CE41-8424-47C983B0ECC9}"/>
              </a:ext>
            </a:extLst>
          </p:cNvPr>
          <p:cNvPicPr>
            <a:picLocks noChangeAspect="1"/>
          </p:cNvPicPr>
          <p:nvPr/>
        </p:nvPicPr>
        <p:blipFill>
          <a:blip r:embed="rId9"/>
          <a:stretch>
            <a:fillRect/>
          </a:stretch>
        </p:blipFill>
        <p:spPr>
          <a:xfrm>
            <a:off x="10371015" y="6117980"/>
            <a:ext cx="1375508" cy="414215"/>
          </a:xfrm>
          <a:prstGeom prst="rect">
            <a:avLst/>
          </a:prstGeom>
        </p:spPr>
      </p:pic>
      <p:pic>
        <p:nvPicPr>
          <p:cNvPr id="10" name="Picture 9">
            <a:extLst>
              <a:ext uri="{FF2B5EF4-FFF2-40B4-BE49-F238E27FC236}">
                <a16:creationId xmlns:a16="http://schemas.microsoft.com/office/drawing/2014/main" id="{DE5E365C-535E-9C4C-90C7-F923C606DB78}"/>
              </a:ext>
            </a:extLst>
          </p:cNvPr>
          <p:cNvPicPr>
            <a:picLocks noChangeAspect="1"/>
          </p:cNvPicPr>
          <p:nvPr/>
        </p:nvPicPr>
        <p:blipFill>
          <a:blip r:embed="rId10"/>
          <a:stretch>
            <a:fillRect/>
          </a:stretch>
        </p:blipFill>
        <p:spPr>
          <a:xfrm>
            <a:off x="6575931" y="1396278"/>
            <a:ext cx="307516" cy="141155"/>
          </a:xfrm>
          <a:prstGeom prst="rect">
            <a:avLst/>
          </a:prstGeom>
        </p:spPr>
      </p:pic>
      <p:grpSp>
        <p:nvGrpSpPr>
          <p:cNvPr id="8" name="Group 7">
            <a:extLst>
              <a:ext uri="{FF2B5EF4-FFF2-40B4-BE49-F238E27FC236}">
                <a16:creationId xmlns:a16="http://schemas.microsoft.com/office/drawing/2014/main" id="{9D2F7EBF-0B32-D943-A59F-38099DF156D2}"/>
              </a:ext>
            </a:extLst>
          </p:cNvPr>
          <p:cNvGrpSpPr/>
          <p:nvPr/>
        </p:nvGrpSpPr>
        <p:grpSpPr>
          <a:xfrm>
            <a:off x="3944037" y="5457825"/>
            <a:ext cx="8247963" cy="1400175"/>
            <a:chOff x="3944037" y="5457825"/>
            <a:chExt cx="8247963" cy="1400175"/>
          </a:xfrm>
        </p:grpSpPr>
        <p:sp>
          <p:nvSpPr>
            <p:cNvPr id="9" name="Right Triangle 8">
              <a:extLst>
                <a:ext uri="{FF2B5EF4-FFF2-40B4-BE49-F238E27FC236}">
                  <a16:creationId xmlns:a16="http://schemas.microsoft.com/office/drawing/2014/main" id="{5ED40EB1-5C2C-BB46-863C-0CA143C87391}"/>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8BA258B-3176-8941-8922-F1777531833C}"/>
                </a:ext>
              </a:extLst>
            </p:cNvPr>
            <p:cNvPicPr>
              <a:picLocks noChangeAspect="1"/>
            </p:cNvPicPr>
            <p:nvPr/>
          </p:nvPicPr>
          <p:blipFill>
            <a:blip r:embed="rId11"/>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141922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CF3B48-100E-994A-8116-9476D4D0543D}"/>
              </a:ext>
            </a:extLst>
          </p:cNvPr>
          <p:cNvPicPr>
            <a:picLocks noGrp="1" noChangeAspect="1"/>
          </p:cNvPicPr>
          <p:nvPr>
            <p:ph type="pic" sz="quarter" idx="10"/>
          </p:nvPr>
        </p:nvPicPr>
        <p:blipFill rotWithShape="1">
          <a:blip r:embed="rId3"/>
          <a:srcRect t="22" r="1119" b="1141"/>
          <a:stretch/>
        </p:blipFill>
        <p:spPr>
          <a:xfrm>
            <a:off x="0" y="0"/>
            <a:ext cx="6479822" cy="6858000"/>
          </a:xfrm>
        </p:spPr>
      </p:pic>
      <p:sp>
        <p:nvSpPr>
          <p:cNvPr id="7" name="Title 2">
            <a:extLst>
              <a:ext uri="{FF2B5EF4-FFF2-40B4-BE49-F238E27FC236}">
                <a16:creationId xmlns:a16="http://schemas.microsoft.com/office/drawing/2014/main" id="{AA195B6C-4358-1040-9A93-2B293B1EDA7A}"/>
              </a:ext>
            </a:extLst>
          </p:cNvPr>
          <p:cNvSpPr txBox="1">
            <a:spLocks/>
          </p:cNvSpPr>
          <p:nvPr/>
        </p:nvSpPr>
        <p:spPr>
          <a:xfrm>
            <a:off x="6800181" y="1654663"/>
            <a:ext cx="4866503" cy="725121"/>
          </a:xfrm>
          <a:prstGeom prst="rect">
            <a:avLst/>
          </a:prstGeom>
        </p:spPr>
        <p:txBody>
          <a:bodyPr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Fira Sans" panose="020B0503050000020004" pitchFamily="34" charset="0"/>
                <a:ea typeface="Fira Sans" panose="020B0503050000020004" pitchFamily="34" charset="0"/>
              </a:rPr>
              <a:t>Non-Senate Appointments</a:t>
            </a:r>
          </a:p>
        </p:txBody>
      </p:sp>
      <p:sp>
        <p:nvSpPr>
          <p:cNvPr id="8" name="TextBox 7">
            <a:extLst>
              <a:ext uri="{FF2B5EF4-FFF2-40B4-BE49-F238E27FC236}">
                <a16:creationId xmlns:a16="http://schemas.microsoft.com/office/drawing/2014/main" id="{4826C84E-8ED6-5045-AB54-3ADE1B84A4E4}"/>
              </a:ext>
            </a:extLst>
          </p:cNvPr>
          <p:cNvSpPr txBox="1"/>
          <p:nvPr/>
        </p:nvSpPr>
        <p:spPr>
          <a:xfrm>
            <a:off x="6912262" y="2379784"/>
            <a:ext cx="4221023" cy="4185761"/>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Please do not make appointment commitments verbally or via email. </a:t>
            </a:r>
          </a:p>
          <a:p>
            <a:pPr marL="285750" indent="-285750">
              <a:buFont typeface="Arial" panose="020B0604020202020204" pitchFamily="34" charset="0"/>
              <a:buChar char="•"/>
            </a:pPr>
            <a:endParaRPr lang="en-US" sz="1600" dirty="0">
              <a:solidFill>
                <a:schemeClr val="bg1"/>
              </a:solidFill>
              <a:latin typeface="Fira Sans" panose="020B0503050000020004" pitchFamily="34" charset="0"/>
              <a:ea typeface="Fira Sans" panose="020B0503050000020004" pitchFamily="34" charset="0"/>
            </a:endParaRP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All appointment commitments should be made through the appropriate AP Analyst in your department.</a:t>
            </a:r>
          </a:p>
          <a:p>
            <a:pPr marL="285750" indent="-285750">
              <a:buFont typeface="Arial" panose="020B0604020202020204" pitchFamily="34" charset="0"/>
              <a:buChar char="•"/>
            </a:pPr>
            <a:endParaRPr lang="en-US" sz="1600" dirty="0">
              <a:solidFill>
                <a:schemeClr val="bg1"/>
              </a:solidFill>
              <a:latin typeface="Fira Sans" panose="020B0503050000020004" pitchFamily="34" charset="0"/>
              <a:ea typeface="Fira Sans" panose="020B0503050000020004" pitchFamily="34" charset="0"/>
            </a:endParaRPr>
          </a:p>
          <a:p>
            <a:pPr marL="285750" indent="-285750">
              <a:buFont typeface="Arial" panose="020B0604020202020204" pitchFamily="34" charset="0"/>
              <a:buChar char="•"/>
            </a:pPr>
            <a:r>
              <a:rPr lang="en-US" sz="1600" dirty="0">
                <a:solidFill>
                  <a:schemeClr val="bg1"/>
                </a:solidFill>
                <a:latin typeface="Fira Sans" panose="020B0503050000020004" pitchFamily="34" charset="0"/>
                <a:ea typeface="Fira Sans" panose="020B0503050000020004" pitchFamily="34" charset="0"/>
              </a:rPr>
              <a:t>The AP analyst will confirm the scope of work, appropriate title and salary. Represented employees are governed by their bargaining unit contracts and the work they perform is specific to what was agreed upon and their pay is generally reflective of their experience. </a:t>
            </a:r>
          </a:p>
          <a:p>
            <a:pPr marL="285750" indent="-285750">
              <a:buFont typeface="Arial" panose="020B0604020202020204" pitchFamily="34" charset="0"/>
              <a:buChar char="•"/>
            </a:pPr>
            <a:endParaRPr lang="en-US" sz="1600" dirty="0">
              <a:solidFill>
                <a:schemeClr val="bg1"/>
              </a:solidFill>
              <a:latin typeface="Fira Sans" panose="020B0503050000020004" pitchFamily="34" charset="0"/>
              <a:ea typeface="Fira Sans" panose="020B0503050000020004" pitchFamily="34" charset="0"/>
            </a:endParaRPr>
          </a:p>
          <a:p>
            <a:pPr marL="285750" indent="-285750">
              <a:buFont typeface="Arial" panose="020B0604020202020204" pitchFamily="34" charset="0"/>
              <a:buChar char="•"/>
            </a:pPr>
            <a:endParaRPr lang="en-US" sz="1600" dirty="0">
              <a:solidFill>
                <a:schemeClr val="bg1"/>
              </a:solidFill>
              <a:latin typeface="Fira Sans" panose="020B0503050000020004" pitchFamily="34" charset="0"/>
              <a:ea typeface="Fira Sans" panose="020B0503050000020004" pitchFamily="34" charset="0"/>
            </a:endParaRPr>
          </a:p>
          <a:p>
            <a:endParaRPr lang="en-US" sz="1600" dirty="0">
              <a:solidFill>
                <a:schemeClr val="bg1"/>
              </a:solidFill>
              <a:latin typeface="Fira Sans" panose="020B0503050000020004" pitchFamily="34" charset="0"/>
              <a:ea typeface="Fira Sans" panose="020B0503050000020004" pitchFamily="34" charset="0"/>
            </a:endParaRPr>
          </a:p>
        </p:txBody>
      </p:sp>
      <p:pic>
        <p:nvPicPr>
          <p:cNvPr id="9" name="Picture 8">
            <a:extLst>
              <a:ext uri="{FF2B5EF4-FFF2-40B4-BE49-F238E27FC236}">
                <a16:creationId xmlns:a16="http://schemas.microsoft.com/office/drawing/2014/main" id="{D0991EFC-BB2A-584A-A61B-06382E1BA13F}"/>
              </a:ext>
            </a:extLst>
          </p:cNvPr>
          <p:cNvPicPr>
            <a:picLocks noChangeAspect="1"/>
          </p:cNvPicPr>
          <p:nvPr/>
        </p:nvPicPr>
        <p:blipFill>
          <a:blip r:embed="rId4"/>
          <a:stretch>
            <a:fillRect/>
          </a:stretch>
        </p:blipFill>
        <p:spPr>
          <a:xfrm>
            <a:off x="6912262" y="1396278"/>
            <a:ext cx="307516" cy="141155"/>
          </a:xfrm>
          <a:prstGeom prst="rect">
            <a:avLst/>
          </a:prstGeom>
        </p:spPr>
      </p:pic>
      <p:pic>
        <p:nvPicPr>
          <p:cNvPr id="10" name="Picture 9">
            <a:extLst>
              <a:ext uri="{FF2B5EF4-FFF2-40B4-BE49-F238E27FC236}">
                <a16:creationId xmlns:a16="http://schemas.microsoft.com/office/drawing/2014/main" id="{326A4ACF-1166-244E-84FA-9426996E9173}"/>
              </a:ext>
            </a:extLst>
          </p:cNvPr>
          <p:cNvPicPr>
            <a:picLocks noChangeAspect="1"/>
          </p:cNvPicPr>
          <p:nvPr/>
        </p:nvPicPr>
        <p:blipFill>
          <a:blip r:embed="rId5"/>
          <a:stretch>
            <a:fillRect/>
          </a:stretch>
        </p:blipFill>
        <p:spPr>
          <a:xfrm>
            <a:off x="10371015" y="6117980"/>
            <a:ext cx="1375508" cy="414215"/>
          </a:xfrm>
          <a:prstGeom prst="rect">
            <a:avLst/>
          </a:prstGeom>
        </p:spPr>
      </p:pic>
      <p:grpSp>
        <p:nvGrpSpPr>
          <p:cNvPr id="11" name="Group 10">
            <a:extLst>
              <a:ext uri="{FF2B5EF4-FFF2-40B4-BE49-F238E27FC236}">
                <a16:creationId xmlns:a16="http://schemas.microsoft.com/office/drawing/2014/main" id="{5F6F1ABA-885A-CD4C-9952-AFE0C9B21A91}"/>
              </a:ext>
            </a:extLst>
          </p:cNvPr>
          <p:cNvGrpSpPr/>
          <p:nvPr/>
        </p:nvGrpSpPr>
        <p:grpSpPr>
          <a:xfrm>
            <a:off x="3944037" y="5457825"/>
            <a:ext cx="8247963" cy="1400175"/>
            <a:chOff x="3944037" y="5457825"/>
            <a:chExt cx="8247963" cy="1400175"/>
          </a:xfrm>
        </p:grpSpPr>
        <p:sp>
          <p:nvSpPr>
            <p:cNvPr id="12" name="Right Triangle 11">
              <a:extLst>
                <a:ext uri="{FF2B5EF4-FFF2-40B4-BE49-F238E27FC236}">
                  <a16:creationId xmlns:a16="http://schemas.microsoft.com/office/drawing/2014/main" id="{09F35054-4E16-2447-8623-47FEF84B4F97}"/>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E8E78F7-00FC-4246-AFF2-B25F76C9325C}"/>
                </a:ext>
              </a:extLst>
            </p:cNvPr>
            <p:cNvPicPr>
              <a:picLocks noChangeAspect="1"/>
            </p:cNvPicPr>
            <p:nvPr/>
          </p:nvPicPr>
          <p:blipFill>
            <a:blip r:embed="rId6"/>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379421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AA83C-8A23-AA4A-A11F-DF2EF4879F8B}"/>
              </a:ext>
            </a:extLst>
          </p:cNvPr>
          <p:cNvPicPr>
            <a:picLocks noChangeAspect="1"/>
          </p:cNvPicPr>
          <p:nvPr/>
        </p:nvPicPr>
        <p:blipFill rotWithShape="1">
          <a:blip r:embed="rId2">
            <a:alphaModFix amt="20000"/>
          </a:blip>
          <a:srcRect l="2558" r="16002" b="33374"/>
          <a:stretch/>
        </p:blipFill>
        <p:spPr>
          <a:xfrm>
            <a:off x="0" y="0"/>
            <a:ext cx="12192000" cy="6858000"/>
          </a:xfrm>
          <a:prstGeom prst="rect">
            <a:avLst/>
          </a:prstGeom>
        </p:spPr>
      </p:pic>
      <p:sp>
        <p:nvSpPr>
          <p:cNvPr id="6" name="Title 2">
            <a:extLst>
              <a:ext uri="{FF2B5EF4-FFF2-40B4-BE49-F238E27FC236}">
                <a16:creationId xmlns:a16="http://schemas.microsoft.com/office/drawing/2014/main" id="{E72C5BAA-FE52-134F-8E40-874E9403A039}"/>
              </a:ext>
            </a:extLst>
          </p:cNvPr>
          <p:cNvSpPr txBox="1">
            <a:spLocks/>
          </p:cNvSpPr>
          <p:nvPr/>
        </p:nvSpPr>
        <p:spPr>
          <a:xfrm>
            <a:off x="1548770" y="1313234"/>
            <a:ext cx="8783582" cy="442608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solidFill>
                <a:latin typeface="Fira Sans" panose="020B0503050000020004" pitchFamily="34" charset="0"/>
                <a:ea typeface="Fira Sans" panose="020B0503050000020004" pitchFamily="34" charset="0"/>
              </a:rPr>
              <a:t>UAW Appointment Percentages</a:t>
            </a:r>
          </a:p>
          <a:p>
            <a:endParaRPr lang="en-US" sz="3000" b="1" dirty="0">
              <a:solidFill>
                <a:schemeClr val="bg1"/>
              </a:solidFill>
              <a:latin typeface="Fira Sans" panose="020B0503050000020004" pitchFamily="34" charset="0"/>
              <a:ea typeface="Fira Sans" panose="020B0503050000020004" pitchFamily="34" charset="0"/>
            </a:endParaRPr>
          </a:p>
          <a:p>
            <a:pPr marL="285750" indent="-285750" algn="l">
              <a:buFont typeface="Arial" panose="020B0604020202020204" pitchFamily="34" charset="0"/>
              <a:buChar char="•"/>
            </a:pPr>
            <a:r>
              <a:rPr lang="en-US" sz="1600" b="0" i="0" dirty="0">
                <a:solidFill>
                  <a:schemeClr val="bg1"/>
                </a:solidFill>
                <a:effectLst/>
                <a:latin typeface="Fira Sans" panose="020B0503050000020004" pitchFamily="34" charset="0"/>
              </a:rPr>
              <a:t>UAW ASE and GSR contracts recognize them as employees (in-unit). Their employment is separate from their academic pursuits and are covered by the bargaining unit agreement.</a:t>
            </a:r>
          </a:p>
          <a:p>
            <a:pPr algn="l"/>
            <a:endParaRPr lang="en-US" sz="1600" b="0" i="0" dirty="0">
              <a:solidFill>
                <a:schemeClr val="bg1"/>
              </a:solidFill>
              <a:effectLst/>
              <a:latin typeface="Fira Sans" panose="020B0503050000020004" pitchFamily="34" charset="0"/>
            </a:endParaRPr>
          </a:p>
          <a:p>
            <a:pPr marL="285750" indent="-285750" algn="l">
              <a:buFont typeface="Arial" panose="020B0604020202020204" pitchFamily="34" charset="0"/>
              <a:buChar char="•"/>
            </a:pPr>
            <a:r>
              <a:rPr lang="en-US" sz="1600" b="0" i="0" dirty="0">
                <a:solidFill>
                  <a:schemeClr val="bg1"/>
                </a:solidFill>
                <a:effectLst/>
                <a:latin typeface="Fira Sans" panose="020B0503050000020004" pitchFamily="34" charset="0"/>
              </a:rPr>
              <a:t>APO is also strongly advising that every effort is made to ensure ASE and GSR appointments are 50% appointments (20 hours/week) unless there has been consultation with your AP Director and/or APO that is consistent with the respective Workload and Time and Effort Commitment articles in the contracts. </a:t>
            </a:r>
          </a:p>
          <a:p>
            <a:pPr algn="l"/>
            <a:endParaRPr lang="en-US" sz="1600" b="0" i="0" dirty="0">
              <a:solidFill>
                <a:schemeClr val="bg1"/>
              </a:solidFill>
              <a:effectLst/>
              <a:latin typeface="Fira Sans" panose="020B0503050000020004" pitchFamily="34" charset="0"/>
            </a:endParaRPr>
          </a:p>
          <a:p>
            <a:pPr marL="285750" indent="-285750" algn="l">
              <a:buFont typeface="Arial" panose="020B0604020202020204" pitchFamily="34" charset="0"/>
              <a:buChar char="•"/>
            </a:pPr>
            <a:r>
              <a:rPr lang="en-US" sz="1600" b="0" i="0" dirty="0">
                <a:solidFill>
                  <a:schemeClr val="bg1"/>
                </a:solidFill>
                <a:effectLst/>
                <a:latin typeface="Fira Sans" panose="020B0503050000020004" pitchFamily="34" charset="0"/>
              </a:rPr>
              <a:t>We have discovered that some departments have continued making ASE and GSR appointments at less than 50% that cannot be adequately equated to workload resulting in union grievances. </a:t>
            </a:r>
          </a:p>
          <a:p>
            <a:pPr algn="l"/>
            <a:endParaRPr lang="en-US" sz="1600" b="0" i="0" dirty="0">
              <a:solidFill>
                <a:schemeClr val="bg1"/>
              </a:solidFill>
              <a:effectLst/>
              <a:latin typeface="Fira Sans" panose="020B0503050000020004" pitchFamily="34" charset="0"/>
            </a:endParaRPr>
          </a:p>
          <a:p>
            <a:pPr marL="285750" indent="-285750" algn="l">
              <a:buFont typeface="Arial" panose="020B0604020202020204" pitchFamily="34" charset="0"/>
              <a:buChar char="•"/>
            </a:pPr>
            <a:r>
              <a:rPr lang="en-US" sz="1600" b="0" i="0" dirty="0">
                <a:solidFill>
                  <a:schemeClr val="bg1"/>
                </a:solidFill>
                <a:effectLst/>
                <a:latin typeface="Fira Sans" panose="020B0503050000020004" pitchFamily="34" charset="0"/>
              </a:rPr>
              <a:t>Top-ups, micro appointments, and other appointments that are not whole hours must be discontinued to be in compliance with the contract. </a:t>
            </a:r>
            <a:endParaRPr lang="en-US" sz="1600" b="1" dirty="0">
              <a:solidFill>
                <a:schemeClr val="bg1"/>
              </a:solidFill>
              <a:latin typeface="Fira Sans" panose="020B0503050000020004" pitchFamily="34" charset="0"/>
              <a:ea typeface="Fira Sans" panose="020B0503050000020004" pitchFamily="34" charset="0"/>
            </a:endParaRPr>
          </a:p>
        </p:txBody>
      </p:sp>
      <p:pic>
        <p:nvPicPr>
          <p:cNvPr id="7" name="Picture 6">
            <a:extLst>
              <a:ext uri="{FF2B5EF4-FFF2-40B4-BE49-F238E27FC236}">
                <a16:creationId xmlns:a16="http://schemas.microsoft.com/office/drawing/2014/main" id="{91EFC07F-F67C-3E4E-A95A-747BB93C4C7F}"/>
              </a:ext>
            </a:extLst>
          </p:cNvPr>
          <p:cNvPicPr>
            <a:picLocks noChangeAspect="1"/>
          </p:cNvPicPr>
          <p:nvPr/>
        </p:nvPicPr>
        <p:blipFill>
          <a:blip r:embed="rId3"/>
          <a:stretch>
            <a:fillRect/>
          </a:stretch>
        </p:blipFill>
        <p:spPr>
          <a:xfrm>
            <a:off x="3287603" y="1008288"/>
            <a:ext cx="480996" cy="220785"/>
          </a:xfrm>
          <a:prstGeom prst="rect">
            <a:avLst/>
          </a:prstGeom>
        </p:spPr>
      </p:pic>
      <p:grpSp>
        <p:nvGrpSpPr>
          <p:cNvPr id="10" name="Group 9">
            <a:extLst>
              <a:ext uri="{FF2B5EF4-FFF2-40B4-BE49-F238E27FC236}">
                <a16:creationId xmlns:a16="http://schemas.microsoft.com/office/drawing/2014/main" id="{14AFD6E1-7DB1-A346-96D6-5A0ED35DD7F6}"/>
              </a:ext>
            </a:extLst>
          </p:cNvPr>
          <p:cNvGrpSpPr/>
          <p:nvPr/>
        </p:nvGrpSpPr>
        <p:grpSpPr>
          <a:xfrm>
            <a:off x="3944037" y="5457825"/>
            <a:ext cx="8247963" cy="1400175"/>
            <a:chOff x="3944037" y="5457825"/>
            <a:chExt cx="8247963" cy="1400175"/>
          </a:xfrm>
        </p:grpSpPr>
        <p:sp>
          <p:nvSpPr>
            <p:cNvPr id="11" name="Right Triangle 10">
              <a:extLst>
                <a:ext uri="{FF2B5EF4-FFF2-40B4-BE49-F238E27FC236}">
                  <a16:creationId xmlns:a16="http://schemas.microsoft.com/office/drawing/2014/main" id="{37827894-CB37-9748-837F-C1D87D37A0E2}"/>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5E0FA55-4A8A-894B-9BDF-E916CAA8A47A}"/>
                </a:ext>
              </a:extLst>
            </p:cNvPr>
            <p:cNvPicPr>
              <a:picLocks noChangeAspect="1"/>
            </p:cNvPicPr>
            <p:nvPr/>
          </p:nvPicPr>
          <p:blipFill>
            <a:blip r:embed="rId4"/>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57436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AA83C-8A23-AA4A-A11F-DF2EF4879F8B}"/>
              </a:ext>
            </a:extLst>
          </p:cNvPr>
          <p:cNvPicPr>
            <a:picLocks noChangeAspect="1"/>
          </p:cNvPicPr>
          <p:nvPr/>
        </p:nvPicPr>
        <p:blipFill>
          <a:blip r:embed="rId2">
            <a:alphaModFix amt="20000"/>
          </a:blip>
          <a:srcRect t="7797" b="7797"/>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20823985-5B5E-E641-BF9C-F9CEF45B8076}"/>
              </a:ext>
            </a:extLst>
          </p:cNvPr>
          <p:cNvGrpSpPr/>
          <p:nvPr/>
        </p:nvGrpSpPr>
        <p:grpSpPr>
          <a:xfrm>
            <a:off x="3944037" y="5457825"/>
            <a:ext cx="8247963" cy="1400175"/>
            <a:chOff x="3944037" y="5457825"/>
            <a:chExt cx="8247963" cy="1400175"/>
          </a:xfrm>
        </p:grpSpPr>
        <p:sp>
          <p:nvSpPr>
            <p:cNvPr id="10" name="Right Triangle 9">
              <a:extLst>
                <a:ext uri="{FF2B5EF4-FFF2-40B4-BE49-F238E27FC236}">
                  <a16:creationId xmlns:a16="http://schemas.microsoft.com/office/drawing/2014/main" id="{75D9BD85-1116-6D40-B6BB-3935D5F301D2}"/>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B131E95-3688-4B4B-848E-8F82531630BD}"/>
                </a:ext>
              </a:extLst>
            </p:cNvPr>
            <p:cNvPicPr>
              <a:picLocks noChangeAspect="1"/>
            </p:cNvPicPr>
            <p:nvPr/>
          </p:nvPicPr>
          <p:blipFill>
            <a:blip r:embed="rId3"/>
            <a:stretch>
              <a:fillRect/>
            </a:stretch>
          </p:blipFill>
          <p:spPr>
            <a:xfrm>
              <a:off x="10379488" y="6123522"/>
              <a:ext cx="1349412" cy="411480"/>
            </a:xfrm>
            <a:prstGeom prst="rect">
              <a:avLst/>
            </a:prstGeom>
          </p:spPr>
        </p:pic>
      </p:grpSp>
      <p:sp>
        <p:nvSpPr>
          <p:cNvPr id="9" name="Title 2">
            <a:extLst>
              <a:ext uri="{FF2B5EF4-FFF2-40B4-BE49-F238E27FC236}">
                <a16:creationId xmlns:a16="http://schemas.microsoft.com/office/drawing/2014/main" id="{31D01060-1713-6742-A45B-54BEA68320B7}"/>
              </a:ext>
            </a:extLst>
          </p:cNvPr>
          <p:cNvSpPr txBox="1">
            <a:spLocks/>
          </p:cNvSpPr>
          <p:nvPr/>
        </p:nvSpPr>
        <p:spPr>
          <a:xfrm>
            <a:off x="1548770" y="1138136"/>
            <a:ext cx="8783582" cy="45525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solidFill>
                <a:latin typeface="Fira Sans" panose="020B0503050000020004" pitchFamily="34" charset="0"/>
                <a:ea typeface="Fira Sans" panose="020B0503050000020004" pitchFamily="34" charset="0"/>
              </a:rPr>
              <a:t>Non-Senate Performance Management</a:t>
            </a:r>
          </a:p>
          <a:p>
            <a:endParaRPr lang="en-US" sz="1000" b="1" dirty="0">
              <a:effectLst/>
            </a:endParaRPr>
          </a:p>
          <a:p>
            <a:pPr algn="l"/>
            <a:r>
              <a:rPr lang="en-US" sz="1600" dirty="0">
                <a:solidFill>
                  <a:schemeClr val="bg1"/>
                </a:solidFill>
                <a:latin typeface="Fira Sans" panose="020B0503050000020004" pitchFamily="34" charset="0"/>
              </a:rPr>
              <a:t>The Academic Personnel Office provides proactive problem solving for departments and divisions in situations involving work-related issues. We provide consultation and advice to supervisors and employees in the areas academic personnel issues, including performance management, corrective actions, interpretation of policies and procedures and collective bargaining agreements, conflict management, counseling, and training. Academic Personnel Office also partners with the campus’ Labor Relations office to ensure the correct application of policies, procedures and laws are being used to manage a large and diverse academic workforce.</a:t>
            </a:r>
          </a:p>
          <a:p>
            <a:pPr algn="l"/>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r>
              <a:rPr lang="en-US" sz="1600" dirty="0">
                <a:solidFill>
                  <a:schemeClr val="bg1"/>
                </a:solidFill>
                <a:latin typeface="Fira Sans" panose="020B0503050000020004" pitchFamily="34" charset="0"/>
              </a:rPr>
              <a:t>If you have a concern please reach out so that we can provide guidance.</a:t>
            </a:r>
          </a:p>
          <a:p>
            <a:pPr algn="l"/>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r>
              <a:rPr lang="en-US" sz="1600" dirty="0">
                <a:solidFill>
                  <a:schemeClr val="bg1"/>
                </a:solidFill>
                <a:latin typeface="Fira Sans" panose="020B0503050000020004" pitchFamily="34" charset="0"/>
                <a:hlinkClick r:id="rId4">
                  <a:extLst>
                    <a:ext uri="{A12FA001-AC4F-418D-AE19-62706E023703}">
                      <ahyp:hlinkClr xmlns:ahyp="http://schemas.microsoft.com/office/drawing/2018/hyperlinkcolor" val="tx"/>
                    </a:ext>
                  </a:extLst>
                </a:hlinkClick>
              </a:rPr>
              <a:t>There are specific Performance Management, Corrective Action and Dismissal Policy and Procedures for Non-Senates.</a:t>
            </a:r>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algn="l"/>
            <a:endParaRPr lang="en-US" sz="1600" dirty="0">
              <a:solidFill>
                <a:schemeClr val="bg1"/>
              </a:solidFill>
              <a:latin typeface="Fira Sans" panose="020B0503050000020004" pitchFamily="34" charset="0"/>
            </a:endParaRPr>
          </a:p>
          <a:p>
            <a:pPr algn="l"/>
            <a:r>
              <a:rPr lang="en-US" sz="1600" dirty="0">
                <a:solidFill>
                  <a:schemeClr val="bg1"/>
                </a:solidFill>
                <a:latin typeface="Fira Sans" panose="020B0503050000020004" pitchFamily="34" charset="0"/>
              </a:rPr>
              <a:t> </a:t>
            </a:r>
          </a:p>
          <a:p>
            <a:pPr algn="l"/>
            <a:endParaRPr lang="en-US" sz="3000" b="1" dirty="0">
              <a:solidFill>
                <a:schemeClr val="bg1"/>
              </a:solidFill>
              <a:latin typeface="Fira Sans" panose="020B0503050000020004" pitchFamily="34" charset="0"/>
              <a:ea typeface="Fira Sans" panose="020B0503050000020004" pitchFamily="34" charset="0"/>
            </a:endParaRPr>
          </a:p>
        </p:txBody>
      </p:sp>
      <p:pic>
        <p:nvPicPr>
          <p:cNvPr id="12" name="Picture 11">
            <a:extLst>
              <a:ext uri="{FF2B5EF4-FFF2-40B4-BE49-F238E27FC236}">
                <a16:creationId xmlns:a16="http://schemas.microsoft.com/office/drawing/2014/main" id="{71B67210-91E4-6144-9FFF-436E19D0E76B}"/>
              </a:ext>
            </a:extLst>
          </p:cNvPr>
          <p:cNvPicPr>
            <a:picLocks noChangeAspect="1"/>
          </p:cNvPicPr>
          <p:nvPr/>
        </p:nvPicPr>
        <p:blipFill>
          <a:blip r:embed="rId5"/>
          <a:stretch>
            <a:fillRect/>
          </a:stretch>
        </p:blipFill>
        <p:spPr>
          <a:xfrm>
            <a:off x="2587212" y="917351"/>
            <a:ext cx="480996" cy="220785"/>
          </a:xfrm>
          <a:prstGeom prst="rect">
            <a:avLst/>
          </a:prstGeom>
        </p:spPr>
      </p:pic>
    </p:spTree>
    <p:extLst>
      <p:ext uri="{BB962C8B-B14F-4D97-AF65-F5344CB8AC3E}">
        <p14:creationId xmlns:p14="http://schemas.microsoft.com/office/powerpoint/2010/main" val="223346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5F4E-2964-9B70-88EB-647A86A0D8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3DE8C5-88EB-66ED-F959-B2054A1EB8A4}"/>
              </a:ext>
            </a:extLst>
          </p:cNvPr>
          <p:cNvPicPr>
            <a:picLocks noChangeAspect="1"/>
          </p:cNvPicPr>
          <p:nvPr/>
        </p:nvPicPr>
        <p:blipFill>
          <a:blip r:embed="rId2">
            <a:alphaModFix amt="20000"/>
          </a:blip>
          <a:srcRect t="7797" b="7797"/>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15C9B299-E307-CA8D-8B63-2008A0594CC9}"/>
              </a:ext>
            </a:extLst>
          </p:cNvPr>
          <p:cNvGrpSpPr/>
          <p:nvPr/>
        </p:nvGrpSpPr>
        <p:grpSpPr>
          <a:xfrm>
            <a:off x="3944037" y="5457825"/>
            <a:ext cx="8247963" cy="1400175"/>
            <a:chOff x="3944037" y="5457825"/>
            <a:chExt cx="8247963" cy="1400175"/>
          </a:xfrm>
        </p:grpSpPr>
        <p:sp>
          <p:nvSpPr>
            <p:cNvPr id="10" name="Right Triangle 9">
              <a:extLst>
                <a:ext uri="{FF2B5EF4-FFF2-40B4-BE49-F238E27FC236}">
                  <a16:creationId xmlns:a16="http://schemas.microsoft.com/office/drawing/2014/main" id="{354557BA-58C9-E907-04B1-98E7B2EA859B}"/>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7FADC0C-3569-D8DD-D450-6C59F4C505FC}"/>
                </a:ext>
              </a:extLst>
            </p:cNvPr>
            <p:cNvPicPr>
              <a:picLocks noChangeAspect="1"/>
            </p:cNvPicPr>
            <p:nvPr/>
          </p:nvPicPr>
          <p:blipFill>
            <a:blip r:embed="rId3"/>
            <a:stretch>
              <a:fillRect/>
            </a:stretch>
          </p:blipFill>
          <p:spPr>
            <a:xfrm>
              <a:off x="10379488" y="6123522"/>
              <a:ext cx="1349412" cy="411480"/>
            </a:xfrm>
            <a:prstGeom prst="rect">
              <a:avLst/>
            </a:prstGeom>
          </p:spPr>
        </p:pic>
      </p:grpSp>
      <p:sp>
        <p:nvSpPr>
          <p:cNvPr id="9" name="Title 2">
            <a:extLst>
              <a:ext uri="{FF2B5EF4-FFF2-40B4-BE49-F238E27FC236}">
                <a16:creationId xmlns:a16="http://schemas.microsoft.com/office/drawing/2014/main" id="{8F277F99-AC19-4712-C453-EBFA413D7420}"/>
              </a:ext>
            </a:extLst>
          </p:cNvPr>
          <p:cNvSpPr txBox="1">
            <a:spLocks/>
          </p:cNvSpPr>
          <p:nvPr/>
        </p:nvSpPr>
        <p:spPr>
          <a:xfrm>
            <a:off x="710119" y="719847"/>
            <a:ext cx="9622233" cy="7276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solidFill>
                <a:latin typeface="Fira Sans" panose="020B0503050000020004" pitchFamily="34" charset="0"/>
                <a:ea typeface="Fira Sans" panose="020B0503050000020004" pitchFamily="34" charset="0"/>
              </a:rPr>
              <a:t>Non-Senate Performance Management</a:t>
            </a:r>
          </a:p>
          <a:p>
            <a:pPr algn="l"/>
            <a:r>
              <a:rPr lang="en-US" sz="1600" b="1" dirty="0">
                <a:solidFill>
                  <a:schemeClr val="bg1"/>
                </a:solidFill>
                <a:effectLst/>
                <a:latin typeface="Fira Sans" panose="020B0503050000020004" pitchFamily="34" charset="0"/>
              </a:rPr>
              <a:t>Do’s</a:t>
            </a:r>
            <a:endParaRPr lang="en-US" sz="1600" b="0" i="0" u="none" strike="noStrike" baseline="0" dirty="0">
              <a:solidFill>
                <a:srgbClr val="000000"/>
              </a:solidFill>
              <a:latin typeface="Fira Sans" panose="020B0503050000020004" pitchFamily="34" charset="0"/>
            </a:endParaRPr>
          </a:p>
          <a:p>
            <a:pPr algn="l"/>
            <a:r>
              <a:rPr lang="en-US" sz="1600" b="0" i="0" u="none" strike="noStrike" baseline="0" dirty="0">
                <a:solidFill>
                  <a:schemeClr val="bg1"/>
                </a:solidFill>
                <a:latin typeface="Fira Sans" panose="020B0503050000020004" pitchFamily="34" charset="0"/>
              </a:rPr>
              <a:t>1. Communicate with employees about work assignments and work support mechanisms. For example, tell them what their duties are, tell them where their workstation is, and provide them with reasonable supplies. </a:t>
            </a:r>
          </a:p>
          <a:p>
            <a:pPr algn="l"/>
            <a:r>
              <a:rPr lang="en-US" sz="1600" b="0" i="0" u="none" strike="noStrike" baseline="0" dirty="0">
                <a:solidFill>
                  <a:schemeClr val="bg1"/>
                </a:solidFill>
                <a:latin typeface="Fira Sans" panose="020B0503050000020004" pitchFamily="34" charset="0"/>
              </a:rPr>
              <a:t>2. Communicate with employees about work expectations, measures of success, and professional development. </a:t>
            </a:r>
          </a:p>
          <a:p>
            <a:pPr algn="l"/>
            <a:r>
              <a:rPr lang="en-US" sz="1600" b="0" i="0" u="none" strike="noStrike" baseline="0" dirty="0">
                <a:solidFill>
                  <a:schemeClr val="bg1"/>
                </a:solidFill>
                <a:latin typeface="Fira Sans" panose="020B0503050000020004" pitchFamily="34" charset="0"/>
              </a:rPr>
              <a:t>3. Provide feedback to employees regarding their performance. </a:t>
            </a:r>
          </a:p>
          <a:p>
            <a:pPr algn="l"/>
            <a:r>
              <a:rPr lang="en-US" sz="1600" b="0" i="0" u="none" strike="noStrike" baseline="0" dirty="0">
                <a:solidFill>
                  <a:schemeClr val="bg1"/>
                </a:solidFill>
                <a:latin typeface="Fira Sans" panose="020B0503050000020004" pitchFamily="34" charset="0"/>
              </a:rPr>
              <a:t>4. Answer employees’ questions about work assignments, your expectations, and how they can meet with you to answer additional questions. </a:t>
            </a:r>
          </a:p>
          <a:p>
            <a:pPr algn="l"/>
            <a:r>
              <a:rPr lang="en-US" sz="1600" b="0" i="0" u="none" strike="noStrike" baseline="0" dirty="0">
                <a:solidFill>
                  <a:schemeClr val="bg1"/>
                </a:solidFill>
                <a:latin typeface="Fira Sans" panose="020B0503050000020004" pitchFamily="34" charset="0"/>
              </a:rPr>
              <a:t>5. Clarify what is a part of their work assignment and what is a part of their academic work, but in separate discussions. For example, set up separate meetings to discuss work assignments versus academic progress. a. </a:t>
            </a:r>
            <a:r>
              <a:rPr lang="en-US" sz="1600" b="1" i="0" u="none" strike="noStrike" baseline="0" dirty="0">
                <a:solidFill>
                  <a:schemeClr val="bg1"/>
                </a:solidFill>
                <a:latin typeface="Fira Sans" panose="020B0503050000020004" pitchFamily="34" charset="0"/>
              </a:rPr>
              <a:t>Note</a:t>
            </a:r>
            <a:r>
              <a:rPr lang="en-US" sz="1600" b="0" i="0" u="none" strike="noStrike" baseline="0" dirty="0">
                <a:solidFill>
                  <a:schemeClr val="bg1"/>
                </a:solidFill>
                <a:latin typeface="Fira Sans" panose="020B0503050000020004" pitchFamily="34" charset="0"/>
              </a:rPr>
              <a:t>: It can seem difficult in certain disciplines to differentiate between what is considered “employment” and what is “academic.” A good rule of thumb is that work assignments should align with expectations communicated in a written notice of appointment, discussions during work meetings, and confirmed over email. Academic progress or conversations about academic work should align with expectations communicated through, and established by, the syllabi or the program’s requirements towards academic progress. </a:t>
            </a:r>
          </a:p>
          <a:p>
            <a:pPr algn="l"/>
            <a:r>
              <a:rPr lang="en-US" sz="1600" b="0" i="0" u="none" strike="noStrike" baseline="0" dirty="0">
                <a:solidFill>
                  <a:schemeClr val="bg1"/>
                </a:solidFill>
                <a:latin typeface="Fira Sans" panose="020B0503050000020004" pitchFamily="34" charset="0"/>
              </a:rPr>
              <a:t>6. Familiarize yourself with language in the relevant collective bargaining agreement(s) that pertain to the issues you are planning to discuss. </a:t>
            </a:r>
          </a:p>
          <a:p>
            <a:pPr algn="l"/>
            <a:r>
              <a:rPr lang="en-US" sz="1600" b="0" i="0" u="none" strike="noStrike" baseline="0" dirty="0">
                <a:solidFill>
                  <a:schemeClr val="bg1"/>
                </a:solidFill>
                <a:latin typeface="Fira Sans" panose="020B0503050000020004" pitchFamily="34" charset="0"/>
              </a:rPr>
              <a:t>7. Explain work rules so that employees understand work expectations. </a:t>
            </a:r>
          </a:p>
          <a:p>
            <a:pPr algn="l"/>
            <a:r>
              <a:rPr lang="en-US" sz="1600" b="1" i="0" u="none" strike="noStrike" baseline="0" dirty="0">
                <a:solidFill>
                  <a:schemeClr val="bg1"/>
                </a:solidFill>
                <a:latin typeface="Fira Sans" panose="020B0503050000020004" pitchFamily="34" charset="0"/>
              </a:rPr>
              <a:t>8. Consult with the Academic Personnel Office, if you have any questions regarding this guidance. </a:t>
            </a:r>
            <a:endParaRPr lang="en-US" sz="1600" b="0" i="0" u="none" strike="noStrike" baseline="0" dirty="0">
              <a:solidFill>
                <a:schemeClr val="bg1"/>
              </a:solidFill>
              <a:latin typeface="Fira Sans" panose="020B0503050000020004" pitchFamily="34" charset="0"/>
            </a:endParaRPr>
          </a:p>
          <a:p>
            <a:pPr algn="l"/>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algn="l"/>
            <a:endParaRPr lang="en-US" sz="1600" dirty="0">
              <a:solidFill>
                <a:schemeClr val="bg1"/>
              </a:solidFill>
              <a:latin typeface="Fira Sans" panose="020B0503050000020004" pitchFamily="34" charset="0"/>
            </a:endParaRPr>
          </a:p>
          <a:p>
            <a:pPr algn="l"/>
            <a:r>
              <a:rPr lang="en-US" sz="1600" dirty="0">
                <a:solidFill>
                  <a:schemeClr val="bg1"/>
                </a:solidFill>
                <a:latin typeface="Fira Sans" panose="020B0503050000020004" pitchFamily="34" charset="0"/>
              </a:rPr>
              <a:t> </a:t>
            </a:r>
          </a:p>
          <a:p>
            <a:pPr algn="l"/>
            <a:endParaRPr lang="en-US" sz="3000" b="1" dirty="0">
              <a:solidFill>
                <a:schemeClr val="bg1"/>
              </a:solidFill>
              <a:latin typeface="Fira Sans" panose="020B0503050000020004" pitchFamily="34" charset="0"/>
              <a:ea typeface="Fira Sans" panose="020B0503050000020004" pitchFamily="34" charset="0"/>
            </a:endParaRPr>
          </a:p>
        </p:txBody>
      </p:sp>
      <p:pic>
        <p:nvPicPr>
          <p:cNvPr id="12" name="Picture 11">
            <a:extLst>
              <a:ext uri="{FF2B5EF4-FFF2-40B4-BE49-F238E27FC236}">
                <a16:creationId xmlns:a16="http://schemas.microsoft.com/office/drawing/2014/main" id="{9AD76018-1E30-196A-288F-4D7B52B163EB}"/>
              </a:ext>
            </a:extLst>
          </p:cNvPr>
          <p:cNvPicPr>
            <a:picLocks noChangeAspect="1"/>
          </p:cNvPicPr>
          <p:nvPr/>
        </p:nvPicPr>
        <p:blipFill>
          <a:blip r:embed="rId4"/>
          <a:stretch>
            <a:fillRect/>
          </a:stretch>
        </p:blipFill>
        <p:spPr>
          <a:xfrm>
            <a:off x="2178650" y="430968"/>
            <a:ext cx="480996" cy="220785"/>
          </a:xfrm>
          <a:prstGeom prst="rect">
            <a:avLst/>
          </a:prstGeom>
        </p:spPr>
      </p:pic>
    </p:spTree>
    <p:extLst>
      <p:ext uri="{BB962C8B-B14F-4D97-AF65-F5344CB8AC3E}">
        <p14:creationId xmlns:p14="http://schemas.microsoft.com/office/powerpoint/2010/main" val="171679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31266-2413-F331-33F6-13F4859531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D9A2F3-C568-427F-34F4-2861E3551DE9}"/>
              </a:ext>
            </a:extLst>
          </p:cNvPr>
          <p:cNvPicPr>
            <a:picLocks noChangeAspect="1"/>
          </p:cNvPicPr>
          <p:nvPr/>
        </p:nvPicPr>
        <p:blipFill>
          <a:blip r:embed="rId2">
            <a:alphaModFix amt="20000"/>
          </a:blip>
          <a:srcRect t="7797" b="7797"/>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2AAA54C7-176E-C605-8AF1-2EC4F80588D1}"/>
              </a:ext>
            </a:extLst>
          </p:cNvPr>
          <p:cNvGrpSpPr/>
          <p:nvPr/>
        </p:nvGrpSpPr>
        <p:grpSpPr>
          <a:xfrm>
            <a:off x="3944037" y="5457825"/>
            <a:ext cx="8247963" cy="1400175"/>
            <a:chOff x="3944037" y="5457825"/>
            <a:chExt cx="8247963" cy="1400175"/>
          </a:xfrm>
        </p:grpSpPr>
        <p:sp>
          <p:nvSpPr>
            <p:cNvPr id="10" name="Right Triangle 9">
              <a:extLst>
                <a:ext uri="{FF2B5EF4-FFF2-40B4-BE49-F238E27FC236}">
                  <a16:creationId xmlns:a16="http://schemas.microsoft.com/office/drawing/2014/main" id="{D59ED2B2-288C-83BB-BEDC-28E726E2FF8E}"/>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B18263C-F1C4-AFAC-6D89-EFD8B3426D2E}"/>
                </a:ext>
              </a:extLst>
            </p:cNvPr>
            <p:cNvPicPr>
              <a:picLocks noChangeAspect="1"/>
            </p:cNvPicPr>
            <p:nvPr/>
          </p:nvPicPr>
          <p:blipFill>
            <a:blip r:embed="rId3"/>
            <a:stretch>
              <a:fillRect/>
            </a:stretch>
          </p:blipFill>
          <p:spPr>
            <a:xfrm>
              <a:off x="10379488" y="6123522"/>
              <a:ext cx="1349412" cy="411480"/>
            </a:xfrm>
            <a:prstGeom prst="rect">
              <a:avLst/>
            </a:prstGeom>
          </p:spPr>
        </p:pic>
      </p:grpSp>
      <p:sp>
        <p:nvSpPr>
          <p:cNvPr id="9" name="Title 2">
            <a:extLst>
              <a:ext uri="{FF2B5EF4-FFF2-40B4-BE49-F238E27FC236}">
                <a16:creationId xmlns:a16="http://schemas.microsoft.com/office/drawing/2014/main" id="{F65B4BEC-7A6D-03EE-44EE-5BB77E9EE85B}"/>
              </a:ext>
            </a:extLst>
          </p:cNvPr>
          <p:cNvSpPr txBox="1">
            <a:spLocks/>
          </p:cNvSpPr>
          <p:nvPr/>
        </p:nvSpPr>
        <p:spPr>
          <a:xfrm>
            <a:off x="817123" y="518517"/>
            <a:ext cx="9659566" cy="747761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solidFill>
                <a:latin typeface="Fira Sans" panose="020B0503050000020004" pitchFamily="34" charset="0"/>
                <a:ea typeface="Fira Sans" panose="020B0503050000020004" pitchFamily="34" charset="0"/>
              </a:rPr>
              <a:t>Non-Senate Performance Management</a:t>
            </a:r>
          </a:p>
          <a:p>
            <a:pPr algn="l"/>
            <a:r>
              <a:rPr lang="en-US" sz="1600" b="1" dirty="0" err="1">
                <a:solidFill>
                  <a:schemeClr val="bg1"/>
                </a:solidFill>
                <a:effectLst/>
                <a:latin typeface="Fira Sans" panose="020B0503050000020004" pitchFamily="34" charset="0"/>
              </a:rPr>
              <a:t>Dont’s</a:t>
            </a:r>
            <a:endParaRPr lang="en-US" sz="1600" b="0" i="0" u="none" strike="noStrike" baseline="0" dirty="0">
              <a:solidFill>
                <a:srgbClr val="000000"/>
              </a:solidFill>
              <a:latin typeface="Fira Sans" panose="020B0503050000020004" pitchFamily="34" charset="0"/>
            </a:endParaRPr>
          </a:p>
          <a:p>
            <a:pPr algn="l"/>
            <a:r>
              <a:rPr lang="en-US" sz="1600" b="0" i="0" u="none" strike="noStrike" baseline="0" dirty="0">
                <a:solidFill>
                  <a:schemeClr val="bg1"/>
                </a:solidFill>
                <a:latin typeface="Fira Sans" panose="020B0503050000020004" pitchFamily="34" charset="0"/>
              </a:rPr>
              <a:t>9. Don’t talk to employees about your views on the collective bargaining agreement (contract), the union, or ask about their union activities or membership. For example, don’t discuss what you believe are the problems with, or changes that need to be made to the collective bargaining agreements or give advice to a student about how they should interact with their union. </a:t>
            </a:r>
          </a:p>
          <a:p>
            <a:pPr algn="l"/>
            <a:r>
              <a:rPr lang="en-US" sz="1600" b="0" i="0" u="none" strike="noStrike" baseline="0" dirty="0">
                <a:solidFill>
                  <a:schemeClr val="bg1"/>
                </a:solidFill>
                <a:latin typeface="Fira Sans" panose="020B0503050000020004" pitchFamily="34" charset="0"/>
              </a:rPr>
              <a:t>10. Don’t discipline employees without first talking to your local central office who oversees academic labor relations issues, such as the Labor Relations or Academic Personnel Office. </a:t>
            </a:r>
          </a:p>
          <a:p>
            <a:pPr algn="l"/>
            <a:r>
              <a:rPr lang="en-US" sz="1600" b="0" i="0" u="none" strike="noStrike" baseline="0" dirty="0">
                <a:solidFill>
                  <a:schemeClr val="bg1"/>
                </a:solidFill>
                <a:latin typeface="Fira Sans" panose="020B0503050000020004" pitchFamily="34" charset="0"/>
              </a:rPr>
              <a:t>11. Don’t conduct a meeting with a union representative present without your local central office who oversees academic labor relations issues, such as the Labor Relations or Academic Personnel Office, present. </a:t>
            </a:r>
          </a:p>
          <a:p>
            <a:pPr algn="l"/>
            <a:r>
              <a:rPr lang="en-US" sz="1600" b="0" i="0" u="none" strike="noStrike" baseline="0" dirty="0">
                <a:solidFill>
                  <a:schemeClr val="bg1"/>
                </a:solidFill>
                <a:latin typeface="Fira Sans" panose="020B0503050000020004" pitchFamily="34" charset="0"/>
              </a:rPr>
              <a:t>12. Don’t create a workgroup with represented employees to discuss changes to working conditions. </a:t>
            </a:r>
          </a:p>
          <a:p>
            <a:pPr algn="l"/>
            <a:r>
              <a:rPr lang="en-US" sz="1600" b="0" i="0" u="none" strike="noStrike" baseline="0" dirty="0">
                <a:solidFill>
                  <a:schemeClr val="bg1"/>
                </a:solidFill>
                <a:latin typeface="Fira Sans" panose="020B0503050000020004" pitchFamily="34" charset="0"/>
              </a:rPr>
              <a:t>13. Don’t poll or ask for feedback from represented employees regarding terms and conditions of employment. If you are not sure if a poll or feedback would be in violation of law, consult with your local central office who oversees academic labor relations issues, such as the Labor Relations or Academic Personnel Office. </a:t>
            </a:r>
          </a:p>
          <a:p>
            <a:pPr algn="l"/>
            <a:r>
              <a:rPr lang="en-US" sz="1600" b="0" i="0" u="none" strike="noStrike" baseline="0" dirty="0">
                <a:solidFill>
                  <a:schemeClr val="bg1"/>
                </a:solidFill>
                <a:latin typeface="Fira Sans" panose="020B0503050000020004" pitchFamily="34" charset="0"/>
              </a:rPr>
              <a:t>14. Don’t talk to employees about their participation, or non-participation in “protected activity.” a. Protected activity refers to engaging or exercising a right that is protected by law. Some examples of protected activities include, but are not limited to, the following: talking with co-workers about wages and benefits or other working conditions, circulating a petition asking for changes to working conditions, participating in a concerted refusal to work in unsafe conditions, and joining with coworkers to talk directly to management, a government agency, or the media about problems in the workplace. </a:t>
            </a:r>
          </a:p>
          <a:p>
            <a:pPr algn="l"/>
            <a:r>
              <a:rPr lang="en-US" sz="1600" b="0" i="0" u="none" strike="noStrike" baseline="0" dirty="0">
                <a:solidFill>
                  <a:schemeClr val="bg1"/>
                </a:solidFill>
                <a:latin typeface="Fira Sans" panose="020B0503050000020004" pitchFamily="34" charset="0"/>
              </a:rPr>
              <a:t>15. Don’t take any employment action (positive or adverse) based on an employee’s participation, or non-participation, in a protected activity. See protected activity list above. </a:t>
            </a:r>
          </a:p>
          <a:p>
            <a:pPr algn="l"/>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marL="285750" indent="-285750" algn="l">
              <a:buFont typeface="Arial" panose="020B0604020202020204" pitchFamily="34" charset="0"/>
              <a:buChar char="•"/>
            </a:pPr>
            <a:endParaRPr lang="en-US" sz="1600" dirty="0">
              <a:solidFill>
                <a:schemeClr val="bg1"/>
              </a:solidFill>
              <a:latin typeface="Fira Sans" panose="020B0503050000020004" pitchFamily="34" charset="0"/>
            </a:endParaRPr>
          </a:p>
          <a:p>
            <a:pPr algn="l"/>
            <a:endParaRPr lang="en-US" sz="1600" dirty="0">
              <a:solidFill>
                <a:schemeClr val="bg1"/>
              </a:solidFill>
              <a:latin typeface="Fira Sans" panose="020B0503050000020004" pitchFamily="34" charset="0"/>
            </a:endParaRPr>
          </a:p>
          <a:p>
            <a:pPr algn="l"/>
            <a:r>
              <a:rPr lang="en-US" sz="1600" dirty="0">
                <a:solidFill>
                  <a:schemeClr val="bg1"/>
                </a:solidFill>
                <a:latin typeface="Fira Sans" panose="020B0503050000020004" pitchFamily="34" charset="0"/>
              </a:rPr>
              <a:t> </a:t>
            </a:r>
          </a:p>
          <a:p>
            <a:pPr algn="l"/>
            <a:endParaRPr lang="en-US" sz="3000" b="1" dirty="0">
              <a:solidFill>
                <a:schemeClr val="bg1"/>
              </a:solidFill>
              <a:latin typeface="Fira Sans" panose="020B0503050000020004" pitchFamily="34" charset="0"/>
              <a:ea typeface="Fira Sans" panose="020B0503050000020004" pitchFamily="34" charset="0"/>
            </a:endParaRPr>
          </a:p>
        </p:txBody>
      </p:sp>
      <p:pic>
        <p:nvPicPr>
          <p:cNvPr id="12" name="Picture 11">
            <a:extLst>
              <a:ext uri="{FF2B5EF4-FFF2-40B4-BE49-F238E27FC236}">
                <a16:creationId xmlns:a16="http://schemas.microsoft.com/office/drawing/2014/main" id="{43196E11-9956-AD03-56F6-1D1BA6D88D9A}"/>
              </a:ext>
            </a:extLst>
          </p:cNvPr>
          <p:cNvPicPr>
            <a:picLocks noChangeAspect="1"/>
          </p:cNvPicPr>
          <p:nvPr/>
        </p:nvPicPr>
        <p:blipFill>
          <a:blip r:embed="rId4"/>
          <a:stretch>
            <a:fillRect/>
          </a:stretch>
        </p:blipFill>
        <p:spPr>
          <a:xfrm>
            <a:off x="2275927" y="297732"/>
            <a:ext cx="480996" cy="220785"/>
          </a:xfrm>
          <a:prstGeom prst="rect">
            <a:avLst/>
          </a:prstGeom>
        </p:spPr>
      </p:pic>
    </p:spTree>
    <p:extLst>
      <p:ext uri="{BB962C8B-B14F-4D97-AF65-F5344CB8AC3E}">
        <p14:creationId xmlns:p14="http://schemas.microsoft.com/office/powerpoint/2010/main" val="105427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66A467-B494-0944-9422-5680F38637CA}"/>
              </a:ext>
            </a:extLst>
          </p:cNvPr>
          <p:cNvSpPr/>
          <p:nvPr/>
        </p:nvSpPr>
        <p:spPr>
          <a:xfrm>
            <a:off x="4426270" y="3560030"/>
            <a:ext cx="3383280" cy="1400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48875DF-F557-144B-9889-E66D33C4C76B}"/>
              </a:ext>
            </a:extLst>
          </p:cNvPr>
          <p:cNvSpPr/>
          <p:nvPr/>
        </p:nvSpPr>
        <p:spPr>
          <a:xfrm>
            <a:off x="971550" y="3560030"/>
            <a:ext cx="3383280" cy="1400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1F5D8-0E6B-4641-85D2-3A39E52B37E5}"/>
              </a:ext>
            </a:extLst>
          </p:cNvPr>
          <p:cNvSpPr/>
          <p:nvPr/>
        </p:nvSpPr>
        <p:spPr>
          <a:xfrm>
            <a:off x="7880990" y="3560030"/>
            <a:ext cx="3383280" cy="1400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D298364-6FCB-1044-B82A-14D3EAE6387F}"/>
              </a:ext>
            </a:extLst>
          </p:cNvPr>
          <p:cNvPicPr>
            <a:picLocks noChangeAspect="1"/>
          </p:cNvPicPr>
          <p:nvPr/>
        </p:nvPicPr>
        <p:blipFill>
          <a:blip r:embed="rId2"/>
          <a:srcRect l="317" r="317"/>
          <a:stretch/>
        </p:blipFill>
        <p:spPr>
          <a:xfrm>
            <a:off x="7880990" y="2338446"/>
            <a:ext cx="3383280" cy="1224214"/>
          </a:xfrm>
          <a:prstGeom prst="rect">
            <a:avLst/>
          </a:prstGeom>
        </p:spPr>
      </p:pic>
      <p:pic>
        <p:nvPicPr>
          <p:cNvPr id="8" name="Picture 7">
            <a:extLst>
              <a:ext uri="{FF2B5EF4-FFF2-40B4-BE49-F238E27FC236}">
                <a16:creationId xmlns:a16="http://schemas.microsoft.com/office/drawing/2014/main" id="{84AE1406-1745-5146-B71C-31AEDAB6ACA6}"/>
              </a:ext>
            </a:extLst>
          </p:cNvPr>
          <p:cNvPicPr>
            <a:picLocks noChangeAspect="1"/>
          </p:cNvPicPr>
          <p:nvPr/>
        </p:nvPicPr>
        <p:blipFill>
          <a:blip r:embed="rId3"/>
          <a:srcRect l="130" r="130"/>
          <a:stretch/>
        </p:blipFill>
        <p:spPr>
          <a:xfrm>
            <a:off x="4426270" y="2338446"/>
            <a:ext cx="3383280" cy="1224214"/>
          </a:xfrm>
          <a:prstGeom prst="rect">
            <a:avLst/>
          </a:prstGeom>
        </p:spPr>
      </p:pic>
      <p:pic>
        <p:nvPicPr>
          <p:cNvPr id="9" name="Picture 8">
            <a:extLst>
              <a:ext uri="{FF2B5EF4-FFF2-40B4-BE49-F238E27FC236}">
                <a16:creationId xmlns:a16="http://schemas.microsoft.com/office/drawing/2014/main" id="{70573549-8B63-594D-B582-DB2D1CA31DDB}"/>
              </a:ext>
            </a:extLst>
          </p:cNvPr>
          <p:cNvPicPr>
            <a:picLocks noChangeAspect="1"/>
          </p:cNvPicPr>
          <p:nvPr/>
        </p:nvPicPr>
        <p:blipFill>
          <a:blip r:embed="rId4"/>
          <a:srcRect l="130" r="130"/>
          <a:stretch/>
        </p:blipFill>
        <p:spPr>
          <a:xfrm>
            <a:off x="971550" y="2338446"/>
            <a:ext cx="3383280" cy="1224214"/>
          </a:xfrm>
          <a:prstGeom prst="rect">
            <a:avLst/>
          </a:prstGeom>
        </p:spPr>
      </p:pic>
      <p:sp>
        <p:nvSpPr>
          <p:cNvPr id="12" name="TextBox 11">
            <a:extLst>
              <a:ext uri="{FF2B5EF4-FFF2-40B4-BE49-F238E27FC236}">
                <a16:creationId xmlns:a16="http://schemas.microsoft.com/office/drawing/2014/main" id="{1A29E3E3-DE7D-764D-AD7F-3F684D216F78}"/>
              </a:ext>
            </a:extLst>
          </p:cNvPr>
          <p:cNvSpPr txBox="1"/>
          <p:nvPr/>
        </p:nvSpPr>
        <p:spPr>
          <a:xfrm>
            <a:off x="1485153" y="3862315"/>
            <a:ext cx="2356073" cy="738664"/>
          </a:xfrm>
          <a:prstGeom prst="rect">
            <a:avLst/>
          </a:prstGeom>
          <a:noFill/>
        </p:spPr>
        <p:txBody>
          <a:bodyPr wrap="square" lIns="0" tIns="0" rIns="0" bIns="0" rtlCol="0" anchor="ctr">
            <a:spAutoFit/>
          </a:bodyPr>
          <a:lstStyle/>
          <a:p>
            <a:pPr algn="ctr"/>
            <a:r>
              <a:rPr lang="en-US" sz="2400" b="1" dirty="0">
                <a:solidFill>
                  <a:schemeClr val="accent1"/>
                </a:solidFill>
                <a:latin typeface="Fira Sans" panose="020B0503050000020004" pitchFamily="34" charset="0"/>
                <a:ea typeface="Fira Sans" panose="020B0503050000020004" pitchFamily="34" charset="0"/>
              </a:rPr>
              <a:t>Academic Personnel Policy</a:t>
            </a:r>
          </a:p>
        </p:txBody>
      </p:sp>
      <p:sp>
        <p:nvSpPr>
          <p:cNvPr id="13" name="TextBox 12">
            <a:extLst>
              <a:ext uri="{FF2B5EF4-FFF2-40B4-BE49-F238E27FC236}">
                <a16:creationId xmlns:a16="http://schemas.microsoft.com/office/drawing/2014/main" id="{20599B5C-461B-0140-99C4-2E455DE845F3}"/>
              </a:ext>
            </a:extLst>
          </p:cNvPr>
          <p:cNvSpPr txBox="1"/>
          <p:nvPr/>
        </p:nvSpPr>
        <p:spPr>
          <a:xfrm>
            <a:off x="4868433" y="4046981"/>
            <a:ext cx="2356073" cy="369332"/>
          </a:xfrm>
          <a:prstGeom prst="rect">
            <a:avLst/>
          </a:prstGeom>
          <a:noFill/>
        </p:spPr>
        <p:txBody>
          <a:bodyPr wrap="square" lIns="0" tIns="0" rIns="0" bIns="0" rtlCol="0" anchor="ctr">
            <a:spAutoFit/>
          </a:bodyPr>
          <a:lstStyle/>
          <a:p>
            <a:pPr algn="ctr"/>
            <a:r>
              <a:rPr lang="en-US" sz="2400" b="1" dirty="0">
                <a:solidFill>
                  <a:schemeClr val="accent1"/>
                </a:solidFill>
                <a:latin typeface="Fira Sans" panose="020B0503050000020004" pitchFamily="34" charset="0"/>
                <a:ea typeface="Fira Sans" panose="020B0503050000020004" pitchFamily="34" charset="0"/>
              </a:rPr>
              <a:t>Partnership </a:t>
            </a:r>
          </a:p>
        </p:txBody>
      </p:sp>
      <p:sp>
        <p:nvSpPr>
          <p:cNvPr id="14" name="TextBox 13">
            <a:extLst>
              <a:ext uri="{FF2B5EF4-FFF2-40B4-BE49-F238E27FC236}">
                <a16:creationId xmlns:a16="http://schemas.microsoft.com/office/drawing/2014/main" id="{A8236D60-96DD-9D46-8833-7044DCBDA678}"/>
              </a:ext>
            </a:extLst>
          </p:cNvPr>
          <p:cNvSpPr txBox="1"/>
          <p:nvPr/>
        </p:nvSpPr>
        <p:spPr>
          <a:xfrm>
            <a:off x="8350774" y="4046981"/>
            <a:ext cx="2356073" cy="369332"/>
          </a:xfrm>
          <a:prstGeom prst="rect">
            <a:avLst/>
          </a:prstGeom>
          <a:noFill/>
        </p:spPr>
        <p:txBody>
          <a:bodyPr wrap="square" lIns="0" tIns="0" rIns="0" bIns="0" rtlCol="0" anchor="ctr">
            <a:spAutoFit/>
          </a:bodyPr>
          <a:lstStyle/>
          <a:p>
            <a:pPr algn="ctr"/>
            <a:r>
              <a:rPr lang="en-US" sz="2400" b="1" dirty="0">
                <a:solidFill>
                  <a:schemeClr val="accent1"/>
                </a:solidFill>
                <a:latin typeface="Fira Sans" panose="020B0503050000020004" pitchFamily="34" charset="0"/>
                <a:ea typeface="Fira Sans" panose="020B0503050000020004" pitchFamily="34" charset="0"/>
              </a:rPr>
              <a:t>Employment</a:t>
            </a:r>
          </a:p>
        </p:txBody>
      </p:sp>
      <p:pic>
        <p:nvPicPr>
          <p:cNvPr id="15" name="Picture 14">
            <a:extLst>
              <a:ext uri="{FF2B5EF4-FFF2-40B4-BE49-F238E27FC236}">
                <a16:creationId xmlns:a16="http://schemas.microsoft.com/office/drawing/2014/main" id="{FD18BA59-F14A-C946-A52D-5DA893C2DDB8}"/>
              </a:ext>
            </a:extLst>
          </p:cNvPr>
          <p:cNvPicPr>
            <a:picLocks noChangeAspect="1"/>
          </p:cNvPicPr>
          <p:nvPr/>
        </p:nvPicPr>
        <p:blipFill>
          <a:blip r:embed="rId5"/>
          <a:stretch>
            <a:fillRect/>
          </a:stretch>
        </p:blipFill>
        <p:spPr>
          <a:xfrm>
            <a:off x="10371015" y="6117980"/>
            <a:ext cx="1375508" cy="414215"/>
          </a:xfrm>
          <a:prstGeom prst="rect">
            <a:avLst/>
          </a:prstGeom>
        </p:spPr>
      </p:pic>
      <p:grpSp>
        <p:nvGrpSpPr>
          <p:cNvPr id="16" name="Group 15">
            <a:extLst>
              <a:ext uri="{FF2B5EF4-FFF2-40B4-BE49-F238E27FC236}">
                <a16:creationId xmlns:a16="http://schemas.microsoft.com/office/drawing/2014/main" id="{8DBD39AF-3E7C-5547-8123-EA18E555D60E}"/>
              </a:ext>
            </a:extLst>
          </p:cNvPr>
          <p:cNvGrpSpPr/>
          <p:nvPr/>
        </p:nvGrpSpPr>
        <p:grpSpPr>
          <a:xfrm>
            <a:off x="3944037" y="5457825"/>
            <a:ext cx="8247963" cy="1400175"/>
            <a:chOff x="3944037" y="5457825"/>
            <a:chExt cx="8247963" cy="1400175"/>
          </a:xfrm>
        </p:grpSpPr>
        <p:sp>
          <p:nvSpPr>
            <p:cNvPr id="17" name="Right Triangle 16">
              <a:extLst>
                <a:ext uri="{FF2B5EF4-FFF2-40B4-BE49-F238E27FC236}">
                  <a16:creationId xmlns:a16="http://schemas.microsoft.com/office/drawing/2014/main" id="{146B4A1B-6183-A44D-B9BA-8A3BDD1F5ADC}"/>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2198AA3-400B-C24A-9C93-847D0C8ECA15}"/>
                </a:ext>
              </a:extLst>
            </p:cNvPr>
            <p:cNvPicPr>
              <a:picLocks noChangeAspect="1"/>
            </p:cNvPicPr>
            <p:nvPr/>
          </p:nvPicPr>
          <p:blipFill>
            <a:blip r:embed="rId6"/>
            <a:stretch>
              <a:fillRect/>
            </a:stretch>
          </p:blipFill>
          <p:spPr>
            <a:xfrm>
              <a:off x="10379488" y="6123522"/>
              <a:ext cx="1349412" cy="411480"/>
            </a:xfrm>
            <a:prstGeom prst="rect">
              <a:avLst/>
            </a:prstGeom>
          </p:spPr>
        </p:pic>
      </p:grpSp>
      <p:sp>
        <p:nvSpPr>
          <p:cNvPr id="19" name="Title 2">
            <a:extLst>
              <a:ext uri="{FF2B5EF4-FFF2-40B4-BE49-F238E27FC236}">
                <a16:creationId xmlns:a16="http://schemas.microsoft.com/office/drawing/2014/main" id="{1678227B-2235-E744-86A0-9D197BB613E0}"/>
              </a:ext>
            </a:extLst>
          </p:cNvPr>
          <p:cNvSpPr txBox="1">
            <a:spLocks/>
          </p:cNvSpPr>
          <p:nvPr/>
        </p:nvSpPr>
        <p:spPr>
          <a:xfrm>
            <a:off x="1" y="1384597"/>
            <a:ext cx="12192000" cy="7118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latin typeface="Fira Sans" panose="020B0503050000020004" pitchFamily="34" charset="0"/>
                <a:ea typeface="Fira Sans" panose="020B0503050000020004" pitchFamily="34" charset="0"/>
              </a:rPr>
              <a:t>Academic Personnel Office</a:t>
            </a:r>
          </a:p>
        </p:txBody>
      </p:sp>
      <p:pic>
        <p:nvPicPr>
          <p:cNvPr id="20" name="Picture 19">
            <a:extLst>
              <a:ext uri="{FF2B5EF4-FFF2-40B4-BE49-F238E27FC236}">
                <a16:creationId xmlns:a16="http://schemas.microsoft.com/office/drawing/2014/main" id="{DEC93EBA-8D3B-C242-B779-2B54E095603A}"/>
              </a:ext>
            </a:extLst>
          </p:cNvPr>
          <p:cNvPicPr>
            <a:picLocks noChangeAspect="1"/>
          </p:cNvPicPr>
          <p:nvPr/>
        </p:nvPicPr>
        <p:blipFill>
          <a:blip r:embed="rId7"/>
          <a:stretch>
            <a:fillRect/>
          </a:stretch>
        </p:blipFill>
        <p:spPr>
          <a:xfrm>
            <a:off x="5855502" y="1065748"/>
            <a:ext cx="480996" cy="220785"/>
          </a:xfrm>
          <a:prstGeom prst="rect">
            <a:avLst/>
          </a:prstGeom>
        </p:spPr>
      </p:pic>
    </p:spTree>
    <p:extLst>
      <p:ext uri="{BB962C8B-B14F-4D97-AF65-F5344CB8AC3E}">
        <p14:creationId xmlns:p14="http://schemas.microsoft.com/office/powerpoint/2010/main" val="2337157428"/>
      </p:ext>
    </p:extLst>
  </p:cSld>
  <p:clrMapOvr>
    <a:masterClrMapping/>
  </p:clrMapOvr>
</p:sld>
</file>

<file path=ppt/theme/theme1.xml><?xml version="1.0" encoding="utf-8"?>
<a:theme xmlns:a="http://schemas.openxmlformats.org/drawingml/2006/main" name="Office Theme">
  <a:themeElements>
    <a:clrScheme name="UCR 1">
      <a:dk1>
        <a:srgbClr val="000000"/>
      </a:dk1>
      <a:lt1>
        <a:srgbClr val="FFFFFF"/>
      </a:lt1>
      <a:dk2>
        <a:srgbClr val="44546A"/>
      </a:dk2>
      <a:lt2>
        <a:srgbClr val="E7E6E6"/>
      </a:lt2>
      <a:accent1>
        <a:srgbClr val="003DA5"/>
      </a:accent1>
      <a:accent2>
        <a:srgbClr val="FEB71A"/>
      </a:accent2>
      <a:accent3>
        <a:srgbClr val="FF661F"/>
      </a:accent3>
      <a:accent4>
        <a:srgbClr val="009EE4"/>
      </a:accent4>
      <a:accent5>
        <a:srgbClr val="F9001B"/>
      </a:accent5>
      <a:accent6>
        <a:srgbClr val="5EC000"/>
      </a:accent6>
      <a:hlink>
        <a:srgbClr val="2C6B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TotalTime>
  <Words>1196</Words>
  <Application>Microsoft Office PowerPoint</Application>
  <PresentationFormat>Widescreen</PresentationFormat>
  <Paragraphs>97</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Fira Sans</vt:lpstr>
      <vt:lpstr>Office Theme</vt:lpstr>
      <vt:lpstr>PowerPoint Presentation</vt:lpstr>
      <vt:lpstr>UAW Time Reporting</vt:lpstr>
      <vt:lpstr>Time Reporting Job 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Wolf</dc:creator>
  <cp:lastModifiedBy>Esperanza I Steward</cp:lastModifiedBy>
  <cp:revision>13</cp:revision>
  <dcterms:created xsi:type="dcterms:W3CDTF">2024-05-09T22:42:15Z</dcterms:created>
  <dcterms:modified xsi:type="dcterms:W3CDTF">2024-11-05T21:05:07Z</dcterms:modified>
</cp:coreProperties>
</file>