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17"/>
  </p:notesMasterIdLst>
  <p:sldIdLst>
    <p:sldId id="259" r:id="rId2"/>
    <p:sldId id="281" r:id="rId3"/>
    <p:sldId id="274" r:id="rId4"/>
    <p:sldId id="294" r:id="rId5"/>
    <p:sldId id="299" r:id="rId6"/>
    <p:sldId id="295" r:id="rId7"/>
    <p:sldId id="296" r:id="rId8"/>
    <p:sldId id="297" r:id="rId9"/>
    <p:sldId id="298" r:id="rId10"/>
    <p:sldId id="300" r:id="rId11"/>
    <p:sldId id="303" r:id="rId12"/>
    <p:sldId id="301" r:id="rId13"/>
    <p:sldId id="302" r:id="rId14"/>
    <p:sldId id="304"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108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guide id="10" orient="horz" pos="792" userDrawn="1">
          <p15:clr>
            <a:srgbClr val="A4A3A4"/>
          </p15:clr>
        </p15:guide>
        <p15:guide id="11" pos="7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D"/>
    <a:srgbClr val="003DA5"/>
    <a:srgbClr val="D32A36"/>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8"/>
    <p:restoredTop sz="94688"/>
  </p:normalViewPr>
  <p:slideViewPr>
    <p:cSldViewPr snapToGrid="0" snapToObjects="1">
      <p:cViewPr varScale="1">
        <p:scale>
          <a:sx n="63" d="100"/>
          <a:sy n="63" d="100"/>
        </p:scale>
        <p:origin x="1012" y="64"/>
      </p:cViewPr>
      <p:guideLst>
        <p:guide pos="384"/>
        <p:guide orient="horz" pos="1080"/>
        <p:guide orient="horz" pos="4080"/>
        <p:guide pos="7296"/>
        <p:guide orient="horz" pos="2232"/>
        <p:guide orient="horz" pos="528"/>
        <p:guide orient="horz" pos="792"/>
        <p:guide pos="7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8/24/2021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dirty="0"/>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a:t>
            </a:fld>
            <a:endParaRPr lang="en-US" dirty="0"/>
          </a:p>
        </p:txBody>
      </p:sp>
    </p:spTree>
    <p:extLst>
      <p:ext uri="{BB962C8B-B14F-4D97-AF65-F5344CB8AC3E}">
        <p14:creationId xmlns:p14="http://schemas.microsoft.com/office/powerpoint/2010/main" val="240769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5</a:t>
            </a:fld>
            <a:endParaRPr lang="en-US" dirty="0"/>
          </a:p>
        </p:txBody>
      </p:sp>
    </p:spTree>
    <p:extLst>
      <p:ext uri="{BB962C8B-B14F-4D97-AF65-F5344CB8AC3E}">
        <p14:creationId xmlns:p14="http://schemas.microsoft.com/office/powerpoint/2010/main" val="419604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8</a:t>
            </a:fld>
            <a:endParaRPr lang="en-US" dirty="0"/>
          </a:p>
        </p:txBody>
      </p:sp>
    </p:spTree>
    <p:extLst>
      <p:ext uri="{BB962C8B-B14F-4D97-AF65-F5344CB8AC3E}">
        <p14:creationId xmlns:p14="http://schemas.microsoft.com/office/powerpoint/2010/main" val="415340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10</a:t>
            </a:fld>
            <a:endParaRPr lang="en-US" dirty="0"/>
          </a:p>
        </p:txBody>
      </p:sp>
    </p:spTree>
    <p:extLst>
      <p:ext uri="{BB962C8B-B14F-4D97-AF65-F5344CB8AC3E}">
        <p14:creationId xmlns:p14="http://schemas.microsoft.com/office/powerpoint/2010/main" val="429234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11</a:t>
            </a:fld>
            <a:endParaRPr lang="en-US" dirty="0"/>
          </a:p>
        </p:txBody>
      </p:sp>
    </p:spTree>
    <p:extLst>
      <p:ext uri="{BB962C8B-B14F-4D97-AF65-F5344CB8AC3E}">
        <p14:creationId xmlns:p14="http://schemas.microsoft.com/office/powerpoint/2010/main" val="1902389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12</a:t>
            </a:fld>
            <a:endParaRPr lang="en-US" dirty="0"/>
          </a:p>
        </p:txBody>
      </p:sp>
    </p:spTree>
    <p:extLst>
      <p:ext uri="{BB962C8B-B14F-4D97-AF65-F5344CB8AC3E}">
        <p14:creationId xmlns:p14="http://schemas.microsoft.com/office/powerpoint/2010/main" val="99044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13</a:t>
            </a:fld>
            <a:endParaRPr lang="en-US" dirty="0"/>
          </a:p>
        </p:txBody>
      </p:sp>
    </p:spTree>
    <p:extLst>
      <p:ext uri="{BB962C8B-B14F-4D97-AF65-F5344CB8AC3E}">
        <p14:creationId xmlns:p14="http://schemas.microsoft.com/office/powerpoint/2010/main" val="2642807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14</a:t>
            </a:fld>
            <a:endParaRPr lang="en-US" dirty="0"/>
          </a:p>
        </p:txBody>
      </p:sp>
    </p:spTree>
    <p:extLst>
      <p:ext uri="{BB962C8B-B14F-4D97-AF65-F5344CB8AC3E}">
        <p14:creationId xmlns:p14="http://schemas.microsoft.com/office/powerpoint/2010/main" val="308384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15</a:t>
            </a:fld>
            <a:endParaRPr lang="en-US" dirty="0"/>
          </a:p>
        </p:txBody>
      </p:sp>
    </p:spTree>
    <p:extLst>
      <p:ext uri="{BB962C8B-B14F-4D97-AF65-F5344CB8AC3E}">
        <p14:creationId xmlns:p14="http://schemas.microsoft.com/office/powerpoint/2010/main" val="45913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s://myucretirement.com/choose" TargetMode="Externa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hyperlink" Target="https://ucnet.universityofcalifornia.edu/forms/pdf/ucrpcalstrs-concurrent-retirement.pdf" TargetMode="External"/><Relationship Id="rId3" Type="http://schemas.openxmlformats.org/officeDocument/2006/relationships/slideLayout" Target="../slideLayouts/slideLayout3.xml"/><Relationship Id="rId7" Type="http://schemas.openxmlformats.org/officeDocument/2006/relationships/hyperlink" Target="https://ucnet.universityofcalifornia.edu/forms/pdf/ucrpcalpers-reciprocity.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hyperlink" Target="https://hr.ucr.edu/front/workplace-health-wellness" TargetMode="External"/><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ww.guidanceresources.com" TargetMode="External"/><Relationship Id="rId12" Type="http://schemas.openxmlformats.org/officeDocument/2006/relationships/image" Target="../media/image1.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hyperlink" Target="https://www.schoolsfirstfcu.org/" TargetMode="External"/><Relationship Id="rId5" Type="http://schemas.openxmlformats.org/officeDocument/2006/relationships/image" Target="../media/image4.png"/><Relationship Id="rId10" Type="http://schemas.openxmlformats.org/officeDocument/2006/relationships/hyperlink" Target="http://www.alturacu.com/" TargetMode="External"/><Relationship Id="rId4" Type="http://schemas.openxmlformats.org/officeDocument/2006/relationships/notesSlide" Target="../notesSlides/notesSlide6.xml"/><Relationship Id="rId9" Type="http://schemas.openxmlformats.org/officeDocument/2006/relationships/hyperlink" Target="mailto:jparedes@alturacu.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s://ucnet.universityofcalifornia.edu/contacts/health-care-facilitators.html" TargetMode="Externa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hyperlink" Target="https://retirementatyourservice.ucop.edu/UCRAYS/Account/LoginE" TargetMode="External"/><Relationship Id="rId3" Type="http://schemas.openxmlformats.org/officeDocument/2006/relationships/slideLayout" Target="../slideLayouts/slideLayout3.xml"/><Relationship Id="rId7" Type="http://schemas.openxmlformats.org/officeDocument/2006/relationships/hyperlink" Target="https://ucpath.universityofcalifornia.edu/home" TargetMode="Externa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hyperlink" Target="https://nb.fidelity.com/public/nb/default/hom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ucnet.universityofcalifornia.edu/forms/pdf/complete-health-benefits-guide-for-employees.pdf" TargetMode="External"/><Relationship Id="rId3" Type="http://schemas.openxmlformats.org/officeDocument/2006/relationships/slideLayout" Target="../slideLayouts/slideLayout3.xml"/><Relationship Id="rId7" Type="http://schemas.openxmlformats.org/officeDocument/2006/relationships/hyperlink" Target="mailto:benefits@ucr.edu" TargetMode="Externa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hyperlink" Target="https://ucnet.universityofcalifornia.edu/compensation-and-benefits/index.html"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hr.ucr.edu/document/scope-services-reference-guide-0" TargetMode="External"/><Relationship Id="rId3" Type="http://schemas.openxmlformats.org/officeDocument/2006/relationships/slideLayout" Target="../slideLayouts/slideLayout3.xml"/><Relationship Id="rId7" Type="http://schemas.openxmlformats.org/officeDocument/2006/relationships/hyperlink" Target="https://hr.ucr.edu/benefits-announcement-news" TargetMode="Externa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hyperlink" Target="https://hr.ucr.edu/total-compensation/benefits-belonging/new-faculty-and-staff" TargetMode="External"/><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hyperlink" Target="https://hr.ucr.edu/total-compensation/benefits-belonging/new-faculty-and-staff#new_employee_financial_planning_and_retirement_orientation" TargetMode="External"/><Relationship Id="rId3" Type="http://schemas.openxmlformats.org/officeDocument/2006/relationships/slideLayout" Target="../slideLayouts/slideLayout3.xml"/><Relationship Id="rId7" Type="http://schemas.openxmlformats.org/officeDocument/2006/relationships/hyperlink" Target="https://hr.ucr.edu/document/new-employee-benefits-orientation"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s://www.myucretirement.com/Classes/ClassSchedule/1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cpath.universityofcalifornia.edu/"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hyperlink" Target="https://ucnet.universityofcalifornia.edu/oe/more-information/family-member-verification.html"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hyperlink" Target="https://nb.fidelity.com/public/nb/default/fort" TargetMode="Externa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1" y="1979584"/>
            <a:ext cx="9237649" cy="886461"/>
          </a:xfrm>
          <a:prstGeom prst="rect">
            <a:avLst/>
          </a:prstGeom>
          <a:noFill/>
        </p:spPr>
        <p:txBody>
          <a:bodyPr wrap="square" lIns="0" tIns="91440" rIns="0" bIns="0" rtlCol="0">
            <a:spAutoFit/>
          </a:bodyPr>
          <a:lstStyle/>
          <a:p>
            <a:pPr>
              <a:lnSpc>
                <a:spcPts val="6820"/>
              </a:lnSpc>
            </a:pPr>
            <a:r>
              <a:rPr lang="en-US" sz="48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New Faculty Orientation</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3545677"/>
            <a:ext cx="5136704" cy="892552"/>
          </a:xfrm>
          <a:prstGeom prst="rect">
            <a:avLst/>
          </a:prstGeom>
          <a:noFill/>
        </p:spPr>
        <p:txBody>
          <a:bodyPr wrap="square" rtlCol="0">
            <a:spAutoFit/>
          </a:bodyPr>
          <a:lstStyle/>
          <a:p>
            <a:pPr>
              <a:spcAft>
                <a:spcPts val="600"/>
              </a:spcAft>
            </a:pPr>
            <a:r>
              <a:rPr lang="en-US" sz="3200" dirty="0">
                <a:solidFill>
                  <a:srgbClr val="FFB81D"/>
                </a:solidFill>
                <a:latin typeface="Arial" panose="020B0604020202020204" pitchFamily="34" charset="0"/>
                <a:cs typeface="Arial" panose="020B0604020202020204" pitchFamily="34" charset="0"/>
              </a:rPr>
              <a:t>UC Benefits Information</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September 2021</a:t>
            </a:r>
            <a:endParaRPr lang="en-US" sz="2000"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974FECDF-01CE-4E90-88D1-7AC6B14F6CDA}"/>
              </a:ext>
            </a:extLst>
          </p:cNvPr>
          <p:cNvPicPr>
            <a:picLocks noChangeAspect="1"/>
          </p:cNvPicPr>
          <p:nvPr>
            <a:audioFile r:link="rId1"/>
            <p:extLst>
              <p:ext uri="{DAA4B4D4-6D71-4841-9C94-3DE7FCFB9230}">
                <p14:media xmlns:p14="http://schemas.microsoft.com/office/powerpoint/2010/main" r:embed="rId2">
                  <p14:trim end="146594.6984"/>
                </p14:media>
              </p:ext>
            </p:extLst>
          </p:nvPr>
        </p:nvPicPr>
        <p:blipFill>
          <a:blip r:embed="rId5"/>
          <a:stretch>
            <a:fillRect/>
          </a:stretch>
        </p:blipFill>
        <p:spPr>
          <a:xfrm>
            <a:off x="-1662662" y="6528972"/>
            <a:ext cx="329027" cy="329027"/>
          </a:xfrm>
          <a:prstGeom prst="rect">
            <a:avLst/>
          </a:prstGeom>
        </p:spPr>
      </p:pic>
      <p:pic>
        <p:nvPicPr>
          <p:cNvPr id="14" name="Picture 13">
            <a:extLst>
              <a:ext uri="{FF2B5EF4-FFF2-40B4-BE49-F238E27FC236}">
                <a16:creationId xmlns:a16="http://schemas.microsoft.com/office/drawing/2014/main" id="{FAF24109-92D6-4C2F-B3A5-A1A244174792}"/>
              </a:ext>
            </a:extLst>
          </p:cNvPr>
          <p:cNvPicPr>
            <a:picLocks noChangeAspect="1"/>
          </p:cNvPicPr>
          <p:nvPr/>
        </p:nvPicPr>
        <p:blipFill>
          <a:blip r:embed="rId6"/>
          <a:stretch>
            <a:fillRect/>
          </a:stretch>
        </p:blipFill>
        <p:spPr>
          <a:xfrm>
            <a:off x="9144000" y="6231739"/>
            <a:ext cx="2286000" cy="420579"/>
          </a:xfrm>
          <a:prstGeom prst="rect">
            <a:avLst/>
          </a:prstGeom>
        </p:spPr>
      </p:pic>
    </p:spTree>
    <p:extLst>
      <p:ext uri="{BB962C8B-B14F-4D97-AF65-F5344CB8AC3E}">
        <p14:creationId xmlns:p14="http://schemas.microsoft.com/office/powerpoint/2010/main" val="1903239431"/>
      </p:ext>
    </p:extLst>
  </p:cSld>
  <p:clrMapOvr>
    <a:masterClrMapping/>
  </p:clrMapOvr>
  <mc:AlternateContent xmlns:mc="http://schemas.openxmlformats.org/markup-compatibility/2006" xmlns:p14="http://schemas.microsoft.com/office/powerpoint/2010/main">
    <mc:Choice Requires="p14">
      <p:transition p14:dur="150" advClick="0" advTm="15000">
        <p:wipe/>
      </p:transition>
    </mc:Choice>
    <mc:Fallback xmlns="">
      <p:transition advClick="0" advTm="1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Selecting a UC Retirement Plan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2258952"/>
          </a:xfrm>
          <a:prstGeom prst="rect">
            <a:avLst/>
          </a:prstGeom>
          <a:noFill/>
        </p:spPr>
        <p:txBody>
          <a:bodyPr wrap="square" lIns="0" tIns="0" rIns="0" bIns="0" rtlCol="0">
            <a:spAutoFit/>
          </a:bodyPr>
          <a:lstStyle/>
          <a:p>
            <a:pPr marL="742950" lvl="1" indent="-285750" algn="just">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Once you have decided which option is best for you, making your choice is easy by visiting the UC Retirement Choice Program website.</a:t>
            </a:r>
          </a:p>
          <a:p>
            <a:pPr marL="1085850" lvl="2" indent="-285750" algn="just">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hlinkClick r:id="rId7"/>
              </a:rPr>
              <a:t>https://myucretirement.com/choose</a:t>
            </a:r>
            <a:endParaRPr lang="en-US" sz="24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gn="just">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Retirement service credit towards vesting and UC contributions begins at your first payroll contribution. This date is normally different from your hire date. </a:t>
            </a:r>
          </a:p>
        </p:txBody>
      </p:sp>
      <p:pic>
        <p:nvPicPr>
          <p:cNvPr id="3" name="Recorded Sound">
            <a:hlinkClick r:id="" action="ppaction://media"/>
            <a:extLst>
              <a:ext uri="{FF2B5EF4-FFF2-40B4-BE49-F238E27FC236}">
                <a16:creationId xmlns:a16="http://schemas.microsoft.com/office/drawing/2014/main" id="{471599B0-95E0-406F-B858-26E3B7087A57}"/>
              </a:ext>
            </a:extLst>
          </p:cNvPr>
          <p:cNvPicPr>
            <a:picLocks noChangeAspect="1"/>
          </p:cNvPicPr>
          <p:nvPr>
            <a:audioFile r:link="rId1"/>
            <p:extLst>
              <p:ext uri="{DAA4B4D4-6D71-4841-9C94-3DE7FCFB9230}">
                <p14:media xmlns:p14="http://schemas.microsoft.com/office/powerpoint/2010/main" r:embed="rId2">
                  <p14:trim end="132418.6825"/>
                </p14:media>
              </p:ext>
            </p:extLst>
          </p:nvPr>
        </p:nvPicPr>
        <p:blipFill>
          <a:blip r:embed="rId8"/>
          <a:stretch>
            <a:fillRect/>
          </a:stretch>
        </p:blipFill>
        <p:spPr>
          <a:xfrm>
            <a:off x="11606516" y="6080582"/>
            <a:ext cx="402336" cy="402336"/>
          </a:xfrm>
          <a:prstGeom prst="rect">
            <a:avLst/>
          </a:prstGeom>
        </p:spPr>
      </p:pic>
      <p:pic>
        <p:nvPicPr>
          <p:cNvPr id="7" name="Picture 6">
            <a:extLst>
              <a:ext uri="{FF2B5EF4-FFF2-40B4-BE49-F238E27FC236}">
                <a16:creationId xmlns:a16="http://schemas.microsoft.com/office/drawing/2014/main" id="{D65DDEF4-4909-4921-955E-E569130245DA}"/>
              </a:ext>
            </a:extLst>
          </p:cNvPr>
          <p:cNvPicPr>
            <a:picLocks noChangeAspect="1"/>
          </p:cNvPicPr>
          <p:nvPr/>
        </p:nvPicPr>
        <p:blipFill>
          <a:blip r:embed="rId9"/>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2060011911"/>
      </p:ext>
    </p:extLst>
  </p:cSld>
  <p:clrMapOvr>
    <a:masterClrMapping/>
  </p:clrMapOvr>
  <p:transition spd="slow" advClick="0" advTm="2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Retirement Reciprocity</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3542508"/>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If you have retirement service credits through past employment with the State of California, California State University or other public employers participating in the CalPERS or CalSTRS retirement systems, you may be eligible to continue earning uninterrupted service credit. </a:t>
            </a:r>
          </a:p>
          <a:p>
            <a:pPr marL="1085850" lvl="2" indent="-28575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Visit the UCNet website to access the informational booklet on how to request reciprocity to coordinate your UC and PERS/STRS retirement benefits.</a:t>
            </a:r>
          </a:p>
          <a:p>
            <a:pPr marL="742950" lvl="1" indent="-28575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CalPERS</a:t>
            </a:r>
          </a:p>
          <a:p>
            <a:pPr marL="1085850" lvl="1" indent="-28575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7"/>
              </a:rPr>
              <a:t>https://ucnet.universityofcalifornia.edu/forms/pdf/ucrpcalpers-reciprocity.pdf</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CalSTRS</a:t>
            </a:r>
          </a:p>
          <a:p>
            <a:pPr marL="1085850" lvl="1" indent="-3429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8"/>
              </a:rPr>
              <a:t>https://ucnet.universityofcalifornia.edu/forms/pdf/ucrpcalstrs-concurrent-retirement.pdf </a:t>
            </a:r>
            <a:endParaRPr lang="en-US" sz="20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4A98B34F-BF66-45C0-9FDC-0CDE0557DF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5690" y="6096128"/>
            <a:ext cx="402336" cy="402336"/>
          </a:xfrm>
          <a:prstGeom prst="rect">
            <a:avLst/>
          </a:prstGeom>
        </p:spPr>
      </p:pic>
      <p:pic>
        <p:nvPicPr>
          <p:cNvPr id="8" name="Picture 7">
            <a:extLst>
              <a:ext uri="{FF2B5EF4-FFF2-40B4-BE49-F238E27FC236}">
                <a16:creationId xmlns:a16="http://schemas.microsoft.com/office/drawing/2014/main" id="{7C565FAC-F4D9-4BCE-9CF6-A8010DAAE3B3}"/>
              </a:ext>
            </a:extLst>
          </p:cNvPr>
          <p:cNvPicPr>
            <a:picLocks noChangeAspect="1"/>
          </p:cNvPicPr>
          <p:nvPr/>
        </p:nvPicPr>
        <p:blipFill>
          <a:blip r:embed="rId10"/>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2186970294"/>
      </p:ext>
    </p:extLst>
  </p:cSld>
  <p:clrMapOvr>
    <a:masterClrMapping/>
  </p:clrMapOvr>
  <p:transition spd="slow" advClick="0" advTm="4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359363"/>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484177"/>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Additional Employee Benefits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101434"/>
            <a:ext cx="11410950" cy="5641544"/>
          </a:xfrm>
          <a:prstGeom prst="rect">
            <a:avLst/>
          </a:prstGeom>
          <a:noFill/>
        </p:spPr>
        <p:txBody>
          <a:bodyPr wrap="square" lIns="0" tIns="0" rIns="0" bIns="0" rtlCol="0">
            <a:spAutoFit/>
          </a:bodyPr>
          <a:lstStyle/>
          <a:p>
            <a:pPr marL="742950" lvl="1" indent="-285750" algn="just">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ComPsych – </a:t>
            </a:r>
            <a:r>
              <a:rPr lang="en-US" dirty="0">
                <a:latin typeface="Arial" panose="020B0604020202020204" pitchFamily="34" charset="0"/>
                <a:ea typeface="Fira Sans Book" panose="020B0503050000020004" pitchFamily="34" charset="0"/>
                <a:cs typeface="Arial" panose="020B0604020202020204" pitchFamily="34" charset="0"/>
                <a:hlinkClick r:id="rId7" action="ppaction://hlinkfile"/>
              </a:rPr>
              <a:t>www.guidanceresources.com</a:t>
            </a:r>
            <a:endParaRPr lang="en-US" dirty="0">
              <a:latin typeface="Arial" panose="020B0604020202020204" pitchFamily="34" charset="0"/>
              <a:ea typeface="Fira Sans Book" panose="020B0503050000020004" pitchFamily="34" charset="0"/>
              <a:cs typeface="Arial" panose="020B0604020202020204" pitchFamily="34" charset="0"/>
            </a:endParaRPr>
          </a:p>
          <a:p>
            <a:pPr marL="10858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UC Faculty and Staff Assistance Program – offering free, confidential resources for emotional health with easy access to short-term counseling, assessment and referral.</a:t>
            </a:r>
          </a:p>
          <a:p>
            <a:pPr marL="742950" lvl="1" indent="-28575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Farmers Insurance – (8</a:t>
            </a:r>
            <a:r>
              <a:rPr lang="en-US" dirty="0">
                <a:latin typeface="Arial" panose="020B0604020202020204" pitchFamily="34" charset="0"/>
                <a:cs typeface="Arial" panose="020B0604020202020204" pitchFamily="34" charset="0"/>
              </a:rPr>
              <a:t>66) 700-3113</a:t>
            </a:r>
          </a:p>
          <a:p>
            <a:pPr marL="10858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Farmers </a:t>
            </a:r>
            <a:r>
              <a:rPr lang="en-US" dirty="0" err="1">
                <a:latin typeface="Arial" panose="020B0604020202020204" pitchFamily="34" charset="0"/>
                <a:cs typeface="Arial" panose="020B0604020202020204" pitchFamily="34" charset="0"/>
              </a:rPr>
              <a:t>GroupSelect</a:t>
            </a:r>
            <a:r>
              <a:rPr lang="en-US" dirty="0">
                <a:latin typeface="Arial" panose="020B0604020202020204" pitchFamily="34" charset="0"/>
                <a:cs typeface="Arial" panose="020B0604020202020204" pitchFamily="34" charset="0"/>
              </a:rPr>
              <a:t> offers auto and home insurance options using the Farmers Insurance Choice platform.  Additional benefits include automatic payroll deduction through the UCPath system.</a:t>
            </a:r>
          </a:p>
          <a:p>
            <a:pPr marL="742950" lvl="1"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UCR Workplace Health and Wellness – </a:t>
            </a:r>
            <a:r>
              <a:rPr lang="en-US" dirty="0">
                <a:latin typeface="Arial" panose="020B0604020202020204" pitchFamily="34" charset="0"/>
                <a:ea typeface="Fira Sans Book" panose="020B0503050000020004" pitchFamily="34" charset="0"/>
                <a:cs typeface="Arial" panose="020B0604020202020204" pitchFamily="34" charset="0"/>
                <a:hlinkClick r:id="rId8"/>
              </a:rPr>
              <a:t>https://hr.ucr.edu/front/workplace-health-wellness</a:t>
            </a:r>
            <a:endParaRPr lang="en-US" dirty="0">
              <a:latin typeface="Arial" panose="020B0604020202020204" pitchFamily="34" charset="0"/>
              <a:ea typeface="Fira Sans Book" panose="020B0503050000020004" pitchFamily="34" charset="0"/>
              <a:cs typeface="Arial" panose="020B0604020202020204" pitchFamily="34" charset="0"/>
            </a:endParaRPr>
          </a:p>
          <a:p>
            <a:pPr marL="12001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Part of the UCR Human Resources team and invests in improving the health and quality of life for the UCR campus community.</a:t>
            </a:r>
          </a:p>
          <a:p>
            <a:pPr marL="7429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Altura Federal Credit Union – </a:t>
            </a:r>
            <a:r>
              <a:rPr lang="en-US" dirty="0">
                <a:latin typeface="Arial" panose="020B0604020202020204" pitchFamily="34" charset="0"/>
                <a:ea typeface="Fira Sans Book" panose="020B0503050000020004" pitchFamily="34" charset="0"/>
                <a:cs typeface="Arial" panose="020B0604020202020204" pitchFamily="34" charset="0"/>
                <a:hlinkClick r:id="rId9"/>
              </a:rPr>
              <a:t>jparedes@alturacu.com</a:t>
            </a:r>
            <a:r>
              <a:rPr lang="en-US" dirty="0">
                <a:latin typeface="Arial" panose="020B0604020202020204" pitchFamily="34" charset="0"/>
                <a:ea typeface="Fira Sans Book" panose="020B0503050000020004" pitchFamily="34" charset="0"/>
                <a:cs typeface="Arial" panose="020B0604020202020204" pitchFamily="34" charset="0"/>
              </a:rPr>
              <a:t>; </a:t>
            </a:r>
            <a:r>
              <a:rPr lang="en-US" dirty="0">
                <a:latin typeface="Arial" panose="020B0604020202020204" pitchFamily="34" charset="0"/>
                <a:ea typeface="Fira Sans Book" panose="020B0503050000020004" pitchFamily="34" charset="0"/>
                <a:cs typeface="Arial" panose="020B0604020202020204" pitchFamily="34" charset="0"/>
                <a:hlinkClick r:id="rId10"/>
              </a:rPr>
              <a:t>www.alturacu.com</a:t>
            </a:r>
            <a:endParaRPr lang="en-US" dirty="0">
              <a:latin typeface="Arial" panose="020B0604020202020204" pitchFamily="34" charset="0"/>
              <a:ea typeface="Fira Sans Book" panose="020B0503050000020004" pitchFamily="34" charset="0"/>
              <a:cs typeface="Arial" panose="020B0604020202020204" pitchFamily="34" charset="0"/>
            </a:endParaRPr>
          </a:p>
          <a:p>
            <a:pPr marL="10858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Financial savings and planning options available exclusively to UC employees. </a:t>
            </a:r>
          </a:p>
          <a:p>
            <a:pPr marL="7429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SchoolsFirst Federal Credit Union – </a:t>
            </a:r>
            <a:r>
              <a:rPr lang="en-US" dirty="0">
                <a:latin typeface="Arial" panose="020B0604020202020204" pitchFamily="34" charset="0"/>
                <a:ea typeface="Fira Sans Book" panose="020B0503050000020004" pitchFamily="34" charset="0"/>
                <a:cs typeface="Arial" panose="020B0604020202020204" pitchFamily="34" charset="0"/>
                <a:hlinkClick r:id="rId11"/>
              </a:rPr>
              <a:t>https://www.schoolsfirstfcu.org</a:t>
            </a:r>
            <a:endParaRPr lang="en-US" dirty="0">
              <a:latin typeface="Arial" panose="020B0604020202020204" pitchFamily="34" charset="0"/>
              <a:ea typeface="Fira Sans Book" panose="020B0503050000020004" pitchFamily="34" charset="0"/>
              <a:cs typeface="Arial" panose="020B0604020202020204" pitchFamily="34" charset="0"/>
            </a:endParaRPr>
          </a:p>
          <a:p>
            <a:pPr marL="1085850" lvl="2" indent="-285750">
              <a:lnSpc>
                <a:spcPct val="114000"/>
              </a:lnSpc>
              <a:spcAft>
                <a:spcPts val="5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Serving the educational community as the largest educational credit union in the U.S., as well as the nation’s fifth largest credit union of any kind.</a:t>
            </a:r>
          </a:p>
          <a:p>
            <a:pPr marL="1085850" lvl="2" indent="-285750">
              <a:lnSpc>
                <a:spcPct val="114000"/>
              </a:lnSpc>
              <a:spcAft>
                <a:spcPts val="600"/>
              </a:spcAft>
              <a:buClr>
                <a:srgbClr val="003DA5"/>
              </a:buClr>
              <a:buSzPct val="100000"/>
              <a:buFont typeface="Arial" panose="020B0604020202020204" pitchFamily="34" charset="0"/>
              <a:buChar char="•"/>
            </a:pPr>
            <a:endParaRPr lang="en-US" dirty="0">
              <a:latin typeface="Arial" panose="020B0604020202020204" pitchFamily="34" charset="0"/>
              <a:ea typeface="Fira Sans Book" panose="020B0503050000020004" pitchFamily="34" charset="0"/>
              <a:cs typeface="Arial" panose="020B0604020202020204" pitchFamily="34" charset="0"/>
            </a:endParaRPr>
          </a:p>
          <a:p>
            <a:pPr marL="742950" lvl="1" indent="-285750" algn="just">
              <a:lnSpc>
                <a:spcPct val="114000"/>
              </a:lnSpc>
              <a:spcAft>
                <a:spcPts val="600"/>
              </a:spcAft>
              <a:buClr>
                <a:srgbClr val="003DA5"/>
              </a:buClr>
              <a:buSzPct val="100000"/>
              <a:buFont typeface="Arial" panose="020B0604020202020204" pitchFamily="34" charset="0"/>
              <a:buChar char="•"/>
            </a:pPr>
            <a:endParaRPr lang="en-US" dirty="0">
              <a:latin typeface="Arial" panose="020B0604020202020204" pitchFamily="34" charset="0"/>
              <a:ea typeface="Fira Sans Book" panose="020B05030500000200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F9A8B770-A73B-47A3-9F32-0B10AE184313}"/>
              </a:ext>
            </a:extLst>
          </p:cNvPr>
          <p:cNvPicPr>
            <a:picLocks noChangeAspect="1"/>
          </p:cNvPicPr>
          <p:nvPr>
            <a:audioFile r:link="rId1"/>
            <p:extLst>
              <p:ext uri="{DAA4B4D4-6D71-4841-9C94-3DE7FCFB9230}">
                <p14:media xmlns:p14="http://schemas.microsoft.com/office/powerpoint/2010/main" r:embed="rId2">
                  <p14:trim end="804.6984"/>
                </p14:media>
              </p:ext>
            </p:extLst>
          </p:nvPr>
        </p:nvPicPr>
        <p:blipFill>
          <a:blip r:embed="rId12"/>
          <a:stretch>
            <a:fillRect/>
          </a:stretch>
        </p:blipFill>
        <p:spPr>
          <a:xfrm>
            <a:off x="11603704" y="6073060"/>
            <a:ext cx="406400" cy="406400"/>
          </a:xfrm>
          <a:prstGeom prst="rect">
            <a:avLst/>
          </a:prstGeom>
        </p:spPr>
      </p:pic>
      <p:pic>
        <p:nvPicPr>
          <p:cNvPr id="7" name="Picture 6">
            <a:extLst>
              <a:ext uri="{FF2B5EF4-FFF2-40B4-BE49-F238E27FC236}">
                <a16:creationId xmlns:a16="http://schemas.microsoft.com/office/drawing/2014/main" id="{0F7A0DAC-3E3B-4A96-BC87-40C0717DED9E}"/>
              </a:ext>
            </a:extLst>
          </p:cNvPr>
          <p:cNvPicPr>
            <a:picLocks noChangeAspect="1"/>
          </p:cNvPicPr>
          <p:nvPr/>
        </p:nvPicPr>
        <p:blipFill>
          <a:blip r:embed="rId13"/>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2764078195"/>
      </p:ext>
    </p:extLst>
  </p:cSld>
  <p:clrMapOvr>
    <a:masterClrMapping/>
  </p:clrMapOvr>
  <p:transition spd="slow" advClick="0" advTm="8474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248001"/>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440137"/>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Health Care Facilitator Program</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188702"/>
            <a:ext cx="11410950" cy="5137625"/>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The Health Care Facilitator (HCF) provides assistance for faculty, staff, retirees, survivors and their eligible family members with benefits and services available from the UC-sponsored health plans. </a:t>
            </a:r>
          </a:p>
          <a:p>
            <a:pPr marL="742950"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The HCF is a knowledgeable counselor who delivers confidential one-on-one assistance with: </a:t>
            </a:r>
          </a:p>
          <a:p>
            <a:pPr marL="1085850" lvl="2"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Understanding the UC health plan coverage and patient rights</a:t>
            </a:r>
          </a:p>
          <a:p>
            <a:pPr marL="1085850" lvl="2"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Defining and resolving issues and navigating through the health care system</a:t>
            </a:r>
          </a:p>
          <a:p>
            <a:pPr marL="1085850" lvl="2"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Understanding how after retirement Medicare benefits coordinate with UC-sponsored medical plans</a:t>
            </a:r>
          </a:p>
          <a:p>
            <a:pPr marL="628650" lvl="1" indent="-285750" algn="just">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7"/>
              </a:rPr>
              <a:t>benefits@ucr.edu</a:t>
            </a:r>
          </a:p>
          <a:p>
            <a:pPr marL="628650" lvl="1" indent="-285750" algn="just">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7"/>
              </a:rPr>
              <a:t>https://ucnet.universityofcalifornia.edu/contacts/health-care-facilitators.html</a:t>
            </a:r>
            <a:endParaRPr lang="en-US" sz="2200" dirty="0">
              <a:latin typeface="Arial" panose="020B0604020202020204" pitchFamily="34" charset="0"/>
              <a:ea typeface="Fira Sans Book" panose="020B0503050000020004" pitchFamily="34" charset="0"/>
              <a:cs typeface="Arial" panose="020B0604020202020204" pitchFamily="34" charset="0"/>
            </a:endParaRPr>
          </a:p>
          <a:p>
            <a:pPr marL="342900" lvl="1" algn="just">
              <a:lnSpc>
                <a:spcPct val="114000"/>
              </a:lnSpc>
              <a:spcAft>
                <a:spcPts val="600"/>
              </a:spcAft>
              <a:buClr>
                <a:srgbClr val="003DA5"/>
              </a:buClr>
              <a:buSzPct val="100000"/>
            </a:pPr>
            <a:endParaRPr lang="en-US" sz="22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656524CA-9974-4BD5-A02F-BA3CB059CD4C}"/>
              </a:ext>
            </a:extLst>
          </p:cNvPr>
          <p:cNvPicPr>
            <a:picLocks noChangeAspect="1"/>
          </p:cNvPicPr>
          <p:nvPr>
            <a:audioFile r:link="rId1"/>
            <p:extLst>
              <p:ext uri="{DAA4B4D4-6D71-4841-9C94-3DE7FCFB9230}">
                <p14:media xmlns:p14="http://schemas.microsoft.com/office/powerpoint/2010/main" r:embed="rId2">
                  <p14:trim end="151664.4875"/>
                </p14:media>
              </p:ext>
            </p:extLst>
          </p:nvPr>
        </p:nvPicPr>
        <p:blipFill>
          <a:blip r:embed="rId8"/>
          <a:stretch>
            <a:fillRect/>
          </a:stretch>
        </p:blipFill>
        <p:spPr>
          <a:xfrm>
            <a:off x="11594428" y="6064669"/>
            <a:ext cx="402336" cy="402336"/>
          </a:xfrm>
          <a:prstGeom prst="rect">
            <a:avLst/>
          </a:prstGeom>
        </p:spPr>
      </p:pic>
      <p:pic>
        <p:nvPicPr>
          <p:cNvPr id="7" name="Picture 6">
            <a:extLst>
              <a:ext uri="{FF2B5EF4-FFF2-40B4-BE49-F238E27FC236}">
                <a16:creationId xmlns:a16="http://schemas.microsoft.com/office/drawing/2014/main" id="{A596E690-90B9-4680-A3DA-77AD5E24521C}"/>
              </a:ext>
            </a:extLst>
          </p:cNvPr>
          <p:cNvPicPr>
            <a:picLocks noChangeAspect="1"/>
          </p:cNvPicPr>
          <p:nvPr/>
        </p:nvPicPr>
        <p:blipFill>
          <a:blip r:embed="rId9"/>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3099462821"/>
      </p:ext>
    </p:extLst>
  </p:cSld>
  <p:clrMapOvr>
    <a:masterClrMapping/>
  </p:clrMapOvr>
  <p:transition spd="slow" advClick="0" advTm="36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Benefits Site Contact Information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4048865"/>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400" b="1" dirty="0">
                <a:solidFill>
                  <a:srgbClr val="002060"/>
                </a:solidFill>
                <a:latin typeface="Arial" panose="020B0604020202020204" pitchFamily="34" charset="0"/>
                <a:ea typeface="Fira Sans Book" panose="020B0503050000020004" pitchFamily="34" charset="0"/>
                <a:cs typeface="Arial" panose="020B0604020202020204" pitchFamily="34" charset="0"/>
              </a:rPr>
              <a:t>UCPath Center – Benefits Enrollment - Portal Website </a:t>
            </a:r>
            <a:br>
              <a:rPr lang="en-US" sz="2400" dirty="0">
                <a:latin typeface="Arial" panose="020B0604020202020204" pitchFamily="34" charset="0"/>
                <a:ea typeface="Fira Sans Book" panose="020B0503050000020004" pitchFamily="34" charset="0"/>
                <a:cs typeface="Arial" panose="020B0604020202020204" pitchFamily="34" charset="0"/>
              </a:rPr>
            </a:br>
            <a:r>
              <a:rPr lang="en-US" sz="2400" dirty="0">
                <a:latin typeface="Arial" panose="020B0604020202020204" pitchFamily="34" charset="0"/>
                <a:ea typeface="Fira Sans Book" panose="020B0503050000020004" pitchFamily="34" charset="0"/>
                <a:cs typeface="Arial" panose="020B0604020202020204" pitchFamily="34" charset="0"/>
                <a:hlinkClick r:id="rId7"/>
              </a:rPr>
              <a:t>https://ucpath.universityofcalifornia.edu/home</a:t>
            </a:r>
            <a:br>
              <a:rPr lang="en-US" sz="2400" dirty="0">
                <a:latin typeface="Arial" panose="020B0604020202020204" pitchFamily="34" charset="0"/>
                <a:ea typeface="Fira Sans Book" panose="020B0503050000020004" pitchFamily="34" charset="0"/>
                <a:cs typeface="Arial" panose="020B0604020202020204" pitchFamily="34" charset="0"/>
              </a:rPr>
            </a:br>
            <a:r>
              <a:rPr lang="en-US" sz="2400" dirty="0">
                <a:latin typeface="Arial" panose="020B0604020202020204" pitchFamily="34" charset="0"/>
                <a:ea typeface="Fira Sans Book" panose="020B0503050000020004" pitchFamily="34" charset="0"/>
                <a:cs typeface="Arial" panose="020B0604020202020204" pitchFamily="34" charset="0"/>
              </a:rPr>
              <a:t>Telephone: (855) 982-7284</a:t>
            </a:r>
          </a:p>
          <a:p>
            <a:pPr marL="742950" lvl="1" indent="-285750">
              <a:lnSpc>
                <a:spcPct val="114000"/>
              </a:lnSpc>
              <a:spcAft>
                <a:spcPts val="600"/>
              </a:spcAft>
              <a:buClr>
                <a:srgbClr val="003DA5"/>
              </a:buClr>
              <a:buSzPct val="100000"/>
              <a:buFont typeface="Arial" panose="020B0604020202020204" pitchFamily="34" charset="0"/>
              <a:buChar char="•"/>
            </a:pPr>
            <a:r>
              <a:rPr lang="fr-FR" sz="2400" b="1" dirty="0">
                <a:solidFill>
                  <a:srgbClr val="002060"/>
                </a:solidFill>
                <a:latin typeface="Arial" panose="020B0604020202020204" pitchFamily="34" charset="0"/>
                <a:ea typeface="Fira Sans Book" panose="020B0503050000020004" pitchFamily="34" charset="0"/>
                <a:cs typeface="Arial" panose="020B0604020202020204" pitchFamily="34" charset="0"/>
              </a:rPr>
              <a:t>UCRAYS website – UC Retirement Plan – Pension</a:t>
            </a:r>
            <a:br>
              <a:rPr lang="fr-FR" sz="2400" dirty="0">
                <a:latin typeface="Arial" panose="020B0604020202020204" pitchFamily="34" charset="0"/>
                <a:ea typeface="Fira Sans Book" panose="020B0503050000020004" pitchFamily="34" charset="0"/>
                <a:cs typeface="Arial" panose="020B0604020202020204" pitchFamily="34" charset="0"/>
              </a:rPr>
            </a:br>
            <a:r>
              <a:rPr lang="fr-FR" sz="2400" dirty="0">
                <a:latin typeface="Arial" panose="020B0604020202020204" pitchFamily="34" charset="0"/>
                <a:ea typeface="Fira Sans Book" panose="020B0503050000020004" pitchFamily="34" charset="0"/>
                <a:cs typeface="Arial" panose="020B0604020202020204" pitchFamily="34" charset="0"/>
                <a:hlinkClick r:id="rId8"/>
              </a:rPr>
              <a:t>https://retirementatyourservice.ucop.edu/UCRAYS/Account/LoginE</a:t>
            </a:r>
            <a:endParaRPr lang="fr-FR" sz="24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spcAft>
                <a:spcPts val="600"/>
              </a:spcAft>
              <a:buClr>
                <a:srgbClr val="003DA5"/>
              </a:buClr>
              <a:buSzPct val="100000"/>
            </a:pPr>
            <a:r>
              <a:rPr lang="fr-FR" sz="2400" dirty="0">
                <a:latin typeface="Arial" panose="020B0604020202020204" pitchFamily="34" charset="0"/>
                <a:ea typeface="Fira Sans Book" panose="020B0503050000020004" pitchFamily="34" charset="0"/>
                <a:cs typeface="Arial" panose="020B0604020202020204" pitchFamily="34" charset="0"/>
              </a:rPr>
              <a:t>   </a:t>
            </a:r>
            <a:r>
              <a:rPr lang="fr-FR" sz="2400" dirty="0" err="1">
                <a:latin typeface="Arial" panose="020B0604020202020204" pitchFamily="34" charset="0"/>
                <a:ea typeface="Fira Sans Book" panose="020B0503050000020004" pitchFamily="34" charset="0"/>
                <a:cs typeface="Arial" panose="020B0604020202020204" pitchFamily="34" charset="0"/>
              </a:rPr>
              <a:t>Telephone</a:t>
            </a:r>
            <a:r>
              <a:rPr lang="fr-FR" sz="2400" dirty="0">
                <a:latin typeface="Arial" panose="020B0604020202020204" pitchFamily="34" charset="0"/>
                <a:ea typeface="Fira Sans Book" panose="020B0503050000020004" pitchFamily="34" charset="0"/>
                <a:cs typeface="Arial" panose="020B0604020202020204" pitchFamily="34" charset="0"/>
              </a:rPr>
              <a:t>: (800) 888-8267 </a:t>
            </a:r>
            <a:endParaRPr lang="en-US" sz="24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500"/>
              </a:spcAft>
              <a:buClr>
                <a:srgbClr val="003DA5"/>
              </a:buClr>
              <a:buSzPct val="100000"/>
              <a:buFont typeface="Arial" panose="020B0604020202020204" pitchFamily="34" charset="0"/>
              <a:buChar char="•"/>
            </a:pPr>
            <a:r>
              <a:rPr lang="en-US" sz="2400" b="1" dirty="0">
                <a:solidFill>
                  <a:srgbClr val="002060"/>
                </a:solidFill>
                <a:latin typeface="Arial" panose="020B0604020202020204" pitchFamily="34" charset="0"/>
                <a:ea typeface="Fira Sans Book" panose="020B0503050000020004" pitchFamily="34" charset="0"/>
                <a:cs typeface="Arial" panose="020B0604020202020204" pitchFamily="34" charset="0"/>
              </a:rPr>
              <a:t>Fidelity Investments – Voluntary Retirement Benefits</a:t>
            </a:r>
            <a:br>
              <a:rPr lang="en-US" sz="2400" dirty="0">
                <a:latin typeface="Arial" panose="020B0604020202020204" pitchFamily="34" charset="0"/>
                <a:ea typeface="Fira Sans Book" panose="020B0503050000020004" pitchFamily="34" charset="0"/>
                <a:cs typeface="Arial" panose="020B0604020202020204" pitchFamily="34" charset="0"/>
              </a:rPr>
            </a:br>
            <a:r>
              <a:rPr lang="en-US" sz="2400" dirty="0">
                <a:latin typeface="Arial" panose="020B0604020202020204" pitchFamily="34" charset="0"/>
                <a:ea typeface="Fira Sans Book" panose="020B0503050000020004" pitchFamily="34" charset="0"/>
                <a:cs typeface="Arial" panose="020B0604020202020204" pitchFamily="34" charset="0"/>
                <a:hlinkClick r:id="rId9"/>
              </a:rPr>
              <a:t>https://nb.fidelity.com/public/nb/default/home</a:t>
            </a:r>
            <a:endParaRPr lang="en-US" sz="24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spcAft>
                <a:spcPts val="500"/>
              </a:spcAft>
              <a:buClr>
                <a:srgbClr val="003DA5"/>
              </a:buClr>
              <a:buSzPct val="100000"/>
            </a:pPr>
            <a:r>
              <a:rPr lang="en-US" sz="2400" dirty="0">
                <a:latin typeface="Arial" panose="020B0604020202020204" pitchFamily="34" charset="0"/>
                <a:ea typeface="Fira Sans Book" panose="020B0503050000020004" pitchFamily="34" charset="0"/>
                <a:cs typeface="Arial" panose="020B0604020202020204" pitchFamily="34" charset="0"/>
              </a:rPr>
              <a:t>   Telephone: (866) 682-7787</a:t>
            </a:r>
          </a:p>
        </p:txBody>
      </p:sp>
      <p:pic>
        <p:nvPicPr>
          <p:cNvPr id="3" name="Recorded Sound">
            <a:hlinkClick r:id="" action="ppaction://media"/>
            <a:extLst>
              <a:ext uri="{FF2B5EF4-FFF2-40B4-BE49-F238E27FC236}">
                <a16:creationId xmlns:a16="http://schemas.microsoft.com/office/drawing/2014/main" id="{6F039A7F-A518-49A3-A5D6-0DD368FD843D}"/>
              </a:ext>
            </a:extLst>
          </p:cNvPr>
          <p:cNvPicPr>
            <a:picLocks noChangeAspect="1"/>
          </p:cNvPicPr>
          <p:nvPr>
            <a:audioFile r:link="rId1"/>
            <p:extLst>
              <p:ext uri="{DAA4B4D4-6D71-4841-9C94-3DE7FCFB9230}">
                <p14:media xmlns:p14="http://schemas.microsoft.com/office/powerpoint/2010/main" r:embed="rId2">
                  <p14:trim end="260965.1043"/>
                </p14:media>
              </p:ext>
            </p:extLst>
          </p:nvPr>
        </p:nvPicPr>
        <p:blipFill>
          <a:blip r:embed="rId10"/>
          <a:stretch>
            <a:fillRect/>
          </a:stretch>
        </p:blipFill>
        <p:spPr>
          <a:xfrm>
            <a:off x="11596476" y="6086378"/>
            <a:ext cx="402336" cy="402336"/>
          </a:xfrm>
          <a:prstGeom prst="rect">
            <a:avLst/>
          </a:prstGeom>
        </p:spPr>
      </p:pic>
      <p:pic>
        <p:nvPicPr>
          <p:cNvPr id="7" name="Picture 6">
            <a:extLst>
              <a:ext uri="{FF2B5EF4-FFF2-40B4-BE49-F238E27FC236}">
                <a16:creationId xmlns:a16="http://schemas.microsoft.com/office/drawing/2014/main" id="{B111CE1F-5FC3-4E8A-87C1-7BC352334042}"/>
              </a:ext>
            </a:extLst>
          </p:cNvPr>
          <p:cNvPicPr>
            <a:picLocks noChangeAspect="1"/>
          </p:cNvPicPr>
          <p:nvPr/>
        </p:nvPicPr>
        <p:blipFill>
          <a:blip r:embed="rId11"/>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1096098527"/>
      </p:ext>
    </p:extLst>
  </p:cSld>
  <p:clrMapOvr>
    <a:masterClrMapping/>
  </p:clrMapOvr>
  <p:transition spd="slow" advClick="0" advTm="4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UCR Benefits Office</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4700710"/>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Tina Rodriguez, Benefits Lead</a:t>
            </a:r>
          </a:p>
          <a:p>
            <a:pPr marL="7429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Ranada Palmer, Health Care Facilitator</a:t>
            </a:r>
            <a:endParaRPr lang="fr-FR" sz="2400" dirty="0">
              <a:latin typeface="Arial" panose="020B0604020202020204" pitchFamily="34" charset="0"/>
              <a:ea typeface="Fira Sans Book" panose="020B0503050000020004" pitchFamily="34" charset="0"/>
              <a:cs typeface="Arial" panose="020B0604020202020204" pitchFamily="34" charset="0"/>
            </a:endParaRPr>
          </a:p>
          <a:p>
            <a:pPr marL="102870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Contact us at </a:t>
            </a:r>
            <a:r>
              <a:rPr lang="en-US" sz="2400" dirty="0">
                <a:latin typeface="Arial" panose="020B0604020202020204" pitchFamily="34" charset="0"/>
                <a:ea typeface="Fira Sans Book" panose="020B0503050000020004" pitchFamily="34" charset="0"/>
                <a:cs typeface="Arial" panose="020B0604020202020204" pitchFamily="34" charset="0"/>
                <a:hlinkClick r:id="rId7"/>
              </a:rPr>
              <a:t>benefits@ucr.edu</a:t>
            </a:r>
            <a:r>
              <a:rPr lang="en-US" sz="2400" dirty="0">
                <a:latin typeface="Arial" panose="020B0604020202020204" pitchFamily="34" charset="0"/>
                <a:ea typeface="Fira Sans Book" panose="020B0503050000020004" pitchFamily="34" charset="0"/>
                <a:cs typeface="Arial" panose="020B0604020202020204" pitchFamily="34" charset="0"/>
              </a:rPr>
              <a:t> if you need assistance with: </a:t>
            </a:r>
          </a:p>
          <a:p>
            <a:pPr marL="13144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Thorough explanation of your UC medical benefit options</a:t>
            </a:r>
          </a:p>
          <a:p>
            <a:pPr marL="13144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Retirement questions, estimates, pension benefit initiation, retirement system access challenges</a:t>
            </a:r>
          </a:p>
          <a:p>
            <a:pPr marL="13144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Escalated unresolved benefits matters</a:t>
            </a:r>
          </a:p>
          <a:p>
            <a:pPr marL="1314450" lvl="1" indent="-285750">
              <a:lnSpc>
                <a:spcPct val="114000"/>
              </a:lnSpc>
              <a:spcAft>
                <a:spcPts val="5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Benefit billing challenges, physician and pharmacy issues</a:t>
            </a:r>
          </a:p>
          <a:p>
            <a:pPr marL="857250" indent="-285750">
              <a:lnSpc>
                <a:spcPct val="114000"/>
              </a:lnSpc>
              <a:spcAft>
                <a:spcPts val="5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hlinkClick r:id="rId8"/>
              </a:rPr>
              <a:t>https://ucnet.universityofcalifornia.edu/forms/pdf/complete-health-benefits-guide-for-employees.pdf</a:t>
            </a:r>
            <a:endParaRPr lang="en-US" sz="24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7DE64F88-0EF8-4FD0-8D34-E3B57425D4AA}"/>
              </a:ext>
            </a:extLst>
          </p:cNvPr>
          <p:cNvPicPr>
            <a:picLocks noChangeAspect="1"/>
          </p:cNvPicPr>
          <p:nvPr>
            <a:audioFile r:link="rId1"/>
            <p:extLst>
              <p:ext uri="{DAA4B4D4-6D71-4841-9C94-3DE7FCFB9230}">
                <p14:media xmlns:p14="http://schemas.microsoft.com/office/powerpoint/2010/main" r:embed="rId2">
                  <p14:trim end="471269.4557"/>
                </p14:media>
              </p:ext>
            </p:extLst>
          </p:nvPr>
        </p:nvPicPr>
        <p:blipFill>
          <a:blip r:embed="rId9"/>
          <a:stretch>
            <a:fillRect/>
          </a:stretch>
        </p:blipFill>
        <p:spPr>
          <a:xfrm>
            <a:off x="11596854" y="6120866"/>
            <a:ext cx="402336" cy="402336"/>
          </a:xfrm>
          <a:prstGeom prst="rect">
            <a:avLst/>
          </a:prstGeom>
        </p:spPr>
      </p:pic>
      <p:pic>
        <p:nvPicPr>
          <p:cNvPr id="7" name="Picture 6">
            <a:extLst>
              <a:ext uri="{FF2B5EF4-FFF2-40B4-BE49-F238E27FC236}">
                <a16:creationId xmlns:a16="http://schemas.microsoft.com/office/drawing/2014/main" id="{48C3270E-F340-459A-ABF6-E32FCEF579A8}"/>
              </a:ext>
            </a:extLst>
          </p:cNvPr>
          <p:cNvPicPr>
            <a:picLocks noChangeAspect="1"/>
          </p:cNvPicPr>
          <p:nvPr/>
        </p:nvPicPr>
        <p:blipFill>
          <a:blip r:embed="rId10"/>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3677673977"/>
      </p:ext>
    </p:extLst>
  </p:cSld>
  <p:clrMapOvr>
    <a:masterClrMapping/>
  </p:clrMapOvr>
  <p:transition spd="slow" advClick="0" advTm="5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4"/>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0" y="1354745"/>
            <a:ext cx="12222693" cy="964367"/>
          </a:xfrm>
          <a:prstGeom prst="rect">
            <a:avLst/>
          </a:prstGeom>
          <a:noFill/>
        </p:spPr>
        <p:txBody>
          <a:bodyPr wrap="square" rtlCol="0">
            <a:spAutoFit/>
          </a:bodyPr>
          <a:lstStyle/>
          <a:p>
            <a:pPr algn="ctr">
              <a:lnSpc>
                <a:spcPts val="6820"/>
              </a:lnSpc>
            </a:pPr>
            <a:r>
              <a:rPr lang="en-US" sz="6000" b="1" spc="-150" dirty="0">
                <a:solidFill>
                  <a:srgbClr val="FFB81D"/>
                </a:solidFill>
                <a:latin typeface="Arial" panose="020B0604020202020204" pitchFamily="34" charset="0"/>
                <a:ea typeface="Fira Sans Medium" panose="020B0503050000020004" pitchFamily="34" charset="0"/>
                <a:cs typeface="Arial" panose="020B0604020202020204" pitchFamily="34" charset="0"/>
              </a:rPr>
              <a:t>Welcome to UCR</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3054" y="1010812"/>
            <a:ext cx="444904" cy="203531"/>
          </a:xfrm>
          <a:prstGeom prst="rect">
            <a:avLst/>
          </a:prstGeom>
        </p:spPr>
      </p:pic>
      <p:pic>
        <p:nvPicPr>
          <p:cNvPr id="3" name="Recorded Sound">
            <a:hlinkClick r:id="" action="ppaction://media"/>
            <a:extLst>
              <a:ext uri="{FF2B5EF4-FFF2-40B4-BE49-F238E27FC236}">
                <a16:creationId xmlns:a16="http://schemas.microsoft.com/office/drawing/2014/main" id="{DC365E8B-CBFB-4506-A397-C834D3780082}"/>
              </a:ext>
            </a:extLst>
          </p:cNvPr>
          <p:cNvPicPr>
            <a:picLocks noChangeAspect="1"/>
          </p:cNvPicPr>
          <p:nvPr>
            <a:audioFile r:link="rId1"/>
            <p:extLst>
              <p:ext uri="{DAA4B4D4-6D71-4841-9C94-3DE7FCFB9230}">
                <p14:media xmlns:p14="http://schemas.microsoft.com/office/powerpoint/2010/main" r:embed="rId2">
                  <p14:trim end="59666.5668"/>
                </p14:media>
              </p:ext>
            </p:extLst>
          </p:nvPr>
        </p:nvPicPr>
        <p:blipFill>
          <a:blip r:embed="rId7"/>
          <a:stretch>
            <a:fillRect/>
          </a:stretch>
        </p:blipFill>
        <p:spPr>
          <a:xfrm>
            <a:off x="-1932539" y="6451600"/>
            <a:ext cx="406400" cy="406400"/>
          </a:xfrm>
          <a:prstGeom prst="rect">
            <a:avLst/>
          </a:prstGeom>
        </p:spPr>
      </p:pic>
      <p:pic>
        <p:nvPicPr>
          <p:cNvPr id="6" name="Picture 5">
            <a:extLst>
              <a:ext uri="{FF2B5EF4-FFF2-40B4-BE49-F238E27FC236}">
                <a16:creationId xmlns:a16="http://schemas.microsoft.com/office/drawing/2014/main" id="{61B89F2B-5535-4C15-A6A8-033829EEB60A}"/>
              </a:ext>
            </a:extLst>
          </p:cNvPr>
          <p:cNvPicPr>
            <a:picLocks noChangeAspect="1"/>
          </p:cNvPicPr>
          <p:nvPr/>
        </p:nvPicPr>
        <p:blipFill>
          <a:blip r:embed="rId8"/>
          <a:stretch>
            <a:fillRect/>
          </a:stretch>
        </p:blipFill>
        <p:spPr>
          <a:xfrm>
            <a:off x="9134672" y="6199666"/>
            <a:ext cx="2286000" cy="419893"/>
          </a:xfrm>
          <a:prstGeom prst="rect">
            <a:avLst/>
          </a:prstGeom>
        </p:spPr>
      </p:pic>
    </p:spTree>
    <p:extLst>
      <p:ext uri="{BB962C8B-B14F-4D97-AF65-F5344CB8AC3E}">
        <p14:creationId xmlns:p14="http://schemas.microsoft.com/office/powerpoint/2010/main" val="585195303"/>
      </p:ext>
    </p:extLst>
  </p:cSld>
  <p:clrMapOvr>
    <a:masterClrMapping/>
  </p:clrMapOvr>
  <p:transition spd="slow" advClick="0" advTm="6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Everything You Want to Know About UC</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2562048"/>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UCnet is an employee intranet for UC faculty, staff and retirees to obtain updates about systemwide news and programs.</a:t>
            </a:r>
          </a:p>
          <a:p>
            <a:pPr marL="742950" lvl="1" indent="-285750">
              <a:lnSpc>
                <a:spcPct val="114000"/>
              </a:lnSpc>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Visit the UCNet Compensation and Benefits webpage for information, webinar links and answers about medical, dental, vision and other benefits</a:t>
            </a:r>
            <a:r>
              <a:rPr lang="en-US" sz="1400" dirty="0">
                <a:latin typeface="Arial" panose="020B0604020202020204" pitchFamily="34" charset="0"/>
                <a:ea typeface="Fira Sans Book" panose="020B0503050000020004" pitchFamily="34" charset="0"/>
                <a:cs typeface="Arial" panose="020B0604020202020204" pitchFamily="34" charset="0"/>
              </a:rPr>
              <a:t>.</a:t>
            </a:r>
            <a:br>
              <a:rPr lang="en-US" sz="1400" dirty="0">
                <a:latin typeface="Arial" panose="020B0604020202020204" pitchFamily="34" charset="0"/>
                <a:ea typeface="Fira Sans Book" panose="020B0503050000020004" pitchFamily="34" charset="0"/>
                <a:cs typeface="Arial" panose="020B0604020202020204" pitchFamily="34" charset="0"/>
              </a:rPr>
            </a:br>
            <a:r>
              <a:rPr lang="en-US" sz="2000" dirty="0">
                <a:latin typeface="Arial" panose="020B0604020202020204" pitchFamily="34" charset="0"/>
                <a:ea typeface="Fira Sans Book" panose="020B0503050000020004" pitchFamily="34" charset="0"/>
                <a:cs typeface="Arial" panose="020B0604020202020204" pitchFamily="34" charset="0"/>
                <a:hlinkClick r:id="rId6"/>
              </a:rPr>
              <a:t>https://ucnet.universityofcalifornia.edu/compensation-and-benefits/index.html</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sz="28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1F5F2517-6B59-4EC7-A815-4EB2A5CC4DF2}"/>
              </a:ext>
            </a:extLst>
          </p:cNvPr>
          <p:cNvPicPr>
            <a:picLocks noChangeAspect="1"/>
          </p:cNvPicPr>
          <p:nvPr>
            <a:audioFile r:link="rId1"/>
            <p:extLst>
              <p:ext uri="{DAA4B4D4-6D71-4841-9C94-3DE7FCFB9230}">
                <p14:media xmlns:p14="http://schemas.microsoft.com/office/powerpoint/2010/main" r:embed="rId2">
                  <p14:trim end="81048.6507"/>
                </p14:media>
              </p:ext>
            </p:extLst>
          </p:nvPr>
        </p:nvPicPr>
        <p:blipFill>
          <a:blip r:embed="rId7"/>
          <a:stretch>
            <a:fillRect/>
          </a:stretch>
        </p:blipFill>
        <p:spPr>
          <a:xfrm>
            <a:off x="11636243" y="6100096"/>
            <a:ext cx="406400" cy="406400"/>
          </a:xfrm>
          <a:prstGeom prst="rect">
            <a:avLst/>
          </a:prstGeom>
        </p:spPr>
      </p:pic>
      <p:pic>
        <p:nvPicPr>
          <p:cNvPr id="5" name="Picture 4">
            <a:extLst>
              <a:ext uri="{FF2B5EF4-FFF2-40B4-BE49-F238E27FC236}">
                <a16:creationId xmlns:a16="http://schemas.microsoft.com/office/drawing/2014/main" id="{80A708E8-4C25-42EC-A7B8-B6B16F6D3E77}"/>
              </a:ext>
            </a:extLst>
          </p:cNvPr>
          <p:cNvPicPr>
            <a:picLocks noChangeAspect="1"/>
          </p:cNvPicPr>
          <p:nvPr/>
        </p:nvPicPr>
        <p:blipFill>
          <a:blip r:embed="rId8"/>
          <a:stretch>
            <a:fillRect/>
          </a:stretch>
        </p:blipFill>
        <p:spPr>
          <a:xfrm>
            <a:off x="9144000" y="6231739"/>
            <a:ext cx="2286000" cy="420579"/>
          </a:xfrm>
          <a:prstGeom prst="rect">
            <a:avLst/>
          </a:prstGeom>
        </p:spPr>
      </p:pic>
    </p:spTree>
    <p:extLst>
      <p:ext uri="{BB962C8B-B14F-4D97-AF65-F5344CB8AC3E}">
        <p14:creationId xmlns:p14="http://schemas.microsoft.com/office/powerpoint/2010/main" val="3834386724"/>
      </p:ext>
    </p:extLst>
  </p:cSld>
  <p:clrMapOvr>
    <a:masterClrMapping/>
  </p:clrMapOvr>
  <p:transition spd="slow" advClick="0" advTm="3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New Faculty and Staff Benefits Resources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1" y="1631156"/>
            <a:ext cx="11258549" cy="4309128"/>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300" b="1" dirty="0">
                <a:solidFill>
                  <a:srgbClr val="003DA5"/>
                </a:solidFill>
                <a:latin typeface="Arial" panose="020B0604020202020204" pitchFamily="34" charset="0"/>
                <a:ea typeface="Fira Sans Book" panose="020B0503050000020004" pitchFamily="34" charset="0"/>
                <a:cs typeface="Arial" panose="020B0604020202020204" pitchFamily="34" charset="0"/>
              </a:rPr>
              <a:t>New Faculty and Staff website</a:t>
            </a:r>
          </a:p>
          <a:p>
            <a:pPr marL="1028700" lvl="2" indent="-342900">
              <a:lnSpc>
                <a:spcPct val="114000"/>
              </a:lnSpc>
              <a:spcAft>
                <a:spcPts val="600"/>
              </a:spcAft>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rPr>
              <a:t>Excellent location for resources for new employees</a:t>
            </a:r>
          </a:p>
          <a:p>
            <a:pPr marL="1028700" lvl="2" indent="-342900">
              <a:lnSpc>
                <a:spcPct val="114000"/>
              </a:lnSpc>
              <a:spcAft>
                <a:spcPts val="600"/>
              </a:spcAft>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hlinkClick r:id="rId6"/>
              </a:rPr>
              <a:t>https://hr.ucr.edu/total-compensation/benefits-belonging/new-faculty-and-staff</a:t>
            </a:r>
            <a:endParaRPr lang="en-US" sz="23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buClr>
                <a:srgbClr val="003DA5"/>
              </a:buClr>
              <a:buSzPct val="100000"/>
              <a:buFont typeface="Arial" panose="020B0604020202020204" pitchFamily="34" charset="0"/>
              <a:buChar char="•"/>
            </a:pPr>
            <a:r>
              <a:rPr lang="en-US" sz="2300" b="1" dirty="0">
                <a:solidFill>
                  <a:srgbClr val="003DA5"/>
                </a:solidFill>
                <a:latin typeface="Arial" panose="020B0604020202020204" pitchFamily="34" charset="0"/>
                <a:ea typeface="Fira Sans Book" panose="020B0503050000020004" pitchFamily="34" charset="0"/>
                <a:cs typeface="Arial" panose="020B0604020202020204" pitchFamily="34" charset="0"/>
              </a:rPr>
              <a:t>What’s New in Benefits</a:t>
            </a:r>
          </a:p>
          <a:p>
            <a:pPr marL="1028700" lvl="2" indent="-342900">
              <a:lnSpc>
                <a:spcPct val="114000"/>
              </a:lnSpc>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rPr>
              <a:t>View up-to-date information, changes and important news relating to UC benefits</a:t>
            </a:r>
          </a:p>
          <a:p>
            <a:pPr marL="1028700" lvl="2" indent="-342900">
              <a:lnSpc>
                <a:spcPct val="114000"/>
              </a:lnSpc>
              <a:spcAft>
                <a:spcPts val="600"/>
              </a:spcAft>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hlinkClick r:id="rId7"/>
              </a:rPr>
              <a:t>https://hr.ucr.edu/benefits-announcement-news</a:t>
            </a:r>
            <a:endParaRPr lang="en-US" sz="23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buClr>
                <a:srgbClr val="003DA5"/>
              </a:buClr>
              <a:buSzPct val="100000"/>
              <a:buFont typeface="Arial" panose="020B0604020202020204" pitchFamily="34" charset="0"/>
              <a:buChar char="•"/>
            </a:pPr>
            <a:r>
              <a:rPr lang="en-US" sz="2300" b="1" dirty="0">
                <a:solidFill>
                  <a:srgbClr val="003DA5"/>
                </a:solidFill>
                <a:latin typeface="Arial" panose="020B0604020202020204" pitchFamily="34" charset="0"/>
                <a:ea typeface="Fira Sans Book" panose="020B0503050000020004" pitchFamily="34" charset="0"/>
                <a:cs typeface="Arial" panose="020B0604020202020204" pitchFamily="34" charset="0"/>
              </a:rPr>
              <a:t>Scope of Services Reference </a:t>
            </a:r>
            <a:r>
              <a:rPr lang="en-US" sz="2300" b="1" dirty="0">
                <a:solidFill>
                  <a:srgbClr val="003DA5"/>
                </a:solidFill>
                <a:latin typeface="Arial" panose="020B0604020202020204" pitchFamily="34" charset="0"/>
                <a:cs typeface="Arial" panose="020B0604020202020204" pitchFamily="34" charset="0"/>
              </a:rPr>
              <a:t>Guide</a:t>
            </a:r>
          </a:p>
          <a:p>
            <a:pPr marL="1028700" lvl="2" indent="-342900">
              <a:lnSpc>
                <a:spcPct val="114000"/>
              </a:lnSpc>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rPr>
              <a:t>An optimal resource tool showing ‘who does what’ at UC Riverside</a:t>
            </a:r>
          </a:p>
          <a:p>
            <a:pPr marL="1028700" lvl="2" indent="-342900">
              <a:lnSpc>
                <a:spcPct val="114000"/>
              </a:lnSpc>
              <a:buClr>
                <a:srgbClr val="003DA5"/>
              </a:buClr>
              <a:buSzPct val="100000"/>
              <a:buFont typeface="Arial" panose="020B0604020202020204" pitchFamily="34" charset="0"/>
              <a:buChar char="•"/>
            </a:pPr>
            <a:r>
              <a:rPr lang="en-US" sz="2300" dirty="0">
                <a:latin typeface="Arial" panose="020B0604020202020204" pitchFamily="34" charset="0"/>
                <a:ea typeface="Fira Sans Book" panose="020B0503050000020004" pitchFamily="34" charset="0"/>
                <a:cs typeface="Arial" panose="020B0604020202020204" pitchFamily="34" charset="0"/>
                <a:hlinkClick r:id="rId8"/>
              </a:rPr>
              <a:t>https://hr.ucr.edu/document/scope-services-reference-guide-0</a:t>
            </a:r>
            <a:endParaRPr lang="en-US" sz="23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65C1FA5D-9AD4-4AAA-8D1D-15D32EDE1206}"/>
              </a:ext>
            </a:extLst>
          </p:cNvPr>
          <p:cNvPicPr>
            <a:picLocks noChangeAspect="1"/>
          </p:cNvPicPr>
          <p:nvPr>
            <a:audioFile r:link="rId1"/>
            <p:extLst>
              <p:ext uri="{DAA4B4D4-6D71-4841-9C94-3DE7FCFB9230}">
                <p14:media xmlns:p14="http://schemas.microsoft.com/office/powerpoint/2010/main" r:embed="rId2">
                  <p14:trim end="98137.5079"/>
                </p14:media>
              </p:ext>
            </p:extLst>
          </p:nvPr>
        </p:nvPicPr>
        <p:blipFill>
          <a:blip r:embed="rId9"/>
          <a:stretch>
            <a:fillRect/>
          </a:stretch>
        </p:blipFill>
        <p:spPr>
          <a:xfrm>
            <a:off x="11601194" y="6130348"/>
            <a:ext cx="402336" cy="402336"/>
          </a:xfrm>
          <a:prstGeom prst="rect">
            <a:avLst/>
          </a:prstGeom>
        </p:spPr>
      </p:pic>
      <p:pic>
        <p:nvPicPr>
          <p:cNvPr id="4" name="Picture 3">
            <a:extLst>
              <a:ext uri="{FF2B5EF4-FFF2-40B4-BE49-F238E27FC236}">
                <a16:creationId xmlns:a16="http://schemas.microsoft.com/office/drawing/2014/main" id="{9C710165-F06F-410B-91B5-ADB5EE70B27E}"/>
              </a:ext>
            </a:extLst>
          </p:cNvPr>
          <p:cNvPicPr>
            <a:picLocks noChangeAspect="1"/>
          </p:cNvPicPr>
          <p:nvPr/>
        </p:nvPicPr>
        <p:blipFill>
          <a:blip r:embed="rId10"/>
          <a:stretch>
            <a:fillRect/>
          </a:stretch>
        </p:blipFill>
        <p:spPr>
          <a:xfrm>
            <a:off x="9143802" y="6189341"/>
            <a:ext cx="2286198" cy="420660"/>
          </a:xfrm>
          <a:prstGeom prst="rect">
            <a:avLst/>
          </a:prstGeom>
        </p:spPr>
      </p:pic>
    </p:spTree>
    <p:extLst>
      <p:ext uri="{BB962C8B-B14F-4D97-AF65-F5344CB8AC3E}">
        <p14:creationId xmlns:p14="http://schemas.microsoft.com/office/powerpoint/2010/main" val="3090908927"/>
      </p:ext>
    </p:extLst>
  </p:cSld>
  <p:clrMapOvr>
    <a:masterClrMapping/>
  </p:clrMapOvr>
  <p:transition spd="slow" advTm="5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127" y="35517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7682" y="448140"/>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Benefits Orientations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51786" y="1221914"/>
            <a:ext cx="11410950" cy="4575612"/>
          </a:xfrm>
          <a:prstGeom prst="rect">
            <a:avLst/>
          </a:prstGeom>
          <a:noFill/>
        </p:spPr>
        <p:txBody>
          <a:bodyPr wrap="square" lIns="0" tIns="0" rIns="0" bIns="0" rtlCol="0">
            <a:spAutoFit/>
          </a:bodyPr>
          <a:lstStyle/>
          <a:p>
            <a:pPr lvl="1">
              <a:lnSpc>
                <a:spcPct val="114000"/>
              </a:lnSpc>
              <a:spcAft>
                <a:spcPts val="400"/>
              </a:spcAft>
              <a:buClr>
                <a:srgbClr val="003DA5"/>
              </a:buClr>
              <a:buSzPct val="100000"/>
            </a:pPr>
            <a:r>
              <a:rPr lang="en-US" sz="1900" dirty="0">
                <a:latin typeface="Arial" panose="020B0604020202020204" pitchFamily="34" charset="0"/>
                <a:ea typeface="Fira Sans Book" panose="020B0503050000020004" pitchFamily="34" charset="0"/>
                <a:cs typeface="Arial" panose="020B0604020202020204" pitchFamily="34" charset="0"/>
              </a:rPr>
              <a:t>Benefit webinars are available to assist new employees with understanding benefit options and enrollment opportunities.</a:t>
            </a:r>
          </a:p>
          <a:p>
            <a:pPr marL="742950" lvl="1" indent="-285750">
              <a:lnSpc>
                <a:spcPct val="114000"/>
              </a:lnSpc>
              <a:spcAft>
                <a:spcPts val="4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New Employee Benefits Orientation</a:t>
            </a:r>
          </a:p>
          <a:p>
            <a:pPr marL="1028700" lvl="2" indent="-342900">
              <a:lnSpc>
                <a:spcPct val="114000"/>
              </a:lnSpc>
              <a:spcAft>
                <a:spcPts val="4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A live and weekly interactive webinar to ask questions and learn more about UC’s benefits programs</a:t>
            </a:r>
          </a:p>
          <a:p>
            <a:pPr marL="1028700" lvl="2" indent="-342900">
              <a:lnSpc>
                <a:spcPct val="114000"/>
              </a:lnSpc>
              <a:spcAft>
                <a:spcPts val="4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7"/>
              </a:rPr>
              <a:t>https://hr.ucr.edu/document/new-employee-benefits-orientation</a:t>
            </a:r>
            <a:endParaRPr lang="en-US"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4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New Employee Financial and Retirement Planning Webpage</a:t>
            </a:r>
          </a:p>
          <a:p>
            <a:pPr marL="1028700" lvl="2" indent="-342900">
              <a:lnSpc>
                <a:spcPct val="114000"/>
              </a:lnSpc>
              <a:spcAft>
                <a:spcPts val="4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Dedicated web page for newly hired employees required to select a UC retirement program and information on available additional benefits</a:t>
            </a:r>
          </a:p>
          <a:p>
            <a:pPr marL="1028700" lvl="2" indent="-342900">
              <a:lnSpc>
                <a:spcPct val="114000"/>
              </a:lnSpc>
              <a:spcAft>
                <a:spcPts val="4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8"/>
              </a:rPr>
              <a:t>https://hr.ucr.edu/total-compensation/benefits-belonging/new-faculty-and-staff#new_employee_financial_planning_and_retirement_orientation</a:t>
            </a:r>
            <a:endParaRPr lang="en-US"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spcAft>
                <a:spcPts val="4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Financial Education Webinars</a:t>
            </a:r>
            <a:endParaRPr lang="en-US"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spcAft>
                <a:spcPts val="4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Classes to help you learn about your UC retirement benefits and managing your financial life</a:t>
            </a:r>
          </a:p>
          <a:p>
            <a:pPr marL="1028700" lvl="2" indent="-342900">
              <a:lnSpc>
                <a:spcPct val="114000"/>
              </a:lnSpc>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9"/>
              </a:rPr>
              <a:t>https://www.myucretirement.com/Classes/ClassSchedule/19</a:t>
            </a:r>
            <a:endParaRPr lang="en-US" dirty="0">
              <a:latin typeface="Arial" panose="020B0604020202020204" pitchFamily="34" charset="0"/>
              <a:ea typeface="Fira Sans Book" panose="020B05030500000200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973F4653-655B-4B29-A1AF-E0ED64E3ED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13536" y="6092728"/>
            <a:ext cx="406400" cy="406400"/>
          </a:xfrm>
          <a:prstGeom prst="rect">
            <a:avLst/>
          </a:prstGeom>
        </p:spPr>
      </p:pic>
      <p:pic>
        <p:nvPicPr>
          <p:cNvPr id="3" name="Picture 2">
            <a:extLst>
              <a:ext uri="{FF2B5EF4-FFF2-40B4-BE49-F238E27FC236}">
                <a16:creationId xmlns:a16="http://schemas.microsoft.com/office/drawing/2014/main" id="{742F1222-34C6-4526-9D55-F6BDA2D31516}"/>
              </a:ext>
            </a:extLst>
          </p:cNvPr>
          <p:cNvPicPr>
            <a:picLocks noChangeAspect="1"/>
          </p:cNvPicPr>
          <p:nvPr/>
        </p:nvPicPr>
        <p:blipFill>
          <a:blip r:embed="rId11"/>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3887511274"/>
      </p:ext>
    </p:extLst>
  </p:cSld>
  <p:clrMapOvr>
    <a:masterClrMapping/>
  </p:clrMapOvr>
  <p:transition spd="slow" advClick="0" advTm="405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Benefits Enrollment / Payroll</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6229398"/>
          </a:xfrm>
          <a:prstGeom prst="rect">
            <a:avLst/>
          </a:prstGeom>
          <a:noFill/>
        </p:spPr>
        <p:txBody>
          <a:bodyPr wrap="square" lIns="0" tIns="0" rIns="0" bIns="0" rtlCol="0">
            <a:spAutoFit/>
          </a:bodyPr>
          <a:lstStyle/>
          <a:p>
            <a:pPr marL="800100" lvl="1" indent="-3429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The UCPath Center and the UCPath Portal is where all employee health and welfare benefits and payroll are managed. Once you have received your UC NetID, your benefit elections, qualifying mid-year plan changes and annual open enrollment updates are processed through the UCPath portal</a:t>
            </a: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1028700" lvl="4"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6"/>
              </a:rPr>
              <a:t>https://ucpath.universityofcalifornia.edu</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800100" lvl="1" indent="-3429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Other UCPath Center Services include: </a:t>
            </a:r>
          </a:p>
          <a:p>
            <a:pPr marL="1028700" lvl="2"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Personal and dependent information</a:t>
            </a:r>
          </a:p>
          <a:p>
            <a:pPr marL="1028700" lvl="2"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Benefits Enrollment Summary</a:t>
            </a:r>
          </a:p>
          <a:p>
            <a:pPr marL="1028700" lvl="2"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Payroll processing and inquiries </a:t>
            </a:r>
          </a:p>
          <a:p>
            <a:pPr marL="1028700" lvl="2"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Tax withholdings changes</a:t>
            </a:r>
          </a:p>
          <a:p>
            <a:pPr marL="1028700" lvl="2" indent="-2286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Leave balances</a:t>
            </a:r>
          </a:p>
          <a:p>
            <a:pPr marL="1028700" lvl="2" indent="-228600">
              <a:lnSpc>
                <a:spcPct val="114000"/>
              </a:lnSpc>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Annual W2 distribution</a:t>
            </a:r>
          </a:p>
          <a:p>
            <a:pPr marL="800100" lvl="2">
              <a:lnSpc>
                <a:spcPct val="114000"/>
              </a:lnSpc>
              <a:buClr>
                <a:srgbClr val="003DA5"/>
              </a:buClr>
              <a:buSzPct val="100000"/>
            </a:pP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buClr>
                <a:srgbClr val="003DA5"/>
              </a:buClr>
              <a:buSzPct val="100000"/>
              <a:buFont typeface="Arial" panose="020B0604020202020204" pitchFamily="34" charset="0"/>
              <a:buChar char="•"/>
            </a:pP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buClr>
                <a:srgbClr val="003DA5"/>
              </a:buClr>
              <a:buSzPct val="100000"/>
              <a:buFont typeface="Arial" panose="020B0604020202020204" pitchFamily="34" charset="0"/>
              <a:buChar char="•"/>
            </a:pPr>
            <a:endParaRPr lang="en-US" sz="20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sz="20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098EABFA-E42F-4538-A643-4277014BB3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47832" y="6110162"/>
            <a:ext cx="402336" cy="402336"/>
          </a:xfrm>
          <a:prstGeom prst="rect">
            <a:avLst/>
          </a:prstGeom>
        </p:spPr>
      </p:pic>
      <p:pic>
        <p:nvPicPr>
          <p:cNvPr id="7" name="Picture 6">
            <a:extLst>
              <a:ext uri="{FF2B5EF4-FFF2-40B4-BE49-F238E27FC236}">
                <a16:creationId xmlns:a16="http://schemas.microsoft.com/office/drawing/2014/main" id="{C6E26844-AAEC-46A7-A686-12B98EE5A6FC}"/>
              </a:ext>
            </a:extLst>
          </p:cNvPr>
          <p:cNvPicPr>
            <a:picLocks noChangeAspect="1"/>
          </p:cNvPicPr>
          <p:nvPr/>
        </p:nvPicPr>
        <p:blipFill>
          <a:blip r:embed="rId8"/>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366030449"/>
      </p:ext>
    </p:extLst>
  </p:cSld>
  <p:clrMapOvr>
    <a:masterClrMapping/>
  </p:clrMapOvr>
  <p:transition spd="slow" advClick="0" advTm="8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Dependent Verification Process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1" y="1631156"/>
            <a:ext cx="11410950" cy="5137625"/>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200" b="1" dirty="0">
                <a:solidFill>
                  <a:srgbClr val="003DA5"/>
                </a:solidFill>
                <a:latin typeface="Arial" panose="020B0604020202020204" pitchFamily="34" charset="0"/>
                <a:ea typeface="Fira Sans Book" panose="020B0503050000020004" pitchFamily="34" charset="0"/>
                <a:cs typeface="Arial" panose="020B0604020202020204" pitchFamily="34" charset="0"/>
              </a:rPr>
              <a:t>Family Member Eligibility Verification</a:t>
            </a:r>
          </a:p>
          <a:p>
            <a:pPr marL="1028700" lvl="2"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UC requires all faculty, staff and retirees who enroll family members in health and welfare plans to provide documents to verify family members' eligibility for coverage</a:t>
            </a:r>
          </a:p>
          <a:p>
            <a:pPr marL="742950" lvl="1" indent="-285750">
              <a:lnSpc>
                <a:spcPct val="114000"/>
              </a:lnSpc>
              <a:spcAft>
                <a:spcPts val="600"/>
              </a:spcAft>
              <a:buClr>
                <a:srgbClr val="003DA5"/>
              </a:buClr>
              <a:buSzPct val="100000"/>
              <a:buFont typeface="Arial" panose="020B0604020202020204" pitchFamily="34" charset="0"/>
              <a:buChar char="•"/>
            </a:pPr>
            <a:r>
              <a:rPr lang="en-US" sz="2200" b="1" dirty="0">
                <a:solidFill>
                  <a:srgbClr val="003DA5"/>
                </a:solidFill>
                <a:latin typeface="Arial" panose="020B0604020202020204" pitchFamily="34" charset="0"/>
                <a:ea typeface="Fira Sans Book" panose="020B0503050000020004" pitchFamily="34" charset="0"/>
                <a:cs typeface="Arial" panose="020B0604020202020204" pitchFamily="34" charset="0"/>
              </a:rPr>
              <a:t>UnifyHR </a:t>
            </a:r>
            <a:r>
              <a:rPr lang="en-US" sz="2200" dirty="0">
                <a:latin typeface="Arial" panose="020B0604020202020204" pitchFamily="34" charset="0"/>
                <a:ea typeface="Fira Sans Book" panose="020B0503050000020004" pitchFamily="34" charset="0"/>
                <a:cs typeface="Arial" panose="020B0604020202020204" pitchFamily="34" charset="0"/>
              </a:rPr>
              <a:t>administers the verification process for UC</a:t>
            </a:r>
          </a:p>
          <a:p>
            <a:pPr marL="1028700" lvl="2"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Requests for dependent documentation is issued 90 days after family member enrollment</a:t>
            </a:r>
          </a:p>
          <a:p>
            <a:pPr marL="1028700" lvl="2"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Notification requesting dependent proof is sent to home</a:t>
            </a:r>
          </a:p>
          <a:p>
            <a:pPr marL="1028700" lvl="2"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Documentation must be submitted on time to retain coverage</a:t>
            </a:r>
          </a:p>
          <a:p>
            <a:pPr marL="1028700" lvl="2"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6"/>
              </a:rPr>
              <a:t>https://ucnet.universityofcalifornia.edu/oe/more-information/family-member-verification.html</a:t>
            </a:r>
            <a:endParaRPr lang="en-US" sz="2200"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buClr>
                <a:srgbClr val="003DA5"/>
              </a:buClr>
              <a:buSzPct val="100000"/>
              <a:buFont typeface="Arial" panose="020B0604020202020204" pitchFamily="34" charset="0"/>
              <a:buChar char="•"/>
            </a:pPr>
            <a:endParaRPr lang="en-US" sz="22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sz="22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57A1379D-632F-43AF-BD11-19A8F44E8066}"/>
              </a:ext>
            </a:extLst>
          </p:cNvPr>
          <p:cNvPicPr>
            <a:picLocks noChangeAspect="1"/>
          </p:cNvPicPr>
          <p:nvPr>
            <a:audioFile r:link="rId1"/>
            <p:extLst>
              <p:ext uri="{DAA4B4D4-6D71-4841-9C94-3DE7FCFB9230}">
                <p14:media xmlns:p14="http://schemas.microsoft.com/office/powerpoint/2010/main" r:embed="rId2">
                  <p14:trim end="50637.6802"/>
                </p14:media>
              </p:ext>
            </p:extLst>
          </p:nvPr>
        </p:nvPicPr>
        <p:blipFill>
          <a:blip r:embed="rId7"/>
          <a:stretch>
            <a:fillRect/>
          </a:stretch>
        </p:blipFill>
        <p:spPr>
          <a:xfrm>
            <a:off x="11611724" y="6085774"/>
            <a:ext cx="402336" cy="402336"/>
          </a:xfrm>
          <a:prstGeom prst="rect">
            <a:avLst/>
          </a:prstGeom>
        </p:spPr>
      </p:pic>
      <p:pic>
        <p:nvPicPr>
          <p:cNvPr id="7" name="Picture 6">
            <a:extLst>
              <a:ext uri="{FF2B5EF4-FFF2-40B4-BE49-F238E27FC236}">
                <a16:creationId xmlns:a16="http://schemas.microsoft.com/office/drawing/2014/main" id="{3920F5B0-31B6-4D13-B225-009339CFF5BC}"/>
              </a:ext>
            </a:extLst>
          </p:cNvPr>
          <p:cNvPicPr>
            <a:picLocks noChangeAspect="1"/>
          </p:cNvPicPr>
          <p:nvPr/>
        </p:nvPicPr>
        <p:blipFill>
          <a:blip r:embed="rId8"/>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466011595"/>
      </p:ext>
    </p:extLst>
  </p:cSld>
  <p:clrMapOvr>
    <a:masterClrMapping/>
  </p:clrMapOvr>
  <p:transition spd="slow" advClick="0" advTm="5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 Retirement Plan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3241400"/>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The UC Retirement Plan is a very important benefit available to you. You have two pension plans to choose from and it is equally important that you take swift action to make an election between the Pension Choice or Savings Choice plan.</a:t>
            </a:r>
          </a:p>
          <a:p>
            <a:pPr marL="742950"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You have 90 days from your eligibility date to make a selection; your enrollment window closes once you submit a choice and elections are irrevocable.</a:t>
            </a:r>
          </a:p>
          <a:p>
            <a:pPr marL="742950" lvl="1" indent="-285750">
              <a:lnSpc>
                <a:spcPct val="114000"/>
              </a:lnSpc>
              <a:spcAft>
                <a:spcPts val="600"/>
              </a:spcAft>
              <a:buClr>
                <a:srgbClr val="003DA5"/>
              </a:buClr>
              <a:buSzPct val="100000"/>
              <a:buFont typeface="Arial" panose="020B0604020202020204" pitchFamily="34" charset="0"/>
              <a:buChar char="•"/>
            </a:pPr>
            <a:r>
              <a:rPr lang="en-US" sz="2200" b="1" dirty="0">
                <a:solidFill>
                  <a:srgbClr val="002060"/>
                </a:solidFill>
                <a:latin typeface="Arial" panose="020B0604020202020204" pitchFamily="34" charset="0"/>
                <a:ea typeface="Fira Sans Book" panose="020B0503050000020004" pitchFamily="34" charset="0"/>
                <a:cs typeface="Arial" panose="020B0604020202020204" pitchFamily="34" charset="0"/>
              </a:rPr>
              <a:t>If you do not select a primary retirement option, you will be automatically enrolled in the Pension Choice plan at the end of the 90-day period. This automatic enrollment may also be irrevocable</a:t>
            </a:r>
            <a:r>
              <a:rPr lang="en-US" sz="2200" dirty="0">
                <a:solidFill>
                  <a:srgbClr val="002060"/>
                </a:solidFill>
                <a:latin typeface="Arial" panose="020B0604020202020204" pitchFamily="34" charset="0"/>
                <a:ea typeface="Fira Sans Book" panose="020B0503050000020004" pitchFamily="34" charset="0"/>
                <a:cs typeface="Arial" panose="020B0604020202020204" pitchFamily="34" charset="0"/>
              </a:rPr>
              <a:t>.</a:t>
            </a:r>
          </a:p>
        </p:txBody>
      </p:sp>
      <p:pic>
        <p:nvPicPr>
          <p:cNvPr id="3" name="Recorded Sound">
            <a:hlinkClick r:id="" action="ppaction://media"/>
            <a:extLst>
              <a:ext uri="{FF2B5EF4-FFF2-40B4-BE49-F238E27FC236}">
                <a16:creationId xmlns:a16="http://schemas.microsoft.com/office/drawing/2014/main" id="{D94E4EC8-EDFF-48E1-A1F9-8034055BF733}"/>
              </a:ext>
            </a:extLst>
          </p:cNvPr>
          <p:cNvPicPr>
            <a:picLocks noChangeAspect="1"/>
          </p:cNvPicPr>
          <p:nvPr>
            <a:audioFile r:link="rId1"/>
            <p:extLst>
              <p:ext uri="{DAA4B4D4-6D71-4841-9C94-3DE7FCFB9230}">
                <p14:media xmlns:p14="http://schemas.microsoft.com/office/powerpoint/2010/main" r:embed="rId2">
                  <p14:trim end="271622.2857"/>
                </p14:media>
              </p:ext>
            </p:extLst>
          </p:nvPr>
        </p:nvPicPr>
        <p:blipFill>
          <a:blip r:embed="rId7"/>
          <a:stretch>
            <a:fillRect/>
          </a:stretch>
        </p:blipFill>
        <p:spPr>
          <a:xfrm>
            <a:off x="11615933" y="6084496"/>
            <a:ext cx="402336" cy="402336"/>
          </a:xfrm>
          <a:prstGeom prst="rect">
            <a:avLst/>
          </a:prstGeom>
        </p:spPr>
      </p:pic>
      <p:pic>
        <p:nvPicPr>
          <p:cNvPr id="7" name="Picture 6">
            <a:extLst>
              <a:ext uri="{FF2B5EF4-FFF2-40B4-BE49-F238E27FC236}">
                <a16:creationId xmlns:a16="http://schemas.microsoft.com/office/drawing/2014/main" id="{4B0B944E-389A-48B1-B25E-1465132AE2E5}"/>
              </a:ext>
            </a:extLst>
          </p:cNvPr>
          <p:cNvPicPr>
            <a:picLocks noChangeAspect="1"/>
          </p:cNvPicPr>
          <p:nvPr/>
        </p:nvPicPr>
        <p:blipFill>
          <a:blip r:embed="rId8"/>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2763279409"/>
      </p:ext>
    </p:extLst>
  </p:cSld>
  <p:clrMapOvr>
    <a:masterClrMapping/>
  </p:clrMapOvr>
  <p:transition spd="slow" advClick="0" advTm="47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9936" y="870694"/>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Pension Plan Selection Assistance</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1" y="1631156"/>
            <a:ext cx="11410950" cy="3640677"/>
          </a:xfrm>
          <a:prstGeom prst="rect">
            <a:avLst/>
          </a:prstGeom>
          <a:noFill/>
        </p:spPr>
        <p:txBody>
          <a:bodyPr wrap="square" lIns="0" tIns="0" rIns="0" bIns="0" rtlCol="0">
            <a:spAutoFit/>
          </a:bodyPr>
          <a:lstStyle/>
          <a:p>
            <a:pPr lvl="1">
              <a:lnSpc>
                <a:spcPct val="114000"/>
              </a:lnSpc>
              <a:spcAft>
                <a:spcPts val="600"/>
              </a:spcAft>
              <a:buClr>
                <a:srgbClr val="003DA5"/>
              </a:buClr>
              <a:buSzPct val="100000"/>
            </a:pPr>
            <a:r>
              <a:rPr lang="en-US" sz="2400" b="1" dirty="0">
                <a:solidFill>
                  <a:srgbClr val="003DA5"/>
                </a:solidFill>
                <a:latin typeface="Arial" panose="020B0604020202020204" pitchFamily="34" charset="0"/>
                <a:ea typeface="Fira Sans Book" panose="020B0503050000020004" pitchFamily="34" charset="0"/>
                <a:cs typeface="Arial" panose="020B0604020202020204" pitchFamily="34" charset="0"/>
              </a:rPr>
              <a:t>UC Retirement Plan Counseling</a:t>
            </a:r>
          </a:p>
          <a:p>
            <a:pPr marL="800100" lvl="2" indent="-34290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Need assistance understanding your options? Fidelity Investments Financial Counselors are available to assist you. </a:t>
            </a:r>
          </a:p>
          <a:p>
            <a:pPr marL="800100" lvl="2" indent="-34290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Visit the Fidelity Consultations &amp; Workshops website to schedule a counseling appointment with a UCR dedicated Fidelity representative or call a Fidelity Investments consultant at (800) 558-9182.</a:t>
            </a:r>
          </a:p>
          <a:p>
            <a:pPr marL="1257300" lvl="3" indent="-342900" algn="just">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hlinkClick r:id="rId6"/>
              </a:rPr>
              <a:t>https://nb.fidelity.com/public/nb/default/fort</a:t>
            </a:r>
            <a:endParaRPr lang="en-US" sz="24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sz="24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E3737B40-6492-4F0D-9A68-B59C29FBCC4D}"/>
              </a:ext>
            </a:extLst>
          </p:cNvPr>
          <p:cNvPicPr>
            <a:picLocks noChangeAspect="1"/>
          </p:cNvPicPr>
          <p:nvPr>
            <a:audioFile r:link="rId1"/>
            <p:extLst>
              <p:ext uri="{DAA4B4D4-6D71-4841-9C94-3DE7FCFB9230}">
                <p14:media xmlns:p14="http://schemas.microsoft.com/office/powerpoint/2010/main" r:embed="rId2">
                  <p14:trim end="30297.5056"/>
                </p14:media>
              </p:ext>
            </p:extLst>
          </p:nvPr>
        </p:nvPicPr>
        <p:blipFill>
          <a:blip r:embed="rId7"/>
          <a:stretch>
            <a:fillRect/>
          </a:stretch>
        </p:blipFill>
        <p:spPr>
          <a:xfrm>
            <a:off x="11596684" y="6074708"/>
            <a:ext cx="402336" cy="402336"/>
          </a:xfrm>
          <a:prstGeom prst="rect">
            <a:avLst/>
          </a:prstGeom>
        </p:spPr>
      </p:pic>
      <p:pic>
        <p:nvPicPr>
          <p:cNvPr id="8" name="Picture 7">
            <a:extLst>
              <a:ext uri="{FF2B5EF4-FFF2-40B4-BE49-F238E27FC236}">
                <a16:creationId xmlns:a16="http://schemas.microsoft.com/office/drawing/2014/main" id="{AEF36AB8-3C3B-4E00-92D8-E98773D40858}"/>
              </a:ext>
            </a:extLst>
          </p:cNvPr>
          <p:cNvPicPr>
            <a:picLocks noChangeAspect="1"/>
          </p:cNvPicPr>
          <p:nvPr/>
        </p:nvPicPr>
        <p:blipFill>
          <a:blip r:embed="rId8"/>
          <a:stretch>
            <a:fillRect/>
          </a:stretch>
        </p:blipFill>
        <p:spPr>
          <a:xfrm>
            <a:off x="9143802" y="6206846"/>
            <a:ext cx="2286198" cy="420660"/>
          </a:xfrm>
          <a:prstGeom prst="rect">
            <a:avLst/>
          </a:prstGeom>
        </p:spPr>
      </p:pic>
    </p:spTree>
    <p:extLst>
      <p:ext uri="{BB962C8B-B14F-4D97-AF65-F5344CB8AC3E}">
        <p14:creationId xmlns:p14="http://schemas.microsoft.com/office/powerpoint/2010/main" val="401449472"/>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7335</TotalTime>
  <Words>1261</Words>
  <Application>Microsoft Office PowerPoint</Application>
  <PresentationFormat>Widescreen</PresentationFormat>
  <Paragraphs>111</Paragraphs>
  <Slides>15</Slides>
  <Notes>9</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Fira Sans</vt:lpstr>
      <vt:lpstr>Fira Sans Book</vt:lpstr>
      <vt:lpstr>Fira Sans Medium</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Ranada Palmer</cp:lastModifiedBy>
  <cp:revision>129</cp:revision>
  <dcterms:created xsi:type="dcterms:W3CDTF">2020-04-15T23:29:48Z</dcterms:created>
  <dcterms:modified xsi:type="dcterms:W3CDTF">2021-08-24T23:25:08Z</dcterms:modified>
  <cp:category/>
</cp:coreProperties>
</file>