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67" r:id="rId2"/>
  </p:sldMasterIdLst>
  <p:notesMasterIdLst>
    <p:notesMasterId r:id="rId26"/>
  </p:notesMasterIdLst>
  <p:sldIdLst>
    <p:sldId id="256" r:id="rId3"/>
    <p:sldId id="262" r:id="rId4"/>
    <p:sldId id="263" r:id="rId5"/>
    <p:sldId id="269" r:id="rId6"/>
    <p:sldId id="270" r:id="rId7"/>
    <p:sldId id="271" r:id="rId8"/>
    <p:sldId id="259" r:id="rId9"/>
    <p:sldId id="264" r:id="rId10"/>
    <p:sldId id="273" r:id="rId11"/>
    <p:sldId id="425" r:id="rId12"/>
    <p:sldId id="426" r:id="rId13"/>
    <p:sldId id="427" r:id="rId14"/>
    <p:sldId id="428" r:id="rId15"/>
    <p:sldId id="429" r:id="rId16"/>
    <p:sldId id="430" r:id="rId17"/>
    <p:sldId id="431" r:id="rId18"/>
    <p:sldId id="432" r:id="rId19"/>
    <p:sldId id="433" r:id="rId20"/>
    <p:sldId id="436" r:id="rId21"/>
    <p:sldId id="434" r:id="rId22"/>
    <p:sldId id="435" r:id="rId23"/>
    <p:sldId id="438" r:id="rId24"/>
    <p:sldId id="437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821"/>
    <p:restoredTop sz="94664"/>
  </p:normalViewPr>
  <p:slideViewPr>
    <p:cSldViewPr snapToGrid="0" snapToObjects="1">
      <p:cViewPr varScale="1">
        <p:scale>
          <a:sx n="87" d="100"/>
          <a:sy n="87" d="100"/>
        </p:scale>
        <p:origin x="70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238D4-705F-834B-B680-EC3DE096D4FB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0E9A0-1AD9-BE4D-BB39-DBE89C619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69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92175" y="347663"/>
            <a:ext cx="5862638" cy="4397375"/>
          </a:xfrm>
        </p:spPr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F4A2C8-6C88-4E71-83EE-698B9D4FE22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Notes Placeholder 2"/>
          <p:cNvSpPr txBox="1">
            <a:spLocks/>
          </p:cNvSpPr>
          <p:nvPr/>
        </p:nvSpPr>
        <p:spPr>
          <a:xfrm>
            <a:off x="764393" y="4985193"/>
            <a:ext cx="6115146" cy="3606649"/>
          </a:xfrm>
          <a:prstGeom prst="rect">
            <a:avLst/>
          </a:prstGeom>
        </p:spPr>
        <p:txBody>
          <a:bodyPr vert="horz" lIns="99600" tIns="49800" rIns="99600" bIns="49800" rtlCol="0">
            <a:normAutofit/>
          </a:bodyPr>
          <a:lstStyle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Box 4"/>
          <p:cNvSpPr txBox="1"/>
          <p:nvPr>
            <p:custDataLst>
              <p:tags r:id="rId1"/>
            </p:custDataLst>
          </p:nvPr>
        </p:nvSpPr>
        <p:spPr>
          <a:xfrm>
            <a:off x="0" y="3"/>
            <a:ext cx="3894667" cy="372857"/>
          </a:xfrm>
          <a:prstGeom prst="rect">
            <a:avLst/>
          </a:prstGeom>
          <a:noFill/>
        </p:spPr>
        <p:txBody>
          <a:bodyPr vert="horz" lIns="92830" tIns="46414" rIns="92830" bIns="46414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16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8611-EA4E-8343-BE2D-CEEBE09986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284DC4-0C06-E349-93F1-3586AF09E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72B03-3B55-0B4D-BE8B-E3F657A2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997E0-098F-4143-A49C-D48A4BF18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C4D26-4BDB-1B44-861F-BFA5FCF09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17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7F1F7-FBAB-AD43-9D1D-E4386E4F5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59F0BE-B3C4-4C4C-805A-C79754007F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B209F-53B1-A14E-AF6E-29ED043A0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082BEF-2E88-9C4A-A4F0-135723115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90AC5-E6C9-7D45-837C-25FF2ED20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68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6C9758-1E1D-3B41-AB6A-94BAB36970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321393-68EA-5643-8B21-01B6D0EA2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6B2BF-3D65-6B4E-A63C-5D25C198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D5613-810E-5042-ABF1-7DF22892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8270D-C0DC-5649-A465-19DB2D48C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97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2" name="Picture 42" descr="big_logo_t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0"/>
            <a:ext cx="373380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95400" y="1219200"/>
            <a:ext cx="7315200" cy="20574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429000"/>
            <a:ext cx="7315200" cy="20574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2D6CC0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D7804FD-D267-4885-A085-BDD94E083612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5163" name="Line 43"/>
          <p:cNvSpPr>
            <a:spLocks noChangeShapeType="1"/>
          </p:cNvSpPr>
          <p:nvPr/>
        </p:nvSpPr>
        <p:spPr bwMode="auto">
          <a:xfrm>
            <a:off x="1143000" y="1219200"/>
            <a:ext cx="0" cy="5105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735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5353D3-9745-46DA-B684-A923A92C4441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001014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8A2D99-2594-470C-9C1E-A80E5703F5A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738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BA9861-0B7B-45C3-B522-8F0AA9CE05C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5576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266ED-1884-42BB-B424-4242D2A2E9A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20374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64C65-9762-4C50-9CE0-5CAC74E1221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83210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FF548D-4FD1-49E7-9C20-D303DF8F30B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30438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0ECE5-6E23-4479-ABD7-E851A625544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3520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DB783-D2C9-4342-939F-C25270CC9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40" y="77000"/>
            <a:ext cx="8409473" cy="576168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Arial Rounded MT Bold" panose="020F070403050403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0F587-B976-1947-B060-96F1AA6B4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761027"/>
            <a:ext cx="8409472" cy="5445443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 Rounded MT Bold" panose="020F0704030504030204" pitchFamily="34" charset="77"/>
              </a:defRPr>
            </a:lvl1pPr>
            <a:lvl2pPr marL="514350" indent="-171450">
              <a:buFont typeface=".AppleSystemUIFont"/>
              <a:buChar char="--"/>
              <a:defRPr>
                <a:latin typeface="Arial Rounded MT Bold" panose="020F0704030504030204" pitchFamily="34" charset="77"/>
              </a:defRPr>
            </a:lvl2pPr>
            <a:lvl3pPr>
              <a:defRPr>
                <a:latin typeface="Arial Rounded MT Bold" panose="020F0704030504030204" pitchFamily="34" charset="77"/>
              </a:defRPr>
            </a:lvl3pPr>
            <a:lvl4pPr>
              <a:defRPr>
                <a:latin typeface="Arial Rounded MT Bold" panose="020F0704030504030204" pitchFamily="34" charset="77"/>
              </a:defRPr>
            </a:lvl4pPr>
            <a:lvl5pPr>
              <a:defRPr>
                <a:latin typeface="Arial Rounded MT Bold" panose="020F070403050403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CC4D6-27ED-3546-AE79-F074502C3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3D6D7-6A43-644D-BCF5-606D38F7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738DE1-249E-C04C-8473-D081D4CCA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20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24B28-369C-4972-A01B-4C8079E7B91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139863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2F0D4E-6AA2-440B-99F2-B0D6555449E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44400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A45D6-7E4F-4EAE-9975-E5A6604C5400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534161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1 column text with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65760" y="295683"/>
            <a:ext cx="841248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65760" y="782620"/>
            <a:ext cx="8412480" cy="766749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65760" y="1611314"/>
            <a:ext cx="4114800" cy="4733788"/>
          </a:xfrm>
        </p:spPr>
        <p:txBody>
          <a:bodyPr/>
          <a:lstStyle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7286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DCDC0-732E-BC46-8625-DFB5F5228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BAC47-FE84-B64C-9C03-E3F296748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3F3EC-0FA5-8640-92FE-11A50721C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4F293-A146-0C47-8A0F-2D9654267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9B493-C989-5740-B57A-EFD86C824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21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7D5DF-A7DC-EF4A-BD15-D37062498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AE19E-34B8-264B-9AED-4FDD720E06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B0C8F4-187B-1746-8962-16745DAB5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FD2DD-FCD1-D146-9421-E815C490C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223B14-3163-A04E-9B25-C9EFC1F46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A29B5-10EF-7240-A825-600F3CAF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07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65729-40F2-2841-A9BE-678A144DE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D1077-F588-2C44-B23B-AF0341A3A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90D467-3597-A54F-A965-427BA857DC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741B2B-B0A1-B24D-80A7-69EBD75A3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16091F-D5B0-4E44-BEA9-2FACD979AF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278BDD-3A63-4B41-94EA-BA79C7F3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7A4215-CD3F-6447-BB01-A881F5556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8B0338-8F52-9446-AC19-EF1D8CD42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6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5D8D2-D47A-A042-9F97-E54D22F62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73384-E98C-E949-9CE0-309C1BEF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34849A-6267-4D40-99E7-9F8799BD4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69A030-A57D-6F44-87B9-FD227317D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5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FA7CED-372B-764E-960A-A71784D53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10843-E273-4E4B-983B-18DE3DE67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F1E56-D4B5-DE42-A9F8-D97D85812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66424-C201-A347-86D7-5990AA24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D26D9-AE53-0846-A212-A8BCA438C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D1B8A-5136-0E45-854D-7232E197F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B2F613-C962-C748-B06F-5F949CA75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79171A-C859-3E40-8668-242249EF4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EB6DA-3BAF-A740-83C7-11EABA0D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41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2A2CF-73AA-4E44-8F3C-F704FA788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6DF29B-17C3-CA46-AAFA-BAB9101BFE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8E4D0-4322-A64F-8A8B-D6FFF2AD0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011F24-CA5E-6D43-B76C-3BA4B3C30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4A9A60-4323-6743-A016-1D2B206C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96EF5-9A3F-0D41-AA45-7AD34BE52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51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4E7F36-8F0E-1C47-96C6-500A50CA7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3D5EFF-9DA7-9E40-9690-0E02877420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6BB7E-1EFA-E942-A7B5-FA9486220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62071-8AD6-424E-810A-334D7D69D5FD}" type="datetimeFigureOut">
              <a:rPr lang="en-US" smtClean="0"/>
              <a:t>10/2/2020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E6ABF-7E09-8E4F-9AB3-966ED61934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2AEFF-1F60-7A45-B75C-000B2F875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B16BB-95CB-2943-9D47-E91C59BA6E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80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7" name="Picture 41" descr="small_logo_inside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025" y="0"/>
            <a:ext cx="1323975" cy="119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7467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 dirty="0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1C61887C-5266-45B7-9210-4654AA89E42E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290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5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6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7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7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NULL"/><Relationship Id="rId4" Type="http://schemas.openxmlformats.org/officeDocument/2006/relationships/notesSlide" Target="../notesSlides/notesSlide1.xml"/></Relationships>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2D7EA0-D41A-F448-9811-F700311B8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0500"/>
            <a:ext cx="9144000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A119DF3-DA53-B541-973F-4B18A56D6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7549"/>
            <a:ext cx="9144000" cy="7960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Department Budgeting </a:t>
            </a:r>
            <a:r>
              <a:rPr lang="en-US" sz="4000" b="1" dirty="0">
                <a:solidFill>
                  <a:srgbClr val="C00000"/>
                </a:solidFill>
              </a:rPr>
              <a:t>(10/02/20)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135DE5-FFF5-7D4B-9AB8-6EB13738F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715096"/>
            <a:ext cx="6858000" cy="43729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Kenneth N. </a:t>
            </a:r>
            <a:r>
              <a:rPr lang="en-US" sz="2400" b="1" dirty="0" err="1">
                <a:solidFill>
                  <a:schemeClr val="accent1"/>
                </a:solidFill>
              </a:rPr>
              <a:t>Barish</a:t>
            </a:r>
            <a:r>
              <a:rPr lang="en-US" sz="2400" b="1" dirty="0">
                <a:solidFill>
                  <a:schemeClr val="accent1"/>
                </a:solidFill>
              </a:rPr>
              <a:t> , Physics &amp; Astronomy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8ED4B2-9B23-5F45-8D67-9AEE2810125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05831" y="3556240"/>
            <a:ext cx="1865034" cy="181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216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6F9AB-6003-EE43-9FA9-466B90A14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Supervisorial Authority</a:t>
            </a:r>
          </a:p>
        </p:txBody>
      </p:sp>
      <p:grpSp>
        <p:nvGrpSpPr>
          <p:cNvPr id="19" name="Group 35">
            <a:extLst>
              <a:ext uri="{FF2B5EF4-FFF2-40B4-BE49-F238E27FC236}">
                <a16:creationId xmlns:a16="http://schemas.microsoft.com/office/drawing/2014/main" id="{0CC8D5BF-533F-E44F-BCF6-9AD92BE1913C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3396566"/>
            <a:ext cx="5905500" cy="3200400"/>
            <a:chOff x="723900" y="3139786"/>
            <a:chExt cx="7318130" cy="341860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62F69C-28EF-BD40-B0F9-7932B584A05B}"/>
                </a:ext>
              </a:extLst>
            </p:cNvPr>
            <p:cNvSpPr/>
            <p:nvPr/>
          </p:nvSpPr>
          <p:spPr>
            <a:xfrm>
              <a:off x="3220327" y="3139786"/>
              <a:ext cx="2266260" cy="44767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  <a:effectLst>
              <a:outerShdw dist="38100" dir="5400000" algn="t" rotWithShape="0">
                <a:schemeClr val="bg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defRPr/>
              </a:pPr>
              <a:r>
                <a:rPr lang="en-US" b="1" dirty="0">
                  <a:solidFill>
                    <a:schemeClr val="tx2"/>
                  </a:solidFill>
                  <a:latin typeface="+mj-lt"/>
                </a:rPr>
                <a:t>Chair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BA62EAB-D839-2343-89A6-A5276C26C846}"/>
                </a:ext>
              </a:extLst>
            </p:cNvPr>
            <p:cNvSpPr/>
            <p:nvPr/>
          </p:nvSpPr>
          <p:spPr>
            <a:xfrm>
              <a:off x="3200655" y="3809603"/>
              <a:ext cx="2362654" cy="45784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  <a:effectLst>
              <a:outerShdw dist="38100" dir="5400000" algn="t" rotWithShape="0">
                <a:schemeClr val="bg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defRPr/>
              </a:pPr>
              <a:r>
                <a:rPr lang="en-US" b="1" dirty="0">
                  <a:solidFill>
                    <a:schemeClr val="tx2"/>
                  </a:solidFill>
                  <a:latin typeface="+mj-lt"/>
                </a:rPr>
                <a:t>FAO/MSO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C71EC2A-5C55-824B-92D7-FABAF3FFC42F}"/>
                </a:ext>
              </a:extLst>
            </p:cNvPr>
            <p:cNvCxnSpPr/>
            <p:nvPr/>
          </p:nvCxnSpPr>
          <p:spPr>
            <a:xfrm>
              <a:off x="4343620" y="3567112"/>
              <a:ext cx="0" cy="242491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5EC15E9-DEFB-3E42-93C7-46F797A577A0}"/>
                </a:ext>
              </a:extLst>
            </p:cNvPr>
            <p:cNvSpPr/>
            <p:nvPr/>
          </p:nvSpPr>
          <p:spPr>
            <a:xfrm>
              <a:off x="723900" y="4871135"/>
              <a:ext cx="2496427" cy="41715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  <a:effectLst>
              <a:outerShdw dist="38100" dir="5400000" algn="t" rotWithShape="0">
                <a:schemeClr val="bg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defRPr/>
              </a:pPr>
              <a:r>
                <a:rPr lang="en-US" b="1" dirty="0">
                  <a:solidFill>
                    <a:schemeClr val="tx2"/>
                  </a:solidFill>
                  <a:latin typeface="+mj-lt"/>
                </a:rPr>
                <a:t>Lab Supervisor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02CF68B-CEBD-1E40-8069-D880FC059503}"/>
                </a:ext>
              </a:extLst>
            </p:cNvPr>
            <p:cNvSpPr/>
            <p:nvPr/>
          </p:nvSpPr>
          <p:spPr>
            <a:xfrm>
              <a:off x="4595427" y="4954226"/>
              <a:ext cx="2362655" cy="45784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  <a:effectLst>
              <a:outerShdw dist="38100" dir="5400000" algn="t" rotWithShape="0">
                <a:schemeClr val="bg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defRPr/>
              </a:pPr>
              <a:r>
                <a:rPr lang="en-US" b="1" dirty="0">
                  <a:solidFill>
                    <a:schemeClr val="tx2"/>
                  </a:solidFill>
                  <a:latin typeface="+mj-lt"/>
                </a:rPr>
                <a:t>FOM</a:t>
              </a: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781D8C3-13DD-4E4B-ADFE-13D7F74F8BBA}"/>
                </a:ext>
              </a:extLst>
            </p:cNvPr>
            <p:cNvCxnSpPr/>
            <p:nvPr/>
          </p:nvCxnSpPr>
          <p:spPr>
            <a:xfrm flipH="1" flipV="1">
              <a:off x="1829488" y="4496376"/>
              <a:ext cx="3993496" cy="2713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953C04A-9F62-FD41-829C-7DDE81E8E9C9}"/>
                </a:ext>
              </a:extLst>
            </p:cNvPr>
            <p:cNvCxnSpPr/>
            <p:nvPr/>
          </p:nvCxnSpPr>
          <p:spPr>
            <a:xfrm flipH="1">
              <a:off x="4357392" y="5581649"/>
              <a:ext cx="2476754" cy="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A7B377D-EFEE-0D48-89B4-DCB7C21D3C82}"/>
                </a:ext>
              </a:extLst>
            </p:cNvPr>
            <p:cNvCxnSpPr/>
            <p:nvPr/>
          </p:nvCxnSpPr>
          <p:spPr>
            <a:xfrm>
              <a:off x="1829488" y="4467549"/>
              <a:ext cx="0" cy="381541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64942A7-39ED-BF44-AAA1-5019513FE09C}"/>
                </a:ext>
              </a:extLst>
            </p:cNvPr>
            <p:cNvSpPr/>
            <p:nvPr/>
          </p:nvSpPr>
          <p:spPr>
            <a:xfrm>
              <a:off x="723900" y="5747831"/>
              <a:ext cx="2358720" cy="72916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  <a:effectLst>
              <a:outerShdw dist="38100" dir="5400000" algn="t" rotWithShape="0">
                <a:schemeClr val="bg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defRPr/>
              </a:pPr>
              <a:r>
                <a:rPr lang="en-US" b="1" dirty="0">
                  <a:solidFill>
                    <a:schemeClr val="tx2"/>
                  </a:solidFill>
                  <a:latin typeface="+mj-lt"/>
                </a:rPr>
                <a:t>Lab Staff (3)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E38CDC-DFBD-194C-8968-858F9B851FB3}"/>
                </a:ext>
              </a:extLst>
            </p:cNvPr>
            <p:cNvSpPr/>
            <p:nvPr/>
          </p:nvSpPr>
          <p:spPr>
            <a:xfrm>
              <a:off x="3220327" y="5837706"/>
              <a:ext cx="2356753" cy="72068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  <a:effectLst>
              <a:outerShdw dist="38100" dir="5400000" algn="t" rotWithShape="0">
                <a:schemeClr val="bg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defRPr/>
              </a:pPr>
              <a:r>
                <a:rPr lang="en-US" b="1" dirty="0">
                  <a:solidFill>
                    <a:schemeClr val="tx2"/>
                  </a:solidFill>
                  <a:latin typeface="+mj-lt"/>
                </a:rPr>
                <a:t>Grants Analysts (3)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4C31A4D-48B7-7C4F-AD0A-294F2344A5D1}"/>
                </a:ext>
              </a:extLst>
            </p:cNvPr>
            <p:cNvSpPr/>
            <p:nvPr/>
          </p:nvSpPr>
          <p:spPr>
            <a:xfrm>
              <a:off x="5714787" y="5837706"/>
              <a:ext cx="2327243" cy="72068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66FF"/>
              </a:solidFill>
            </a:ln>
            <a:effectLst>
              <a:outerShdw dist="38100" dir="5400000" algn="t" rotWithShape="0">
                <a:schemeClr val="bg2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lnSpc>
                  <a:spcPct val="95000"/>
                </a:lnSpc>
                <a:defRPr/>
              </a:pPr>
              <a:r>
                <a:rPr lang="en-US" sz="1400" b="1" dirty="0">
                  <a:solidFill>
                    <a:schemeClr val="tx2"/>
                  </a:solidFill>
                  <a:latin typeface="+mj-lt"/>
                </a:rPr>
                <a:t>SAO, Purchasing, M&amp;P Assistant, Travel + Receiving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B02EDE7-E03F-434F-9CEC-4607FDECC8C7}"/>
                </a:ext>
              </a:extLst>
            </p:cNvPr>
            <p:cNvCxnSpPr/>
            <p:nvPr/>
          </p:nvCxnSpPr>
          <p:spPr>
            <a:xfrm>
              <a:off x="4396736" y="5595215"/>
              <a:ext cx="1967" cy="23062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BFD5510-E17E-414E-A529-6C3FE6076C23}"/>
                </a:ext>
              </a:extLst>
            </p:cNvPr>
            <p:cNvCxnSpPr/>
            <p:nvPr/>
          </p:nvCxnSpPr>
          <p:spPr>
            <a:xfrm>
              <a:off x="1829488" y="5288287"/>
              <a:ext cx="0" cy="468024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11170B5-F0D9-4A41-B567-04A8A8335E87}"/>
                </a:ext>
              </a:extLst>
            </p:cNvPr>
            <p:cNvCxnSpPr/>
            <p:nvPr/>
          </p:nvCxnSpPr>
          <p:spPr>
            <a:xfrm flipH="1">
              <a:off x="6822342" y="5568083"/>
              <a:ext cx="11803" cy="257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CE6D63A1-4169-8442-A749-233DF729E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369" y="735218"/>
            <a:ext cx="8344244" cy="238909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Staff support the faculty’s education, research &amp; outreach mission</a:t>
            </a:r>
          </a:p>
          <a:p>
            <a:pPr>
              <a:lnSpc>
                <a:spcPct val="110000"/>
              </a:lnSpc>
            </a:pPr>
            <a:r>
              <a:rPr lang="en-US" dirty="0"/>
              <a:t>FAO/MSOs provide oversight of financial and administrate functions. They have longer tenure &amp; historical memories than Chairs – however, Chair has ultimate authority and responsibility for the department. </a:t>
            </a:r>
          </a:p>
          <a:p>
            <a:pPr>
              <a:lnSpc>
                <a:spcPct val="110000"/>
              </a:lnSpc>
            </a:pPr>
            <a:r>
              <a:rPr lang="en-US" dirty="0"/>
              <a:t>Keep Supervisory Authority Clear &amp; well Demarcated (e.g. complaints, overtime, staff appreciation, evaluations)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DF3CC75-2303-B642-9FA1-059D945020F1}"/>
              </a:ext>
            </a:extLst>
          </p:cNvPr>
          <p:cNvCxnSpPr/>
          <p:nvPr/>
        </p:nvCxnSpPr>
        <p:spPr>
          <a:xfrm>
            <a:off x="5734050" y="4666566"/>
            <a:ext cx="0" cy="42862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A08BE88-3F92-904A-A762-571E8243F294}"/>
              </a:ext>
            </a:extLst>
          </p:cNvPr>
          <p:cNvCxnSpPr/>
          <p:nvPr/>
        </p:nvCxnSpPr>
        <p:spPr>
          <a:xfrm>
            <a:off x="5734050" y="5552391"/>
            <a:ext cx="0" cy="15875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12BFE2A-5F22-FB45-AABC-1214411DEB5A}"/>
              </a:ext>
            </a:extLst>
          </p:cNvPr>
          <p:cNvCxnSpPr/>
          <p:nvPr/>
        </p:nvCxnSpPr>
        <p:spPr>
          <a:xfrm flipH="1">
            <a:off x="4540250" y="4452254"/>
            <a:ext cx="0" cy="2270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179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Permanent Funding (Salaries)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761027"/>
            <a:ext cx="8409472" cy="5844054"/>
          </a:xfrm>
        </p:spPr>
        <p:txBody>
          <a:bodyPr/>
          <a:lstStyle/>
          <a:p>
            <a:r>
              <a:rPr lang="en-US" dirty="0"/>
              <a:t>Largest Component is Ladder Rank Faculty &amp; Permanent Staff Salary and benefits</a:t>
            </a:r>
          </a:p>
          <a:p>
            <a:pPr lvl="1"/>
            <a:r>
              <a:rPr lang="en-US" dirty="0"/>
              <a:t>Paid for by College from Provost </a:t>
            </a:r>
            <a:r>
              <a:rPr lang="en-US" dirty="0">
                <a:solidFill>
                  <a:srgbClr val="00B050"/>
                </a:solidFill>
              </a:rPr>
              <a:t>(Faculty + Staff Salary ~$6M)</a:t>
            </a:r>
            <a:r>
              <a:rPr lang="en-US" dirty="0"/>
              <a:t>.</a:t>
            </a:r>
            <a:endParaRPr lang="en-US" dirty="0">
              <a:solidFill>
                <a:srgbClr val="00B050"/>
              </a:solidFill>
            </a:endParaRPr>
          </a:p>
          <a:p>
            <a:r>
              <a:rPr lang="en-US" dirty="0"/>
              <a:t>If a faculty separates, the salary remains in the college (not department) in most cases. </a:t>
            </a:r>
          </a:p>
          <a:p>
            <a:r>
              <a:rPr lang="en-US" dirty="0"/>
              <a:t>If a Staff separates the Department retains the salary.</a:t>
            </a:r>
          </a:p>
          <a:p>
            <a:r>
              <a:rPr lang="en-US" dirty="0"/>
              <a:t>Temporary teaching faculty and TAs paid by yearly allocation from College </a:t>
            </a:r>
          </a:p>
          <a:p>
            <a:r>
              <a:rPr lang="en-US" dirty="0"/>
              <a:t>State funding comes with number 19900 with Budget Categories   (BCXX)</a:t>
            </a:r>
          </a:p>
          <a:p>
            <a:pPr lvl="1"/>
            <a:r>
              <a:rPr lang="en-US" dirty="0"/>
              <a:t>BC10 – Faculty salaries</a:t>
            </a:r>
          </a:p>
          <a:p>
            <a:pPr lvl="1"/>
            <a:r>
              <a:rPr lang="en-US" dirty="0"/>
              <a:t>BC13 – Academic Coordinator salaries (none in Physics)</a:t>
            </a:r>
          </a:p>
          <a:p>
            <a:pPr lvl="1"/>
            <a:r>
              <a:rPr lang="en-US" dirty="0"/>
              <a:t>BC25 – Staff salaries</a:t>
            </a:r>
          </a:p>
          <a:p>
            <a:pPr lvl="1"/>
            <a:r>
              <a:rPr lang="en-US" dirty="0"/>
              <a:t>BC≥40 – S&amp;E subcategories [</a:t>
            </a:r>
            <a:r>
              <a:rPr lang="en-US" b="1" dirty="0">
                <a:solidFill>
                  <a:srgbClr val="00B050"/>
                </a:solidFill>
              </a:rPr>
              <a:t>→</a:t>
            </a:r>
            <a:r>
              <a:rPr lang="en-US" dirty="0">
                <a:solidFill>
                  <a:srgbClr val="00B050"/>
                </a:solidFill>
              </a:rPr>
              <a:t> next slide</a:t>
            </a:r>
            <a:r>
              <a:rPr lang="en-US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604555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Permanent Funding (S&amp;E)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761027"/>
            <a:ext cx="8409472" cy="584405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S&amp;E – Supplies and Expenses Budget </a:t>
            </a:r>
            <a:r>
              <a:rPr lang="en-US" dirty="0">
                <a:solidFill>
                  <a:srgbClr val="00B050"/>
                </a:solidFill>
              </a:rPr>
              <a:t>(19900 cash to run the dept- Flexible $, Discretionary to Chair)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S&amp;E = Budget Categories BC≥40 </a:t>
            </a:r>
            <a:r>
              <a:rPr lang="en-US" dirty="0" err="1"/>
              <a:t>e.g</a:t>
            </a:r>
            <a:r>
              <a:rPr lang="en-US" dirty="0"/>
              <a:t> printing BC43, Facilities BC70)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00B050"/>
                </a:solidFill>
              </a:rPr>
              <a:t>~$120K/</a:t>
            </a:r>
            <a:r>
              <a:rPr lang="en-US" dirty="0" err="1">
                <a:solidFill>
                  <a:srgbClr val="00B050"/>
                </a:solidFill>
              </a:rPr>
              <a:t>yr</a:t>
            </a:r>
            <a:r>
              <a:rPr lang="en-US" dirty="0">
                <a:solidFill>
                  <a:srgbClr val="00B050"/>
                </a:solidFill>
              </a:rPr>
              <a:t> for a large dept</a:t>
            </a:r>
          </a:p>
          <a:p>
            <a:pPr>
              <a:lnSpc>
                <a:spcPct val="120000"/>
              </a:lnSpc>
            </a:pPr>
            <a:r>
              <a:rPr lang="en-US" dirty="0"/>
              <a:t>Covers all dept purchases: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Xerox paper,  computers, renovations, temporary staff, student assistants etc. </a:t>
            </a:r>
            <a:r>
              <a:rPr lang="en-US" strike="sngStrike" dirty="0"/>
              <a:t>(SLA’s cover facility repairs and maintenance</a:t>
            </a:r>
            <a:r>
              <a:rPr lang="en-US" dirty="0"/>
              <a:t>). </a:t>
            </a:r>
          </a:p>
          <a:p>
            <a:pPr>
              <a:lnSpc>
                <a:spcPct val="120000"/>
              </a:lnSpc>
            </a:pPr>
            <a:r>
              <a:rPr lang="en-US" dirty="0"/>
              <a:t>S&amp;E allocation should correlate with dept faculty size/ teaching- research workload and volume of transactions.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Periodic review of S&amp;E every 2-3 </a:t>
            </a:r>
            <a:r>
              <a:rPr lang="en-US" dirty="0" err="1"/>
              <a:t>yrs</a:t>
            </a:r>
            <a:r>
              <a:rPr lang="en-US" dirty="0"/>
              <a:t> to assess need.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Current Review Metric is Total Expenditures by the Department (CNAS views this as a more comprehensive metric). </a:t>
            </a:r>
          </a:p>
          <a:p>
            <a:pPr>
              <a:lnSpc>
                <a:spcPct val="120000"/>
              </a:lnSpc>
            </a:pPr>
            <a:r>
              <a:rPr lang="en-US" dirty="0"/>
              <a:t>College ‘Financing’ of dept expenditures is possible</a:t>
            </a:r>
          </a:p>
          <a:p>
            <a:pPr>
              <a:lnSpc>
                <a:spcPct val="120000"/>
              </a:lnSpc>
            </a:pPr>
            <a:r>
              <a:rPr lang="en-US" dirty="0"/>
              <a:t>Special Equipment loans from University can on rare occasions with typically 5 year terms to be repaid from grants can be obtained </a:t>
            </a:r>
            <a:r>
              <a:rPr lang="en-US" dirty="0">
                <a:solidFill>
                  <a:schemeClr val="tx1"/>
                </a:solidFill>
              </a:rPr>
              <a:t>(interest is charged)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4987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Departmental “Temporary” 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0" y="1461421"/>
            <a:ext cx="8409472" cy="4949109"/>
          </a:xfrm>
        </p:spPr>
        <p:txBody>
          <a:bodyPr>
            <a:normAutofit fontScale="92500"/>
          </a:bodyPr>
          <a:lstStyle/>
          <a:p>
            <a:r>
              <a:rPr lang="en-US" dirty="0"/>
              <a:t>Lecturers (~$10K</a:t>
            </a:r>
            <a:r>
              <a:rPr lang="en-US" dirty="0">
                <a:solidFill>
                  <a:srgbClr val="7030A0"/>
                </a:solidFill>
              </a:rPr>
              <a:t>;ca. $7000 CHASS</a:t>
            </a:r>
            <a:r>
              <a:rPr lang="en-US" dirty="0"/>
              <a:t>) – paid directly by college if authorized;</a:t>
            </a:r>
          </a:p>
          <a:p>
            <a:r>
              <a:rPr lang="en-US" dirty="0"/>
              <a:t>TAs  (Stipend + Tuition ~$12.5K/50% TA/quarter) – </a:t>
            </a:r>
          </a:p>
          <a:p>
            <a:pPr lvl="1"/>
            <a:r>
              <a:rPr lang="en-US" dirty="0"/>
              <a:t>Paid directly by college ; About ~$11 M per year cost to college</a:t>
            </a:r>
          </a:p>
          <a:p>
            <a:pPr lvl="1"/>
            <a:r>
              <a:rPr lang="en-US" dirty="0"/>
              <a:t>Largest non fixed costs to the college and biggest uncertainty as it depends on enrollment and Union contracts. </a:t>
            </a:r>
          </a:p>
          <a:p>
            <a:r>
              <a:rPr lang="en-US" dirty="0"/>
              <a:t>In Physics annually 200 TAs (50%) – </a:t>
            </a:r>
            <a:r>
              <a:rPr lang="en-US" dirty="0">
                <a:solidFill>
                  <a:srgbClr val="00B050"/>
                </a:solidFill>
              </a:rPr>
              <a:t>Cost $2.7 M /</a:t>
            </a:r>
            <a:endParaRPr lang="en-US" dirty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rgbClr val="7030A0"/>
                </a:solidFill>
              </a:rPr>
              <a:t>In History generally 32 TAs = 450,000 ( includes Salary and Tuition)</a:t>
            </a:r>
          </a:p>
          <a:p>
            <a:r>
              <a:rPr lang="en-US" dirty="0"/>
              <a:t>Allocated to Department at start of year on projected enrollment for year. Supplementation/Adjustments done end of every quarter</a:t>
            </a:r>
          </a:p>
          <a:p>
            <a:r>
              <a:rPr lang="en-US" dirty="0"/>
              <a:t>What if a Chair deems it necessary to overspend the allocation to meet teaching needs especially TAs?  </a:t>
            </a:r>
          </a:p>
          <a:p>
            <a:pPr lvl="1"/>
            <a:r>
              <a:rPr lang="en-US" dirty="0"/>
              <a:t>Convince the college that expenditures are justified.</a:t>
            </a:r>
          </a:p>
          <a:p>
            <a:pPr lvl="1"/>
            <a:r>
              <a:rPr lang="en-US" dirty="0"/>
              <a:t>Otherwise pay the difference out of S&amp;E or ‘reserves’, summers session $, Concurrent enrollment.</a:t>
            </a:r>
          </a:p>
          <a:p>
            <a:pPr lvl="1"/>
            <a:r>
              <a:rPr lang="en-US" dirty="0"/>
              <a:t>Or cancel classes </a:t>
            </a:r>
            <a:r>
              <a:rPr lang="en-US" dirty="0">
                <a:solidFill>
                  <a:srgbClr val="7030A0"/>
                </a:solidFill>
              </a:rPr>
              <a:t>or sections.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16CC169-A397-944F-A265-24D3681B8F29}"/>
              </a:ext>
            </a:extLst>
          </p:cNvPr>
          <p:cNvSpPr/>
          <p:nvPr/>
        </p:nvSpPr>
        <p:spPr>
          <a:xfrm>
            <a:off x="145915" y="851177"/>
            <a:ext cx="8861897" cy="3714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B050"/>
                </a:solidFill>
                <a:latin typeface="Arial Rounded MT Bold" panose="020F0704030504030204" pitchFamily="34" charset="77"/>
              </a:rPr>
              <a:t>Items that require proactive requests and justification to college</a:t>
            </a:r>
          </a:p>
        </p:txBody>
      </p:sp>
    </p:spTree>
    <p:extLst>
      <p:ext uri="{BB962C8B-B14F-4D97-AF65-F5344CB8AC3E}">
        <p14:creationId xmlns:p14="http://schemas.microsoft.com/office/powerpoint/2010/main" val="377453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4. Summer Session Revenue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1072312"/>
            <a:ext cx="8409472" cy="5844054"/>
          </a:xfrm>
        </p:spPr>
        <p:txBody>
          <a:bodyPr>
            <a:normAutofit/>
          </a:bodyPr>
          <a:lstStyle/>
          <a:p>
            <a:r>
              <a:rPr lang="en-US" dirty="0"/>
              <a:t>Summer Session Allocations can be comparable or larger than Dept S&amp;E:</a:t>
            </a:r>
          </a:p>
          <a:p>
            <a:pPr lvl="1"/>
            <a:r>
              <a:rPr lang="en-US" dirty="0"/>
              <a:t>SS generates </a:t>
            </a:r>
            <a:r>
              <a:rPr lang="en-US" dirty="0">
                <a:solidFill>
                  <a:srgbClr val="00B050"/>
                </a:solidFill>
              </a:rPr>
              <a:t>~$98K for Physics</a:t>
            </a:r>
            <a:r>
              <a:rPr lang="en-US" dirty="0"/>
              <a:t>, ~$170K for Chem.; </a:t>
            </a:r>
            <a:r>
              <a:rPr lang="en-US" dirty="0">
                <a:solidFill>
                  <a:srgbClr val="7030A0"/>
                </a:solidFill>
              </a:rPr>
              <a:t>~50 K for History</a:t>
            </a:r>
            <a:r>
              <a:rPr lang="en-US" dirty="0"/>
              <a:t> </a:t>
            </a:r>
          </a:p>
          <a:p>
            <a:r>
              <a:rPr lang="en-US" dirty="0"/>
              <a:t>Physics uses SS to support: </a:t>
            </a:r>
          </a:p>
          <a:p>
            <a:pPr lvl="1"/>
            <a:r>
              <a:rPr lang="en-US" dirty="0"/>
              <a:t>Colloquium, Seminars, GSRs and Fill in deficits Graduate and Faculty Recruiting</a:t>
            </a:r>
          </a:p>
          <a:p>
            <a:r>
              <a:rPr lang="en-US" dirty="0"/>
              <a:t>Provides Direct Faculty Summer Salary </a:t>
            </a:r>
          </a:p>
          <a:p>
            <a:pPr lvl="1"/>
            <a:r>
              <a:rPr lang="en-US" dirty="0"/>
              <a:t>8.5% of AY salary per class.</a:t>
            </a:r>
          </a:p>
          <a:p>
            <a:r>
              <a:rPr lang="en-US" dirty="0"/>
              <a:t>Ladder rank Faculty Participation enhances SS curriculum.</a:t>
            </a:r>
          </a:p>
          <a:p>
            <a:r>
              <a:rPr lang="en-US" dirty="0"/>
              <a:t>SS classes reduce AY instructional Burden in impacted classes and helps time to graduation.</a:t>
            </a:r>
          </a:p>
          <a:p>
            <a:r>
              <a:rPr lang="en-US" dirty="0"/>
              <a:t>Summer Session Revenue calculated by Summer Sessions under VPUE  after expenses. </a:t>
            </a:r>
          </a:p>
          <a:p>
            <a:pPr lvl="1"/>
            <a:r>
              <a:rPr lang="en-US" dirty="0"/>
              <a:t>CNAS keeps 10% for facility upkeep and staff pay. CHASS keeps 30%</a:t>
            </a:r>
          </a:p>
          <a:p>
            <a:r>
              <a:rPr lang="en-US" dirty="0"/>
              <a:t>Good way to grow Departmental revenue in general. Offer as many as possible.  </a:t>
            </a:r>
          </a:p>
          <a:p>
            <a:pPr lvl="1"/>
            <a:r>
              <a:rPr lang="en-US" dirty="0"/>
              <a:t>Advertise (Newspaper Ads, Radio Ads)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22646BE-9F9D-BD4D-90A5-C0DB445521DC}"/>
              </a:ext>
            </a:extLst>
          </p:cNvPr>
          <p:cNvSpPr/>
          <p:nvPr/>
        </p:nvSpPr>
        <p:spPr>
          <a:xfrm>
            <a:off x="457200" y="656617"/>
            <a:ext cx="7996238" cy="3714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B050"/>
                </a:solidFill>
                <a:latin typeface="Arial Rounded MT Bold" panose="020F0704030504030204" pitchFamily="34" charset="77"/>
              </a:rPr>
              <a:t>Augmentation to Departmental Funding- Flexible use $   </a:t>
            </a:r>
          </a:p>
        </p:txBody>
      </p:sp>
    </p:spTree>
    <p:extLst>
      <p:ext uri="{BB962C8B-B14F-4D97-AF65-F5344CB8AC3E}">
        <p14:creationId xmlns:p14="http://schemas.microsoft.com/office/powerpoint/2010/main" val="2124473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5. Misc. Student Instructional Fees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761027"/>
            <a:ext cx="8409472" cy="5844054"/>
          </a:xfrm>
        </p:spPr>
        <p:txBody>
          <a:bodyPr>
            <a:normAutofit/>
          </a:bodyPr>
          <a:lstStyle/>
          <a:p>
            <a:r>
              <a:rPr lang="en-US" dirty="0"/>
              <a:t>Course Material/Lab Fees (~$25-150/student) </a:t>
            </a:r>
            <a:r>
              <a:rPr lang="en-US" dirty="0">
                <a:solidFill>
                  <a:srgbClr val="C00000"/>
                </a:solidFill>
              </a:rPr>
              <a:t>(Fund #20023)</a:t>
            </a:r>
          </a:p>
          <a:p>
            <a:pPr lvl="1"/>
            <a:r>
              <a:rPr lang="en-US" dirty="0"/>
              <a:t>Sizable budgets when multiplied by thousands of students: Total in Physics is </a:t>
            </a:r>
            <a:r>
              <a:rPr lang="en-US" dirty="0">
                <a:solidFill>
                  <a:srgbClr val="00B050"/>
                </a:solidFill>
              </a:rPr>
              <a:t>$155K</a:t>
            </a:r>
            <a:r>
              <a:rPr lang="en-US" dirty="0"/>
              <a:t> </a:t>
            </a:r>
          </a:p>
          <a:p>
            <a:pPr lvl="1"/>
            <a:r>
              <a:rPr lang="en-US" dirty="0"/>
              <a:t>Not Flexible $ - Only for Student Instruction connected with Lab supplies, computers, software etc. </a:t>
            </a:r>
          </a:p>
          <a:p>
            <a:pPr lvl="1"/>
            <a:r>
              <a:rPr lang="en-US" dirty="0"/>
              <a:t>can’t be used for equipment i.e. only items &lt;$5k.</a:t>
            </a:r>
          </a:p>
          <a:p>
            <a:pPr lvl="1"/>
            <a:r>
              <a:rPr lang="en-US" dirty="0"/>
              <a:t>for small items and consumables.</a:t>
            </a:r>
          </a:p>
          <a:p>
            <a:pPr lvl="1"/>
            <a:r>
              <a:rPr lang="en-US" dirty="0"/>
              <a:t>Fund Number 20023 </a:t>
            </a:r>
          </a:p>
          <a:p>
            <a:r>
              <a:rPr lang="en-US" dirty="0"/>
              <a:t>UNEX Concurrent Enrollment Return to dept </a:t>
            </a:r>
            <a:r>
              <a:rPr lang="en-US" dirty="0">
                <a:solidFill>
                  <a:srgbClr val="C00000"/>
                </a:solidFill>
              </a:rPr>
              <a:t>(Fund #20322)</a:t>
            </a:r>
          </a:p>
          <a:p>
            <a:pPr lvl="1"/>
            <a:r>
              <a:rPr lang="en-US" dirty="0"/>
              <a:t>Unrestricted (non-19900) revenue (e.g. can be used for alcohol purchase).</a:t>
            </a:r>
          </a:p>
          <a:p>
            <a:pPr lvl="1"/>
            <a:r>
              <a:rPr lang="en-US" dirty="0"/>
              <a:t>In Physics used to be $40k, now </a:t>
            </a:r>
            <a:r>
              <a:rPr lang="en-US" dirty="0">
                <a:solidFill>
                  <a:srgbClr val="00B050"/>
                </a:solidFill>
              </a:rPr>
              <a:t>$22K</a:t>
            </a:r>
            <a:r>
              <a:rPr lang="en-US" dirty="0"/>
              <a:t>- has decreased by 50% over the last 5 </a:t>
            </a:r>
            <a:r>
              <a:rPr lang="en-US" dirty="0" err="1"/>
              <a:t>yrs</a:t>
            </a:r>
            <a:r>
              <a:rPr lang="en-US" dirty="0"/>
              <a:t> !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In History, UNEX funding has gone from $42K to $22 K- but a new source of UNEX Funding  with XR-Funds is promising.  10% of gross revenue from student funds to the Department. This is our first year.</a:t>
            </a:r>
          </a:p>
        </p:txBody>
      </p:sp>
    </p:spTree>
    <p:extLst>
      <p:ext uri="{BB962C8B-B14F-4D97-AF65-F5344CB8AC3E}">
        <p14:creationId xmlns:p14="http://schemas.microsoft.com/office/powerpoint/2010/main" val="2520161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6. Other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761027"/>
            <a:ext cx="8409472" cy="5844054"/>
          </a:xfrm>
        </p:spPr>
        <p:txBody>
          <a:bodyPr>
            <a:normAutofit/>
          </a:bodyPr>
          <a:lstStyle/>
          <a:p>
            <a:r>
              <a:rPr lang="en-US" dirty="0"/>
              <a:t>Graduate Recruiting Funds (from grad division/Dean’s office):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$10K/</a:t>
            </a:r>
            <a:r>
              <a:rPr lang="en-US" dirty="0" err="1">
                <a:solidFill>
                  <a:srgbClr val="00B050"/>
                </a:solidFill>
              </a:rPr>
              <a:t>yr</a:t>
            </a:r>
            <a:r>
              <a:rPr lang="en-US" dirty="0">
                <a:solidFill>
                  <a:srgbClr val="00B050"/>
                </a:solidFill>
              </a:rPr>
              <a:t> (Spent $11K); </a:t>
            </a:r>
            <a:r>
              <a:rPr lang="en-US" dirty="0">
                <a:solidFill>
                  <a:srgbClr val="7030A0"/>
                </a:solidFill>
              </a:rPr>
              <a:t>varies by Department</a:t>
            </a:r>
            <a:r>
              <a:rPr lang="en-US" dirty="0">
                <a:solidFill>
                  <a:srgbClr val="00B050"/>
                </a:solidFill>
              </a:rPr>
              <a:t/>
            </a:r>
            <a:br>
              <a:rPr lang="en-US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  <a:p>
            <a:r>
              <a:rPr lang="en-US" dirty="0"/>
              <a:t>Faculty Recruiting Funds (from admin): </a:t>
            </a:r>
          </a:p>
          <a:p>
            <a:pPr lvl="1"/>
            <a:r>
              <a:rPr lang="en-US" dirty="0">
                <a:solidFill>
                  <a:srgbClr val="00B050"/>
                </a:solidFill>
              </a:rPr>
              <a:t>Spent ~$23K for 2 searches ($16K reimbursed).</a:t>
            </a:r>
          </a:p>
          <a:p>
            <a:pPr lvl="1"/>
            <a:r>
              <a:rPr lang="en-US" dirty="0"/>
              <a:t>[</a:t>
            </a:r>
            <a:r>
              <a:rPr lang="en-US" dirty="0">
                <a:solidFill>
                  <a:srgbClr val="7030A0"/>
                </a:solidFill>
              </a:rPr>
              <a:t>For “cluster hires” ½ paid by Provost, rest split between eventual depts of hires. These were put on hold in 2020]</a:t>
            </a:r>
            <a:br>
              <a:rPr lang="en-US" dirty="0">
                <a:solidFill>
                  <a:srgbClr val="7030A0"/>
                </a:solidFill>
              </a:rPr>
            </a:br>
            <a:endParaRPr lang="en-US" dirty="0">
              <a:solidFill>
                <a:srgbClr val="7030A0"/>
              </a:solidFill>
            </a:endParaRPr>
          </a:p>
          <a:p>
            <a:r>
              <a:rPr lang="en-US" dirty="0"/>
              <a:t>Grant Overhead Return: </a:t>
            </a:r>
            <a:r>
              <a:rPr lang="en-US" dirty="0">
                <a:solidFill>
                  <a:srgbClr val="C00000"/>
                </a:solidFill>
              </a:rPr>
              <a:t>5% PI, 5% </a:t>
            </a:r>
            <a:r>
              <a:rPr lang="en-US" dirty="0" err="1">
                <a:solidFill>
                  <a:srgbClr val="C00000"/>
                </a:solidFill>
              </a:rPr>
              <a:t>Dept</a:t>
            </a:r>
            <a:r>
              <a:rPr lang="en-US" dirty="0">
                <a:solidFill>
                  <a:srgbClr val="C00000"/>
                </a:solidFill>
              </a:rPr>
              <a:t> (30% college)</a:t>
            </a:r>
          </a:p>
          <a:p>
            <a:pPr lvl="1"/>
            <a:r>
              <a:rPr lang="en-US" dirty="0"/>
              <a:t>Biggest single source of discretionary $</a:t>
            </a:r>
          </a:p>
          <a:p>
            <a:pPr lvl="2"/>
            <a:r>
              <a:rPr lang="en-US" dirty="0">
                <a:solidFill>
                  <a:srgbClr val="00B050"/>
                </a:solidFill>
              </a:rPr>
              <a:t>Physics received $79K last year</a:t>
            </a:r>
          </a:p>
          <a:p>
            <a:pPr lvl="1"/>
            <a:r>
              <a:rPr lang="en-US" dirty="0"/>
              <a:t>CNAS dean requires 2.5:1 on initial complements, retentions, etc. </a:t>
            </a:r>
          </a:p>
          <a:p>
            <a:pPr lvl="1"/>
            <a:r>
              <a:rPr lang="en-US" dirty="0"/>
              <a:t>Any remainder can be used on strategic investments</a:t>
            </a:r>
            <a:br>
              <a:rPr lang="en-US" dirty="0"/>
            </a:br>
            <a:endParaRPr lang="en-US" dirty="0"/>
          </a:p>
          <a:p>
            <a:r>
              <a:rPr lang="en-US" dirty="0"/>
              <a:t>Teaching Release funds for Academic Senate/Admin Service: ~$5K-$10K per year. </a:t>
            </a:r>
          </a:p>
          <a:p>
            <a:pPr lvl="1"/>
            <a:r>
              <a:rPr lang="en-US" dirty="0"/>
              <a:t>ASMD used to be paid by Provost, but not in new budget model.</a:t>
            </a:r>
          </a:p>
        </p:txBody>
      </p:sp>
    </p:spTree>
    <p:extLst>
      <p:ext uri="{BB962C8B-B14F-4D97-AF65-F5344CB8AC3E}">
        <p14:creationId xmlns:p14="http://schemas.microsoft.com/office/powerpoint/2010/main" val="1138261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40" y="77000"/>
            <a:ext cx="8784860" cy="576168"/>
          </a:xfrm>
        </p:spPr>
        <p:txBody>
          <a:bodyPr>
            <a:normAutofit/>
          </a:bodyPr>
          <a:lstStyle/>
          <a:p>
            <a:r>
              <a:rPr lang="en-US" dirty="0"/>
              <a:t>7. Grant Administration and Expenditures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1381327"/>
            <a:ext cx="8409472" cy="3881337"/>
          </a:xfrm>
        </p:spPr>
        <p:txBody>
          <a:bodyPr>
            <a:normAutofit/>
          </a:bodyPr>
          <a:lstStyle/>
          <a:p>
            <a:r>
              <a:rPr lang="en-US" dirty="0"/>
              <a:t>PI Grants: Submission, Oversight, Accounting, Monthly Reports, Projections, Purchasing, etc.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Fund Numbers: 2xxxx or 3xxxx for Federal Grants</a:t>
            </a:r>
          </a:p>
          <a:p>
            <a:pPr marL="0" indent="0">
              <a:buNone/>
            </a:pPr>
            <a:r>
              <a:rPr lang="en-US" dirty="0"/>
              <a:t>                                 8xxxx                  for State Grants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Grant Funds are not Taxable i.e. no UCOP 3.1% Tax on transactions. (Funding Streams) </a:t>
            </a:r>
          </a:p>
          <a:p>
            <a:endParaRPr lang="en-US" dirty="0"/>
          </a:p>
          <a:p>
            <a:r>
              <a:rPr lang="en-US" dirty="0"/>
              <a:t>Matching Funds commitments: from, VCRED, Dean &amp; Dept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F9D1974-DC29-AC4D-9F0B-12E61745A3E1}"/>
              </a:ext>
            </a:extLst>
          </p:cNvPr>
          <p:cNvSpPr/>
          <p:nvPr/>
        </p:nvSpPr>
        <p:spPr>
          <a:xfrm>
            <a:off x="457200" y="656617"/>
            <a:ext cx="7996238" cy="3714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B050"/>
                </a:solidFill>
                <a:latin typeface="Arial Rounded MT Bold" panose="020F0704030504030204" pitchFamily="34" charset="77"/>
              </a:rPr>
              <a:t>Requires adequate financial support staff</a:t>
            </a:r>
          </a:p>
        </p:txBody>
      </p:sp>
    </p:spTree>
    <p:extLst>
      <p:ext uri="{BB962C8B-B14F-4D97-AF65-F5344CB8AC3E}">
        <p14:creationId xmlns:p14="http://schemas.microsoft.com/office/powerpoint/2010/main" val="656105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40" y="77000"/>
            <a:ext cx="8784860" cy="576168"/>
          </a:xfrm>
        </p:spPr>
        <p:txBody>
          <a:bodyPr>
            <a:normAutofit/>
          </a:bodyPr>
          <a:lstStyle/>
          <a:p>
            <a:r>
              <a:rPr lang="en-US" dirty="0"/>
              <a:t>8. Development Donations &amp; Endowments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1381327"/>
            <a:ext cx="8409472" cy="455254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dirty="0"/>
              <a:t>Increase Cultivating Relationships with successful undergraduate alumni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Larger numbers and typically stronger reminiscences</a:t>
            </a:r>
          </a:p>
          <a:p>
            <a:pPr>
              <a:lnSpc>
                <a:spcPct val="120000"/>
              </a:lnSpc>
            </a:pPr>
            <a:r>
              <a:rPr lang="en-US" dirty="0"/>
              <a:t>Graduation Recognition Ceremonies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Invite, Alumni, Emeriti faculty &amp; Donors</a:t>
            </a:r>
          </a:p>
          <a:p>
            <a:pPr>
              <a:lnSpc>
                <a:spcPct val="120000"/>
              </a:lnSpc>
            </a:pPr>
            <a:r>
              <a:rPr lang="en-US" dirty="0"/>
              <a:t>Prizes honoring the Donors</a:t>
            </a:r>
          </a:p>
          <a:p>
            <a:pPr>
              <a:lnSpc>
                <a:spcPct val="120000"/>
              </a:lnSpc>
            </a:pPr>
            <a:r>
              <a:rPr lang="en-US" dirty="0"/>
              <a:t>Financial Administration: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Foundation Reports on Principal Balance, Dept reports on current balance, disbursement/utilization of expendable balance (3%/</a:t>
            </a:r>
            <a:r>
              <a:rPr lang="en-US" dirty="0" err="1"/>
              <a:t>yr</a:t>
            </a:r>
            <a:r>
              <a:rPr lang="en-US" dirty="0"/>
              <a:t>).  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F9D1974-DC29-AC4D-9F0B-12E61745A3E1}"/>
              </a:ext>
            </a:extLst>
          </p:cNvPr>
          <p:cNvSpPr/>
          <p:nvPr/>
        </p:nvSpPr>
        <p:spPr>
          <a:xfrm>
            <a:off x="457200" y="753897"/>
            <a:ext cx="7996238" cy="3714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B050"/>
                </a:solidFill>
                <a:latin typeface="Arial Rounded MT Bold" panose="020F0704030504030204" pitchFamily="34" charset="77"/>
              </a:rPr>
              <a:t>Acquiring, Administering, Endowing, Expending</a:t>
            </a:r>
          </a:p>
        </p:txBody>
      </p:sp>
    </p:spTree>
    <p:extLst>
      <p:ext uri="{BB962C8B-B14F-4D97-AF65-F5344CB8AC3E}">
        <p14:creationId xmlns:p14="http://schemas.microsoft.com/office/powerpoint/2010/main" val="411384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732D9-13EC-AC4B-AC8B-F626DFD5B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07" y="76999"/>
            <a:ext cx="8437873" cy="944405"/>
          </a:xfrm>
        </p:spPr>
        <p:txBody>
          <a:bodyPr>
            <a:normAutofit fontScale="90000"/>
          </a:bodyPr>
          <a:lstStyle/>
          <a:p>
            <a:r>
              <a:rPr lang="en-US" dirty="0"/>
              <a:t>CHASS, Assistant Dean of Development, Clyde Derrick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65C238-A5CC-BD49-ACD6-2A941D92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740" y="1643974"/>
            <a:ext cx="8437873" cy="4562496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In CHASS, Assistant Dean Clyde Derrick and his Team, especially Rachel Pulido, have helped to develop outreach and to communicate with alumni as well as donors.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History has a spring Awards Ceremony to which we invite the Donors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Economics has a newsletter sent to alumni and Donors</a:t>
            </a:r>
          </a:p>
        </p:txBody>
      </p:sp>
    </p:spTree>
    <p:extLst>
      <p:ext uri="{BB962C8B-B14F-4D97-AF65-F5344CB8AC3E}">
        <p14:creationId xmlns:p14="http://schemas.microsoft.com/office/powerpoint/2010/main" val="3692347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1C224-2424-EA45-B3B6-238723FD4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University Budget (</a:t>
            </a:r>
            <a:r>
              <a:rPr lang="en-US" dirty="0" err="1"/>
              <a:t>Systemwide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3E1F3-EE36-7545-A03F-ECFC7DCB7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UC budget proposed by UCOP to Regents</a:t>
            </a:r>
          </a:p>
          <a:p>
            <a:r>
              <a:rPr lang="en-US" dirty="0"/>
              <a:t>“Funding Streams” Model – most money remains on campuses. UCOP and system wide imitative are funded by a tax, currently set at 2.65%. </a:t>
            </a:r>
          </a:p>
          <a:p>
            <a:r>
              <a:rPr lang="en-US" dirty="0"/>
              <a:t>“</a:t>
            </a:r>
            <a:r>
              <a:rPr lang="en-US" dirty="0" err="1"/>
              <a:t>Rebenching</a:t>
            </a:r>
            <a:r>
              <a:rPr lang="en-US" dirty="0"/>
              <a:t>” – each campus is now receiving the same amount of money per budgeted student in each category. </a:t>
            </a:r>
          </a:p>
          <a:p>
            <a:r>
              <a:rPr lang="en-US" dirty="0"/>
              <a:t>Concepts such as “faculty lines” and NRT  expenses for graduate students are outdated. </a:t>
            </a:r>
          </a:p>
          <a:p>
            <a:r>
              <a:rPr lang="en-US" dirty="0"/>
              <a:t>Role of Academic Senate</a:t>
            </a:r>
          </a:p>
          <a:p>
            <a:pPr lvl="1"/>
            <a:r>
              <a:rPr lang="en-US" dirty="0"/>
              <a:t>University Committee on Planning and budget  (derived from Regents standing order):  </a:t>
            </a:r>
            <a:r>
              <a:rPr lang="en-US" dirty="0">
                <a:solidFill>
                  <a:srgbClr val="00B050"/>
                </a:solidFill>
              </a:rPr>
              <a:t>“1) Confer with and advise the President and agencies of the University Administration on policy regarding planning and budget matters and resource allocations. 2) Initiate studies in planning and budget matters.”</a:t>
            </a:r>
          </a:p>
        </p:txBody>
      </p:sp>
    </p:spTree>
    <p:extLst>
      <p:ext uri="{BB962C8B-B14F-4D97-AF65-F5344CB8AC3E}">
        <p14:creationId xmlns:p14="http://schemas.microsoft.com/office/powerpoint/2010/main" val="1390238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40" y="77000"/>
            <a:ext cx="8784860" cy="576168"/>
          </a:xfrm>
        </p:spPr>
        <p:txBody>
          <a:bodyPr>
            <a:normAutofit/>
          </a:bodyPr>
          <a:lstStyle/>
          <a:p>
            <a:r>
              <a:rPr lang="en-US" dirty="0"/>
              <a:t>9. Sales &amp; Service Facilities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1381327"/>
            <a:ext cx="8409472" cy="4552545"/>
          </a:xfrm>
        </p:spPr>
        <p:txBody>
          <a:bodyPr>
            <a:normAutofit/>
          </a:bodyPr>
          <a:lstStyle/>
          <a:p>
            <a:r>
              <a:rPr lang="en-US" dirty="0"/>
              <a:t>Recharge shared facilities, e.g.  Machine Shop, Glass Shop, ACIF, IIGB, Microscopy, Nano Fab etc.</a:t>
            </a:r>
          </a:p>
          <a:p>
            <a:r>
              <a:rPr lang="en-US" dirty="0"/>
              <a:t>CNAS supports most Shared Instrumentation and Shops at ~50%</a:t>
            </a:r>
          </a:p>
          <a:p>
            <a:pPr lvl="1"/>
            <a:r>
              <a:rPr lang="en-US" dirty="0"/>
              <a:t>e.g. 50% permanent funding from college, 50% temporary funded from recharges.</a:t>
            </a:r>
          </a:p>
          <a:p>
            <a:r>
              <a:rPr lang="en-US" dirty="0"/>
              <a:t>Depts usually administer these facilities.</a:t>
            </a:r>
          </a:p>
          <a:p>
            <a:r>
              <a:rPr lang="en-US" dirty="0"/>
              <a:t>Lobbying for viable facilities support can require Chair involvement.  </a:t>
            </a:r>
          </a:p>
          <a:p>
            <a:r>
              <a:rPr lang="en-US" dirty="0"/>
              <a:t>Facility usage can be part of faculty start-up packages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F9D1974-DC29-AC4D-9F0B-12E61745A3E1}"/>
              </a:ext>
            </a:extLst>
          </p:cNvPr>
          <p:cNvSpPr/>
          <p:nvPr/>
        </p:nvSpPr>
        <p:spPr>
          <a:xfrm>
            <a:off x="505056" y="783081"/>
            <a:ext cx="8074741" cy="3714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B050"/>
                </a:solidFill>
                <a:latin typeface="Arial Rounded MT Bold" panose="020F0704030504030204" pitchFamily="34" charset="77"/>
              </a:rPr>
              <a:t>Recharge Fees plus College and/or VCRED partial subsidy</a:t>
            </a:r>
          </a:p>
        </p:txBody>
      </p:sp>
    </p:spTree>
    <p:extLst>
      <p:ext uri="{BB962C8B-B14F-4D97-AF65-F5344CB8AC3E}">
        <p14:creationId xmlns:p14="http://schemas.microsoft.com/office/powerpoint/2010/main" val="77639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40" y="77000"/>
            <a:ext cx="8784860" cy="576168"/>
          </a:xfrm>
        </p:spPr>
        <p:txBody>
          <a:bodyPr>
            <a:normAutofit/>
          </a:bodyPr>
          <a:lstStyle/>
          <a:p>
            <a:r>
              <a:rPr lang="en-US" dirty="0"/>
              <a:t>10. Physics &amp; Astronomy Expenditures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1381327"/>
            <a:ext cx="8409472" cy="503892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Grant Expenditures ~$7.5M</a:t>
            </a:r>
          </a:p>
          <a:p>
            <a:r>
              <a:rPr lang="en-US" dirty="0"/>
              <a:t>Faculty Salaries ~ $5M</a:t>
            </a:r>
          </a:p>
          <a:p>
            <a:r>
              <a:rPr lang="en-US" dirty="0"/>
              <a:t>TAs ~$2.7M</a:t>
            </a:r>
          </a:p>
          <a:p>
            <a:r>
              <a:rPr lang="en-US" dirty="0"/>
              <a:t>Staff Salaries  ~$1M</a:t>
            </a:r>
          </a:p>
          <a:p>
            <a:r>
              <a:rPr lang="en-US" dirty="0"/>
              <a:t>Benefits (~1/3 of Salaries)- Paid by College</a:t>
            </a:r>
          </a:p>
          <a:p>
            <a:r>
              <a:rPr lang="en-US" dirty="0" err="1"/>
              <a:t>Misc</a:t>
            </a:r>
            <a:r>
              <a:rPr lang="en-US" dirty="0"/>
              <a:t> Salaries: ~$20k</a:t>
            </a:r>
          </a:p>
          <a:p>
            <a:r>
              <a:rPr lang="en-US" dirty="0"/>
              <a:t>Overtime: 150% (straight &lt;40hrs/</a:t>
            </a:r>
            <a:r>
              <a:rPr lang="en-US" dirty="0" err="1"/>
              <a:t>wk</a:t>
            </a:r>
            <a:r>
              <a:rPr lang="en-US" dirty="0"/>
              <a:t>)</a:t>
            </a:r>
          </a:p>
          <a:p>
            <a:r>
              <a:rPr lang="en-US" dirty="0"/>
              <a:t>Work Study helpers (e.g. Student lab assistants)</a:t>
            </a:r>
          </a:p>
          <a:p>
            <a:r>
              <a:rPr lang="en-US" dirty="0"/>
              <a:t>Instructional lab support purchases ~$85k</a:t>
            </a:r>
          </a:p>
          <a:p>
            <a:r>
              <a:rPr lang="en-US" dirty="0"/>
              <a:t>General S&amp;E, Facilities ~$106K</a:t>
            </a:r>
          </a:p>
          <a:p>
            <a:r>
              <a:rPr lang="en-US" dirty="0"/>
              <a:t>Faculty Recruitment $22K ($6K cost to department)</a:t>
            </a:r>
          </a:p>
          <a:p>
            <a:r>
              <a:rPr lang="en-US" dirty="0"/>
              <a:t>Seminars/Colloquium $18k/</a:t>
            </a:r>
            <a:r>
              <a:rPr lang="en-US" dirty="0" err="1"/>
              <a:t>yr</a:t>
            </a:r>
            <a:endParaRPr lang="en-US" dirty="0"/>
          </a:p>
          <a:p>
            <a:r>
              <a:rPr lang="en-US" dirty="0"/>
              <a:t>Graduate Recruiting $10k/</a:t>
            </a:r>
            <a:r>
              <a:rPr lang="en-US" dirty="0" err="1"/>
              <a:t>yr</a:t>
            </a:r>
            <a:r>
              <a:rPr lang="en-US" dirty="0"/>
              <a:t> ($1K cost to department)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F9D1974-DC29-AC4D-9F0B-12E61745A3E1}"/>
              </a:ext>
            </a:extLst>
          </p:cNvPr>
          <p:cNvSpPr/>
          <p:nvPr/>
        </p:nvSpPr>
        <p:spPr>
          <a:xfrm>
            <a:off x="505056" y="783081"/>
            <a:ext cx="8074741" cy="3714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solidFill>
                  <a:srgbClr val="00B050"/>
                </a:solidFill>
                <a:latin typeface="Arial Rounded MT Bold" panose="020F0704030504030204" pitchFamily="34" charset="77"/>
              </a:rPr>
              <a:t>Recharge Fees plus College and/or VCRED partial subsidy</a:t>
            </a:r>
          </a:p>
        </p:txBody>
      </p:sp>
    </p:spTree>
    <p:extLst>
      <p:ext uri="{BB962C8B-B14F-4D97-AF65-F5344CB8AC3E}">
        <p14:creationId xmlns:p14="http://schemas.microsoft.com/office/powerpoint/2010/main" val="3213239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116E-1A30-D14E-8BFE-6814D4508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140" y="77000"/>
            <a:ext cx="8784860" cy="576168"/>
          </a:xfrm>
        </p:spPr>
        <p:txBody>
          <a:bodyPr>
            <a:normAutofit/>
          </a:bodyPr>
          <a:lstStyle/>
          <a:p>
            <a:r>
              <a:rPr lang="en-US" dirty="0"/>
              <a:t>11. History Department Expenditures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1F59B-EAC6-C143-B290-964FFB466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141" y="1381327"/>
            <a:ext cx="8409472" cy="5038928"/>
          </a:xfrm>
        </p:spPr>
        <p:txBody>
          <a:bodyPr>
            <a:normAutofit/>
          </a:bodyPr>
          <a:lstStyle/>
          <a:p>
            <a:r>
              <a:rPr lang="en-US" dirty="0"/>
              <a:t>Faculty Salaries ~ $ 3,941,907.</a:t>
            </a:r>
          </a:p>
          <a:p>
            <a:r>
              <a:rPr lang="en-US" dirty="0"/>
              <a:t>Staff Salaries ~$184,806TAs ~$450,000</a:t>
            </a:r>
          </a:p>
          <a:p>
            <a:r>
              <a:rPr lang="en-US" dirty="0"/>
              <a:t>Work Study helpers (e.g. Student Department assistants)~$10-15,000</a:t>
            </a:r>
          </a:p>
          <a:p>
            <a:r>
              <a:rPr lang="en-US" dirty="0"/>
              <a:t>General S&amp;E, Facilities ~$ 20,000</a:t>
            </a:r>
          </a:p>
          <a:p>
            <a:r>
              <a:rPr lang="en-US" dirty="0"/>
              <a:t>Seminars/Colloquium ~ $25,000 (seminars, colloquium, research symposium, faculty sponsored events) </a:t>
            </a:r>
          </a:p>
          <a:p>
            <a:r>
              <a:rPr lang="en-US" dirty="0"/>
              <a:t>Graduate Recruiting ~ $ 5000 ($3500 reimbursed by Grad Division)</a:t>
            </a:r>
          </a:p>
          <a:p>
            <a:r>
              <a:rPr lang="en-US" dirty="0"/>
              <a:t>Grant Expenditures ~ $481,000 in 2019-2020; these </a:t>
            </a:r>
            <a:r>
              <a:rPr lang="en-US"/>
              <a:t>vary greatly.</a:t>
            </a:r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F9D1974-DC29-AC4D-9F0B-12E61745A3E1}"/>
              </a:ext>
            </a:extLst>
          </p:cNvPr>
          <p:cNvSpPr/>
          <p:nvPr/>
        </p:nvSpPr>
        <p:spPr>
          <a:xfrm>
            <a:off x="693872" y="744171"/>
            <a:ext cx="8074741" cy="371475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200" b="1" dirty="0">
              <a:solidFill>
                <a:srgbClr val="00B050"/>
              </a:solidFill>
              <a:latin typeface="Arial Rounded MT Bold" panose="020F070403050403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76912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3F446-AD62-CD4C-BF5F-9171C5B26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312F4-E5B0-B642-907A-F363DCC0D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326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152F7-9B17-604E-A964-4DC9E1D2B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University Budget (campus)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C115D-974B-FB40-B51A-C151348C6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State and tuition represent a majority of UCR revenues, considerably more than other campuses. </a:t>
            </a:r>
          </a:p>
          <a:p>
            <a:r>
              <a:rPr lang="en-US" dirty="0"/>
              <a:t>We receive more back in student aid then our students put into the pool. [33% of student tuition is centralized for aid]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882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Straight Connector 93"/>
          <p:cNvCxnSpPr/>
          <p:nvPr/>
        </p:nvCxnSpPr>
        <p:spPr>
          <a:xfrm>
            <a:off x="388620" y="5558481"/>
            <a:ext cx="836676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 bwMode="gray">
          <a:xfrm>
            <a:off x="2172849" y="3277921"/>
            <a:ext cx="6593680" cy="135492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algn="ctr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wrap="square" lIns="88900" tIns="9144" rIns="88900" bIns="9144" rtlCol="0" anchor="t"/>
          <a:lstStyle/>
          <a:p>
            <a:pPr marL="0" marR="0" lvl="0" indent="0" algn="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1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626" y="2622210"/>
            <a:ext cx="657936" cy="33469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 typeface="Arial" panose="020B0604020202020204" pitchFamily="34" charset="0"/>
              <a:buChar char="‏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Revenue Recipient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848" y="1870510"/>
            <a:ext cx="657936" cy="27660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Revenue Sources</a:t>
            </a:r>
            <a:endParaRPr kumimoji="0" lang="en-US" sz="1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 bwMode="gray">
          <a:xfrm>
            <a:off x="3245301" y="2578608"/>
            <a:ext cx="1920570" cy="405955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Auxiliary / Self-Supporting Enterprises</a:t>
            </a:r>
          </a:p>
        </p:txBody>
      </p:sp>
      <p:sp>
        <p:nvSpPr>
          <p:cNvPr id="33" name="Rectangle 32"/>
          <p:cNvSpPr/>
          <p:nvPr/>
        </p:nvSpPr>
        <p:spPr bwMode="gray">
          <a:xfrm>
            <a:off x="1355799" y="2577621"/>
            <a:ext cx="1783080" cy="405955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Academic Units</a:t>
            </a:r>
          </a:p>
        </p:txBody>
      </p:sp>
      <p:sp>
        <p:nvSpPr>
          <p:cNvPr id="58" name="Rectangle 57"/>
          <p:cNvSpPr/>
          <p:nvPr/>
        </p:nvSpPr>
        <p:spPr bwMode="gray">
          <a:xfrm>
            <a:off x="6929676" y="2577621"/>
            <a:ext cx="1826288" cy="405955"/>
          </a:xfrm>
          <a:prstGeom prst="rect">
            <a:avLst/>
          </a:prstGeom>
          <a:solidFill>
            <a:srgbClr val="F1AB00"/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Subvention &amp; Strategic Investment Funds</a:t>
            </a:r>
          </a:p>
        </p:txBody>
      </p:sp>
      <p:cxnSp>
        <p:nvCxnSpPr>
          <p:cNvPr id="102" name="Elbow Connector 101"/>
          <p:cNvCxnSpPr>
            <a:stCxn id="12" idx="2"/>
            <a:endCxn id="33" idx="0"/>
          </p:cNvCxnSpPr>
          <p:nvPr/>
        </p:nvCxnSpPr>
        <p:spPr>
          <a:xfrm rot="5400000">
            <a:off x="3431665" y="967220"/>
            <a:ext cx="426076" cy="2794727"/>
          </a:xfrm>
          <a:prstGeom prst="bentConnector3">
            <a:avLst>
              <a:gd name="adj1" fmla="val 50000"/>
            </a:avLst>
          </a:prstGeom>
          <a:ln w="76200">
            <a:solidFill>
              <a:schemeClr val="accent6"/>
            </a:solidFill>
            <a:headEnd type="none" w="med" len="med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Elbow Connector 105"/>
          <p:cNvCxnSpPr>
            <a:stCxn id="12" idx="2"/>
            <a:endCxn id="58" idx="0"/>
          </p:cNvCxnSpPr>
          <p:nvPr/>
        </p:nvCxnSpPr>
        <p:spPr>
          <a:xfrm rot="16200000" flipH="1">
            <a:off x="6229405" y="964206"/>
            <a:ext cx="426076" cy="2800754"/>
          </a:xfrm>
          <a:prstGeom prst="bentConnector3">
            <a:avLst>
              <a:gd name="adj1" fmla="val 50000"/>
            </a:avLst>
          </a:prstGeom>
          <a:ln w="76200">
            <a:solidFill>
              <a:schemeClr val="accent6"/>
            </a:solidFill>
            <a:headEnd type="none" w="med" len="med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Group 153"/>
          <p:cNvGrpSpPr/>
          <p:nvPr/>
        </p:nvGrpSpPr>
        <p:grpSpPr>
          <a:xfrm>
            <a:off x="822306" y="6374047"/>
            <a:ext cx="3383280" cy="412687"/>
            <a:chOff x="385502" y="6047003"/>
            <a:chExt cx="3383280" cy="412687"/>
          </a:xfrm>
        </p:grpSpPr>
        <p:sp>
          <p:nvSpPr>
            <p:cNvPr id="47" name="Rectangle 46"/>
            <p:cNvSpPr/>
            <p:nvPr/>
          </p:nvSpPr>
          <p:spPr bwMode="gray">
            <a:xfrm>
              <a:off x="385502" y="6116845"/>
              <a:ext cx="3383280" cy="342845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45720" tIns="45720" rIns="45720" bIns="4572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/>
            <p:nvPr/>
          </p:nvSpPr>
          <p:spPr bwMode="gray">
            <a:xfrm>
              <a:off x="2967487" y="6187936"/>
              <a:ext cx="731520" cy="105798"/>
            </a:xfrm>
            <a:prstGeom prst="rect">
              <a:avLst/>
            </a:prstGeom>
            <a:solidFill>
              <a:srgbClr val="F1AB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45720" tIns="9144" rIns="4572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Central Support</a:t>
              </a:r>
            </a:p>
          </p:txBody>
        </p:sp>
        <p:sp>
          <p:nvSpPr>
            <p:cNvPr id="49" name="Rectangle 48"/>
            <p:cNvSpPr/>
            <p:nvPr/>
          </p:nvSpPr>
          <p:spPr bwMode="gray">
            <a:xfrm>
              <a:off x="445536" y="6187936"/>
              <a:ext cx="822960" cy="105798"/>
            </a:xfrm>
            <a:prstGeom prst="rect">
              <a:avLst/>
            </a:prstGeom>
            <a:solidFill>
              <a:schemeClr val="accent6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45720" tIns="9144" rIns="4572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Revenue Sources</a:t>
              </a:r>
            </a:p>
          </p:txBody>
        </p:sp>
        <p:sp>
          <p:nvSpPr>
            <p:cNvPr id="50" name="Rectangle 49"/>
            <p:cNvSpPr/>
            <p:nvPr/>
          </p:nvSpPr>
          <p:spPr bwMode="gray">
            <a:xfrm>
              <a:off x="1316666" y="6187936"/>
              <a:ext cx="822960" cy="105798"/>
            </a:xfrm>
            <a:prstGeom prst="rect">
              <a:avLst/>
            </a:prstGeom>
            <a:solidFill>
              <a:schemeClr val="accent4">
                <a:lumMod val="50000"/>
                <a:lumOff val="50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45720" tIns="9144" rIns="4572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Revenue Centers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942494" y="6047003"/>
              <a:ext cx="304845" cy="1130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 typeface="Arial" panose="020B0604020202020204" pitchFamily="34" charset="0"/>
                <a:buChar char="‏"/>
                <a:tabLst/>
                <a:defRPr/>
              </a:pPr>
              <a:r>
                <a:rPr kumimoji="0" 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3300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Key</a:t>
              </a:r>
              <a:endPara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4" name="Rectangle 143"/>
            <p:cNvSpPr/>
            <p:nvPr/>
          </p:nvSpPr>
          <p:spPr bwMode="gray">
            <a:xfrm>
              <a:off x="2187796" y="6187936"/>
              <a:ext cx="731520" cy="105798"/>
            </a:xfrm>
            <a:prstGeom prst="rect">
              <a:avLst/>
            </a:prstGeom>
            <a:solidFill>
              <a:schemeClr val="accent1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square" lIns="45720" tIns="9144" rIns="45720" bIns="0"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6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r>
                <a:rPr kumimoji="0" lang="en-US" sz="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Cost Centers</a:t>
              </a:r>
            </a:p>
          </p:txBody>
        </p:sp>
        <p:cxnSp>
          <p:nvCxnSpPr>
            <p:cNvPr id="148" name="Straight Arrow Connector 147"/>
            <p:cNvCxnSpPr/>
            <p:nvPr/>
          </p:nvCxnSpPr>
          <p:spPr>
            <a:xfrm>
              <a:off x="445536" y="6377797"/>
              <a:ext cx="228600" cy="0"/>
            </a:xfrm>
            <a:prstGeom prst="straightConnector1">
              <a:avLst/>
            </a:prstGeom>
            <a:ln w="19050">
              <a:solidFill>
                <a:schemeClr val="accent3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Arrow Connector 148"/>
            <p:cNvCxnSpPr/>
            <p:nvPr/>
          </p:nvCxnSpPr>
          <p:spPr>
            <a:xfrm>
              <a:off x="1507445" y="6377797"/>
              <a:ext cx="2286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/>
            <p:cNvCxnSpPr/>
            <p:nvPr/>
          </p:nvCxnSpPr>
          <p:spPr>
            <a:xfrm>
              <a:off x="2678505" y="6377797"/>
              <a:ext cx="228600" cy="0"/>
            </a:xfrm>
            <a:prstGeom prst="straightConnector1">
              <a:avLst/>
            </a:prstGeom>
            <a:ln w="19050">
              <a:solidFill>
                <a:srgbClr val="FFC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TextBox 150"/>
            <p:cNvSpPr txBox="1"/>
            <p:nvPr/>
          </p:nvSpPr>
          <p:spPr>
            <a:xfrm>
              <a:off x="761075" y="6326811"/>
              <a:ext cx="495328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Pct val="25000"/>
                <a:buFont typeface="Arial" panose="020B0604020202020204" pitchFamily="34" charset="0"/>
                <a:buChar char="‏"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3300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Revenue Flow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806995" y="6326811"/>
              <a:ext cx="700513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Pct val="25000"/>
                <a:buFont typeface="Arial" panose="020B0604020202020204" pitchFamily="34" charset="0"/>
                <a:buChar char="‏"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3300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Cost Allocation Flow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2964220" y="6326811"/>
              <a:ext cx="726161" cy="9233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200"/>
                </a:spcBef>
                <a:spcAft>
                  <a:spcPct val="0"/>
                </a:spcAft>
                <a:buClrTx/>
                <a:buSzPct val="25000"/>
                <a:buFont typeface="Arial" panose="020B0604020202020204" pitchFamily="34" charset="0"/>
                <a:buChar char="‏"/>
                <a:tabLst/>
                <a:defRPr/>
              </a:pPr>
              <a:r>
                <a:rPr kumimoji="0" lang="en-US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33006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Central Support Flow</a:t>
              </a:r>
            </a:p>
          </p:txBody>
        </p:sp>
      </p:grpSp>
      <p:cxnSp>
        <p:nvCxnSpPr>
          <p:cNvPr id="66" name="Elbow Connector 65"/>
          <p:cNvCxnSpPr>
            <a:stCxn id="12" idx="2"/>
            <a:endCxn id="32" idx="0"/>
          </p:cNvCxnSpPr>
          <p:nvPr/>
        </p:nvCxnSpPr>
        <p:spPr>
          <a:xfrm rot="5400000">
            <a:off x="4410295" y="1946836"/>
            <a:ext cx="427063" cy="836480"/>
          </a:xfrm>
          <a:prstGeom prst="bentConnector3">
            <a:avLst>
              <a:gd name="adj1" fmla="val 50000"/>
            </a:avLst>
          </a:prstGeom>
          <a:ln w="76200">
            <a:solidFill>
              <a:schemeClr val="accent6"/>
            </a:solidFill>
            <a:headEnd type="none" w="med" len="med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 bwMode="gray">
          <a:xfrm>
            <a:off x="2286000" y="3420899"/>
            <a:ext cx="1417320" cy="365760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Infrastructure</a:t>
            </a:r>
          </a:p>
        </p:txBody>
      </p:sp>
      <p:sp>
        <p:nvSpPr>
          <p:cNvPr id="53" name="Rectangle 52"/>
          <p:cNvSpPr>
            <a:spLocks/>
          </p:cNvSpPr>
          <p:nvPr/>
        </p:nvSpPr>
        <p:spPr bwMode="gray">
          <a:xfrm>
            <a:off x="3977640" y="3769552"/>
            <a:ext cx="1417320" cy="365760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Administration</a:t>
            </a:r>
          </a:p>
        </p:txBody>
      </p:sp>
      <p:sp>
        <p:nvSpPr>
          <p:cNvPr id="54" name="Rectangle 53"/>
          <p:cNvSpPr>
            <a:spLocks/>
          </p:cNvSpPr>
          <p:nvPr/>
        </p:nvSpPr>
        <p:spPr bwMode="gray">
          <a:xfrm>
            <a:off x="5669280" y="4114800"/>
            <a:ext cx="1417320" cy="365760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Student Support</a:t>
            </a:r>
          </a:p>
        </p:txBody>
      </p:sp>
      <p:sp>
        <p:nvSpPr>
          <p:cNvPr id="55" name="Rectangle 54"/>
          <p:cNvSpPr/>
          <p:nvPr/>
        </p:nvSpPr>
        <p:spPr bwMode="gray">
          <a:xfrm>
            <a:off x="7223760" y="4114800"/>
            <a:ext cx="1416439" cy="365760"/>
          </a:xfrm>
          <a:prstGeom prst="rect">
            <a:avLst/>
          </a:prstGeom>
          <a:solidFill>
            <a:schemeClr val="accent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Academic &amp; Research Support</a:t>
            </a:r>
          </a:p>
        </p:txBody>
      </p:sp>
      <p:sp>
        <p:nvSpPr>
          <p:cNvPr id="56" name="Rectangle 55"/>
          <p:cNvSpPr/>
          <p:nvPr/>
        </p:nvSpPr>
        <p:spPr bwMode="gray">
          <a:xfrm>
            <a:off x="2943503" y="5067727"/>
            <a:ext cx="2015982" cy="405955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Auxiliary / Self-Supporting Enterprises</a:t>
            </a:r>
          </a:p>
        </p:txBody>
      </p:sp>
      <p:sp>
        <p:nvSpPr>
          <p:cNvPr id="57" name="Rectangle 56"/>
          <p:cNvSpPr/>
          <p:nvPr/>
        </p:nvSpPr>
        <p:spPr bwMode="gray">
          <a:xfrm>
            <a:off x="1355799" y="5067727"/>
            <a:ext cx="1339655" cy="405955"/>
          </a:xfrm>
          <a:prstGeom prst="rect">
            <a:avLst/>
          </a:prstGeom>
          <a:solidFill>
            <a:schemeClr val="accent4">
              <a:lumMod val="50000"/>
              <a:lumOff val="50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Academic Units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68300" y="3259942"/>
            <a:ext cx="657936" cy="128016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 typeface="Arial" panose="020B0604020202020204" pitchFamily="34" charset="0"/>
              <a:buChar char="‏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Cost Pools</a:t>
            </a:r>
          </a:p>
        </p:txBody>
      </p:sp>
      <p:cxnSp>
        <p:nvCxnSpPr>
          <p:cNvPr id="82" name="Elbow Connector 81"/>
          <p:cNvCxnSpPr>
            <a:stCxn id="81" idx="1"/>
            <a:endCxn id="57" idx="2"/>
          </p:cNvCxnSpPr>
          <p:nvPr/>
        </p:nvCxnSpPr>
        <p:spPr>
          <a:xfrm rot="10800000">
            <a:off x="2025628" y="5473682"/>
            <a:ext cx="4904049" cy="379424"/>
          </a:xfrm>
          <a:prstGeom prst="bentConnector2">
            <a:avLst/>
          </a:prstGeom>
          <a:ln w="76200">
            <a:solidFill>
              <a:srgbClr val="FFC000"/>
            </a:solidFill>
            <a:headEnd type="none" w="med" len="med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 bwMode="gray">
          <a:xfrm>
            <a:off x="6929676" y="5650128"/>
            <a:ext cx="1826288" cy="405955"/>
          </a:xfrm>
          <a:prstGeom prst="rect">
            <a:avLst/>
          </a:prstGeom>
          <a:solidFill>
            <a:srgbClr val="F1AB00"/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887" tIns="88887" rIns="88887" bIns="88887" rtlCol="0" anchor="ctr"/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Subvention &amp; Strategic Investment Funds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368300" y="5736802"/>
            <a:ext cx="1181779" cy="4454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 typeface="Arial" panose="020B0604020202020204" pitchFamily="34" charset="0"/>
              <a:buChar char="‏"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Central Support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(Subvention &amp; 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Strategic Investment Funds)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378626" y="3114135"/>
            <a:ext cx="836676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338746" y="1538504"/>
          <a:ext cx="7406640" cy="613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11009">
                <a:tc gridSpan="6">
                  <a:txBody>
                    <a:bodyPr/>
                    <a:lstStyle/>
                    <a:p>
                      <a:pPr algn="ctr"/>
                      <a:r>
                        <a:rPr lang="en-US" sz="1600" i="1" dirty="0"/>
                        <a:t>Revenue</a:t>
                      </a:r>
                      <a:r>
                        <a:rPr lang="en-US" sz="1600" i="1" baseline="0" dirty="0"/>
                        <a:t> Sources</a:t>
                      </a:r>
                      <a:endParaRPr lang="en-US" i="1" dirty="0"/>
                    </a:p>
                  </a:txBody>
                  <a:tcPr marL="45720" marR="45720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761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Tuition &amp; Fees</a:t>
                      </a:r>
                    </a:p>
                  </a:txBody>
                  <a:tcPr marL="45720" marR="4572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Contracts &amp; Grants</a:t>
                      </a: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Gifts</a:t>
                      </a: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Auxiliary</a:t>
                      </a: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State</a:t>
                      </a:r>
                      <a:r>
                        <a:rPr lang="en-US" sz="1000" b="1" baseline="0" dirty="0">
                          <a:solidFill>
                            <a:schemeClr val="tx1"/>
                          </a:solidFill>
                        </a:rPr>
                        <a:t> Appropriations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Other Revenue</a:t>
                      </a:r>
                    </a:p>
                  </a:txBody>
                  <a:tcPr marL="45720" marR="457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62" name="Elbow Connector 61"/>
          <p:cNvCxnSpPr/>
          <p:nvPr/>
        </p:nvCxnSpPr>
        <p:spPr>
          <a:xfrm rot="5400000">
            <a:off x="1797434" y="3861322"/>
            <a:ext cx="1281068" cy="1172530"/>
          </a:xfrm>
          <a:prstGeom prst="bentConnector3">
            <a:avLst>
              <a:gd name="adj1" fmla="val 48544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stCxn id="55" idx="2"/>
            <a:endCxn id="57" idx="0"/>
          </p:cNvCxnSpPr>
          <p:nvPr/>
        </p:nvCxnSpPr>
        <p:spPr>
          <a:xfrm rot="5400000">
            <a:off x="4685221" y="1820967"/>
            <a:ext cx="587167" cy="5906353"/>
          </a:xfrm>
          <a:prstGeom prst="bentConnector3">
            <a:avLst>
              <a:gd name="adj1" fmla="val 50000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/>
          <p:cNvCxnSpPr>
            <a:stCxn id="53" idx="2"/>
            <a:endCxn id="56" idx="0"/>
          </p:cNvCxnSpPr>
          <p:nvPr/>
        </p:nvCxnSpPr>
        <p:spPr>
          <a:xfrm rot="5400000">
            <a:off x="3852690" y="4234116"/>
            <a:ext cx="932415" cy="734806"/>
          </a:xfrm>
          <a:prstGeom prst="bentConnector3">
            <a:avLst>
              <a:gd name="adj1" fmla="val 31367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719161" y="4181746"/>
            <a:ext cx="893420" cy="3107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sysDot"/>
          </a:ln>
          <a:effectLst/>
        </p:spPr>
        <p:txBody>
          <a:bodyPr wrap="square" lIns="45720" tIns="45720" rIns="45720" bIns="4572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65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ACADEMIC, AUXILIARY/SELF-SUPPORTING…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797663" y="3390987"/>
            <a:ext cx="577895" cy="1074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sysDot"/>
          </a:ln>
          <a:effectLst/>
        </p:spPr>
        <p:txBody>
          <a:bodyPr wrap="square" lIns="45720" tIns="45720" rIns="4572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106000"/>
              </a:lnSpc>
              <a:spcAft>
                <a:spcPts val="300"/>
              </a:spcAft>
              <a:buSzPct val="100000"/>
              <a:defRPr sz="700" b="1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7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ALL UNITS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425200" y="4910787"/>
            <a:ext cx="1238772" cy="107412"/>
          </a:xfrm>
          <a:prstGeom prst="rect">
            <a:avLst/>
          </a:prstGeom>
          <a:solidFill>
            <a:schemeClr val="bg1"/>
          </a:solidFill>
          <a:ln w="19050">
            <a:noFill/>
            <a:prstDash val="sysDot"/>
          </a:ln>
          <a:effectLst/>
        </p:spPr>
        <p:txBody>
          <a:bodyPr wrap="square" lIns="45720" tIns="45720" rIns="45720" bIns="4572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7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ACADEMIC UNITS ONLY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409300" y="3669032"/>
            <a:ext cx="1011169" cy="21612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sysDot"/>
          </a:ln>
          <a:effectLst/>
        </p:spPr>
        <p:txBody>
          <a:bodyPr wrap="square" lIns="45720" tIns="45720" rIns="4572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106000"/>
              </a:lnSpc>
              <a:spcAft>
                <a:spcPts val="300"/>
              </a:spcAft>
              <a:buSzPct val="100000"/>
              <a:defRPr sz="700" b="1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65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..&amp; SUPPORT UNITS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058696" y="3931257"/>
            <a:ext cx="577895" cy="1074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  <a:prstDash val="sysDot"/>
          </a:ln>
          <a:effectLst/>
        </p:spPr>
        <p:txBody>
          <a:bodyPr wrap="square" lIns="45720" tIns="45720" rIns="4572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106000"/>
              </a:lnSpc>
              <a:spcAft>
                <a:spcPts val="300"/>
              </a:spcAft>
              <a:buSzPct val="100000"/>
              <a:defRPr sz="700" b="1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3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7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ALL UNITS</a:t>
            </a:r>
          </a:p>
        </p:txBody>
      </p:sp>
      <p:cxnSp>
        <p:nvCxnSpPr>
          <p:cNvPr id="155" name="Elbow Connector 154"/>
          <p:cNvCxnSpPr/>
          <p:nvPr/>
        </p:nvCxnSpPr>
        <p:spPr>
          <a:xfrm>
            <a:off x="3703320" y="3595890"/>
            <a:ext cx="4223647" cy="307492"/>
          </a:xfrm>
          <a:prstGeom prst="bentConnector3">
            <a:avLst>
              <a:gd name="adj1" fmla="val 100011"/>
            </a:avLst>
          </a:prstGeom>
          <a:ln w="28575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/>
          <p:cNvCxnSpPr>
            <a:endCxn id="54" idx="0"/>
          </p:cNvCxnSpPr>
          <p:nvPr/>
        </p:nvCxnSpPr>
        <p:spPr>
          <a:xfrm>
            <a:off x="6377940" y="3595890"/>
            <a:ext cx="0" cy="5189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7926967" y="3611249"/>
            <a:ext cx="5012" cy="50328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4686300" y="3603779"/>
            <a:ext cx="0" cy="1465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Elbow Connector 74"/>
          <p:cNvCxnSpPr/>
          <p:nvPr/>
        </p:nvCxnSpPr>
        <p:spPr>
          <a:xfrm rot="16200000" flipH="1">
            <a:off x="2851509" y="3980073"/>
            <a:ext cx="1265304" cy="919856"/>
          </a:xfrm>
          <a:prstGeom prst="bentConnector3">
            <a:avLst>
              <a:gd name="adj1" fmla="val 49055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/>
          <p:nvPr/>
        </p:nvCxnSpPr>
        <p:spPr>
          <a:xfrm flipV="1">
            <a:off x="5394960" y="3935930"/>
            <a:ext cx="2532007" cy="2445"/>
          </a:xfrm>
          <a:prstGeom prst="straightConnector1">
            <a:avLst/>
          </a:prstGeom>
          <a:ln w="28575">
            <a:solidFill>
              <a:schemeClr val="tx2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6377940" y="4480560"/>
            <a:ext cx="0" cy="293584"/>
          </a:xfrm>
          <a:prstGeom prst="straightConnector1">
            <a:avLst/>
          </a:prstGeom>
          <a:ln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077200" cy="762000"/>
          </a:xfrm>
        </p:spPr>
        <p:txBody>
          <a:bodyPr/>
          <a:lstStyle/>
          <a:p>
            <a:r>
              <a:rPr lang="en-US" sz="3200" dirty="0"/>
              <a:t>UCR’s decentralized budget model</a:t>
            </a:r>
          </a:p>
        </p:txBody>
      </p:sp>
      <p:cxnSp>
        <p:nvCxnSpPr>
          <p:cNvPr id="65" name="Straight Connector 64"/>
          <p:cNvCxnSpPr/>
          <p:nvPr/>
        </p:nvCxnSpPr>
        <p:spPr>
          <a:xfrm>
            <a:off x="533400" y="990600"/>
            <a:ext cx="5486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lide Number Placeholder 14"/>
          <p:cNvSpPr txBox="1">
            <a:spLocks/>
          </p:cNvSpPr>
          <p:nvPr/>
        </p:nvSpPr>
        <p:spPr>
          <a:xfrm>
            <a:off x="8447495" y="6400800"/>
            <a:ext cx="1763305" cy="3048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9096" y="1058475"/>
            <a:ext cx="7409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D6C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Note that the University is a series of Cross-Subsidizations</a:t>
            </a:r>
          </a:p>
        </p:txBody>
      </p:sp>
    </p:spTree>
    <p:extLst>
      <p:ext uri="{BB962C8B-B14F-4D97-AF65-F5344CB8AC3E}">
        <p14:creationId xmlns:p14="http://schemas.microsoft.com/office/powerpoint/2010/main" val="394080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Tuition allocation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43803"/>
            <a:ext cx="8610600" cy="2175632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In FY15-16, 70% of the net undergraduate tuition base was assigned to the Schools and Colleges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066800" y="2971800"/>
            <a:ext cx="6578398" cy="2359579"/>
            <a:chOff x="1390143" y="3201924"/>
            <a:chExt cx="6578398" cy="2359579"/>
          </a:xfrm>
        </p:grpSpPr>
        <p:grpSp>
          <p:nvGrpSpPr>
            <p:cNvPr id="4" name="Group 3"/>
            <p:cNvGrpSpPr/>
            <p:nvPr/>
          </p:nvGrpSpPr>
          <p:grpSpPr>
            <a:xfrm>
              <a:off x="1390143" y="3201924"/>
              <a:ext cx="6578398" cy="987552"/>
              <a:chOff x="2344836" y="2873691"/>
              <a:chExt cx="5485403" cy="75190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3989759" y="2875166"/>
                <a:ext cx="3840480" cy="75043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67% 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Net Tuition Revenue Available</a:t>
                </a: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2344836" y="2873691"/>
                <a:ext cx="1769963" cy="75043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33%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95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to Financial Aid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1550616" y="4572000"/>
              <a:ext cx="6417925" cy="989503"/>
              <a:chOff x="1381016" y="3906617"/>
              <a:chExt cx="6417925" cy="989503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3343181" y="3906617"/>
                <a:ext cx="4455760" cy="989503"/>
                <a:chOff x="2344837" y="2874427"/>
                <a:chExt cx="5485402" cy="766783"/>
              </a:xfrm>
            </p:grpSpPr>
            <p:sp>
              <p:nvSpPr>
                <p:cNvPr id="11" name="Rectangle 10"/>
                <p:cNvSpPr/>
                <p:nvPr/>
              </p:nvSpPr>
              <p:spPr>
                <a:xfrm>
                  <a:off x="3989759" y="2874427"/>
                  <a:ext cx="3840480" cy="763840"/>
                </a:xfrm>
                <a:prstGeom prst="rect">
                  <a:avLst/>
                </a:prstGeom>
                <a:solidFill>
                  <a:schemeClr val="accent4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70% </a:t>
                  </a:r>
                </a:p>
                <a:p>
                  <a:pPr marL="0" marR="0" lvl="0" indent="0" algn="ctr" defTabSz="914400" rtl="0" eaLnBrk="1" fontAlgn="base" latinLnBrk="0" hangingPunct="1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to Schools and Colleges</a:t>
                  </a: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0066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2344837" y="2875939"/>
                  <a:ext cx="1645920" cy="765271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30%</a:t>
                  </a:r>
                </a:p>
                <a:p>
                  <a:pPr marL="0" marR="0" lvl="0" indent="0" algn="ctr" defTabSz="914400" rtl="0" eaLnBrk="1" fontAlgn="base" latinLnBrk="0" hangingPunct="1">
                    <a:lnSpc>
                      <a:spcPct val="95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to Campus/ Subvention Pool*</a:t>
                  </a:r>
                </a:p>
              </p:txBody>
            </p:sp>
          </p:grpSp>
          <p:sp>
            <p:nvSpPr>
              <p:cNvPr id="9" name="Rectangle 8"/>
              <p:cNvSpPr/>
              <p:nvPr/>
            </p:nvSpPr>
            <p:spPr>
              <a:xfrm>
                <a:off x="1381016" y="3941378"/>
                <a:ext cx="159212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>
                        <a:lumMod val="75000"/>
                        <a:lumOff val="2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+mn-cs"/>
                  </a:rPr>
                  <a:t>Net Tuition Revenue Available</a:t>
                </a:r>
              </a:p>
            </p:txBody>
          </p:sp>
          <p:sp>
            <p:nvSpPr>
              <p:cNvPr id="10" name="Left Brace 9"/>
              <p:cNvSpPr/>
              <p:nvPr/>
            </p:nvSpPr>
            <p:spPr>
              <a:xfrm>
                <a:off x="2973144" y="3920420"/>
                <a:ext cx="370037" cy="958094"/>
              </a:xfrm>
              <a:prstGeom prst="leftBrace">
                <a:avLst/>
              </a:prstGeom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5353D3-9745-46DA-B684-A923A92C4441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33400" y="990600"/>
            <a:ext cx="5486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216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28600"/>
            <a:ext cx="8686801" cy="762000"/>
          </a:xfrm>
        </p:spPr>
        <p:txBody>
          <a:bodyPr anchor="t"/>
          <a:lstStyle/>
          <a:p>
            <a:r>
              <a:rPr lang="en-US" sz="3200" dirty="0"/>
              <a:t>Tuition Distribution to </a:t>
            </a:r>
            <a:br>
              <a:rPr lang="en-US" sz="3200" dirty="0"/>
            </a:br>
            <a:r>
              <a:rPr lang="en-US" sz="3200" dirty="0"/>
              <a:t>Colleges / Schools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28472" y="1676400"/>
          <a:ext cx="3886202" cy="374904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676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632669694"/>
                    </a:ext>
                  </a:extLst>
                </a:gridCol>
              </a:tblGrid>
              <a:tr h="278675">
                <a:tc gridSpan="3"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Undergraduate</a:t>
                      </a:r>
                      <a:r>
                        <a:rPr lang="en-US" sz="1600" b="1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Student Tuition</a:t>
                      </a:r>
                      <a:r>
                        <a:rPr lang="en-US" sz="1600" b="1" baseline="300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1,2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baseline="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151">
                <a:tc>
                  <a:txBody>
                    <a:bodyPr/>
                    <a:lstStyle/>
                    <a:p>
                      <a:pPr algn="l"/>
                      <a:endParaRPr lang="en-US" sz="1600" i="1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2016-17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2017-18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579281"/>
                  </a:ext>
                </a:extLst>
              </a:tr>
              <a:tr h="562694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Workload/Credit</a:t>
                      </a:r>
                      <a:r>
                        <a:rPr lang="en-US" sz="16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Hours (60%)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$3,380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$3,351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694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Headcount Major (20%)</a:t>
                      </a:r>
                    </a:p>
                  </a:txBody>
                  <a:tcPr anchor="ctr">
                    <a:solidFill>
                      <a:srgbClr val="EDF3F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$1,067</a:t>
                      </a:r>
                    </a:p>
                  </a:txBody>
                  <a:tcPr anchor="ctr">
                    <a:solidFill>
                      <a:srgbClr val="EDF3F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$1,068</a:t>
                      </a:r>
                    </a:p>
                  </a:txBody>
                  <a:tcPr anchor="ctr">
                    <a:solidFill>
                      <a:srgbClr val="EDF3F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842">
                <a:tc gridSpan="3">
                  <a:txBody>
                    <a:bodyPr/>
                    <a:lstStyle/>
                    <a:p>
                      <a:r>
                        <a:rPr lang="en-US" sz="1400" dirty="0"/>
                        <a:t>The Performance Bonus Pool (20%) will be collaboratively reevaluated during FY17-18 based on feedback received and will consider the following:</a:t>
                      </a:r>
                    </a:p>
                    <a:p>
                      <a:endParaRPr lang="en-US" sz="8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Incentive-based for varying strategic needs (increasing grad rates or transfer students)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/>
                        <a:t>Funding central resources for fixed cost increases or other strategic initiatives</a:t>
                      </a:r>
                      <a:endParaRPr lang="en-US" sz="1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461488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569758" y="3719678"/>
          <a:ext cx="4038600" cy="2549226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96351727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8859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Non-Resident Tuition</a:t>
                      </a:r>
                    </a:p>
                  </a:txBody>
                  <a:tcP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859"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2016-17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2017-18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382080"/>
                  </a:ext>
                </a:extLst>
              </a:tr>
              <a:tr h="401623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Undergraduate Headcount (70%)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$16,271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$17,047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14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Ph.D. Headcount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133889"/>
                  </a:ext>
                </a:extLst>
              </a:tr>
              <a:tr h="389292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MA/S &amp; MFA Headcount (70%)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$7,873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$8,150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4044042"/>
                  </a:ext>
                </a:extLst>
              </a:tr>
              <a:tr h="44476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Professional MA Headcount (70%)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$8,410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9F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$8,406</a:t>
                      </a:r>
                    </a:p>
                  </a:txBody>
                  <a:tcPr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97116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648200" y="1550125"/>
          <a:ext cx="3881717" cy="2037657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537894063"/>
                    </a:ext>
                  </a:extLst>
                </a:gridCol>
                <a:gridCol w="9099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6369"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Graduate</a:t>
                      </a:r>
                      <a:r>
                        <a:rPr lang="en-US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Student Tuition</a:t>
                      </a:r>
                      <a:endParaRPr lang="en-US" sz="1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369">
                <a:tc>
                  <a:txBody>
                    <a:bodyPr/>
                    <a:lstStyle/>
                    <a:p>
                      <a:pPr algn="l"/>
                      <a:endParaRPr lang="en-US" sz="1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2016-17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2017-18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9847507"/>
                  </a:ext>
                </a:extLst>
              </a:tr>
              <a:tr h="391737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Ph.D.  Headcount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$0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MA/S</a:t>
                      </a:r>
                      <a:r>
                        <a:rPr lang="en-US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&amp; MFA Headcount (67%)</a:t>
                      </a:r>
                      <a:endParaRPr lang="en-US" sz="1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rgbClr val="F5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$7,517</a:t>
                      </a:r>
                    </a:p>
                  </a:txBody>
                  <a:tcPr anchor="ctr">
                    <a:solidFill>
                      <a:srgbClr val="F5F9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$7,517</a:t>
                      </a:r>
                    </a:p>
                  </a:txBody>
                  <a:tcPr anchor="ctr">
                    <a:solidFill>
                      <a:srgbClr val="F5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369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Professional MA</a:t>
                      </a:r>
                      <a:r>
                        <a:rPr lang="en-US" sz="1400" baseline="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 Headcount (50%)</a:t>
                      </a:r>
                      <a:endParaRPr lang="en-US" sz="14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$5,610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$5,610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55779" y="5529529"/>
            <a:ext cx="393522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 Net available revenue is after the financial aid and split with 30% going into central resources for fixed cost increases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 Stated values for Undergraduate and Non-Resident Tuition are based on a 3-year historical average of actual revenue (net of waivers).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5353D3-9745-46DA-B684-A923A92C4441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33400" y="1295400"/>
            <a:ext cx="5486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353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1C224-2424-EA45-B3B6-238723FD4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Campus Budget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E3E1F3-EE36-7545-A03F-ECFC7DCB7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Service Providers</a:t>
            </a:r>
          </a:p>
          <a:p>
            <a:pPr lvl="1"/>
            <a:r>
              <a:rPr lang="en-US" dirty="0"/>
              <a:t>Includes, e.g. facilities and BAS, but also Research, Graduate and Undergraduate Education</a:t>
            </a:r>
          </a:p>
          <a:p>
            <a:r>
              <a:rPr lang="en-US" dirty="0"/>
              <a:t>Revenue generators</a:t>
            </a:r>
          </a:p>
          <a:p>
            <a:pPr lvl="1"/>
            <a:r>
              <a:rPr lang="en-US" dirty="0"/>
              <a:t>Colleges and schools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641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2ED14-04FB-FE45-A93A-8D5608517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College Budgets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39260-62D8-8D45-A968-CB79C008F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Revenues (selected):</a:t>
            </a:r>
          </a:p>
          <a:p>
            <a:pPr lvl="1"/>
            <a:r>
              <a:rPr lang="en-US" dirty="0"/>
              <a:t>$/student FTE (formula, class, major, performance)</a:t>
            </a:r>
          </a:p>
          <a:p>
            <a:pPr lvl="1"/>
            <a:r>
              <a:rPr lang="en-US" dirty="0">
                <a:effectLst/>
              </a:rPr>
              <a:t>Subvention funding (cross-subsidies)</a:t>
            </a:r>
          </a:p>
          <a:p>
            <a:pPr lvl="1"/>
            <a:r>
              <a:rPr lang="en-US" dirty="0"/>
              <a:t>Course material fees</a:t>
            </a:r>
            <a:endParaRPr lang="en-US" dirty="0">
              <a:effectLst/>
            </a:endParaRPr>
          </a:p>
          <a:p>
            <a:pPr lvl="1"/>
            <a:r>
              <a:rPr lang="en-US" dirty="0"/>
              <a:t>Self-supporting and professional degree programs</a:t>
            </a:r>
          </a:p>
          <a:p>
            <a:pPr lvl="1"/>
            <a:r>
              <a:rPr lang="en-US" dirty="0">
                <a:effectLst/>
              </a:rPr>
              <a:t>Indirect cost recovery (</a:t>
            </a:r>
            <a:r>
              <a:rPr lang="en-US" dirty="0"/>
              <a:t>30</a:t>
            </a:r>
            <a:r>
              <a:rPr lang="en-US" dirty="0">
                <a:effectLst/>
              </a:rPr>
              <a:t>%) [5% to </a:t>
            </a:r>
            <a:r>
              <a:rPr lang="en-US" dirty="0" err="1"/>
              <a:t>D</a:t>
            </a:r>
            <a:r>
              <a:rPr lang="en-US" dirty="0" err="1">
                <a:effectLst/>
              </a:rPr>
              <a:t>ept</a:t>
            </a:r>
            <a:r>
              <a:rPr lang="en-US" dirty="0">
                <a:effectLst/>
              </a:rPr>
              <a:t> and 5% to PI]</a:t>
            </a:r>
          </a:p>
          <a:p>
            <a:pPr lvl="1"/>
            <a:r>
              <a:rPr lang="en-US" dirty="0"/>
              <a:t>Portion of faculty initial complements (from campus)</a:t>
            </a:r>
          </a:p>
          <a:p>
            <a:pPr lvl="1"/>
            <a:r>
              <a:rPr lang="en-US" dirty="0">
                <a:effectLst/>
              </a:rPr>
              <a:t>Gifts and</a:t>
            </a:r>
            <a:r>
              <a:rPr lang="en-US" dirty="0"/>
              <a:t> endowments</a:t>
            </a:r>
            <a:endParaRPr lang="en-US" dirty="0">
              <a:effectLst/>
            </a:endParaRPr>
          </a:p>
          <a:p>
            <a:pPr marL="0" indent="0">
              <a:buNone/>
            </a:pPr>
            <a:r>
              <a:rPr lang="en-US" dirty="0"/>
              <a:t>Expenses (selected):</a:t>
            </a:r>
          </a:p>
          <a:p>
            <a:pPr lvl="1"/>
            <a:r>
              <a:rPr lang="en-US" dirty="0"/>
              <a:t>Faculty and staff salaries and benefits (pass through to departments)</a:t>
            </a:r>
          </a:p>
          <a:p>
            <a:pPr lvl="1"/>
            <a:r>
              <a:rPr lang="en-US" dirty="0"/>
              <a:t>TA salaries + tuition, etc. (pass through to departments)</a:t>
            </a:r>
          </a:p>
          <a:p>
            <a:pPr lvl="1"/>
            <a:r>
              <a:rPr lang="en-US" dirty="0"/>
              <a:t>Indirect costs for admin, facilities, 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Portion of initial complements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78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2ED14-04FB-FE45-A93A-8D5608517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Budgets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39260-62D8-8D45-A968-CB79C008F5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66" y="812927"/>
            <a:ext cx="8463538" cy="554896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Authority:  Supervisory &amp; Budgetary </a:t>
            </a: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Departmental Permanent Funding</a:t>
            </a: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Departmental Temporary Funding</a:t>
            </a: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Summer Session allocations; University Extension </a:t>
            </a:r>
            <a:r>
              <a:rPr lang="en-US" altLang="en-US" sz="2400" dirty="0" err="1">
                <a:solidFill>
                  <a:schemeClr val="accent5">
                    <a:lumMod val="75000"/>
                  </a:schemeClr>
                </a:solidFill>
              </a:rPr>
              <a:t>allocatins</a:t>
            </a:r>
            <a:endParaRPr lang="en-US" altLang="en-US" sz="2400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Student Instructional Fees</a:t>
            </a: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Other Funding: (teaching release, grad recruiting, faculty recruiting, staff ‘cost savings’, overhead return, student lab fees,  etc.)</a:t>
            </a: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Grant Administration &amp; Expenditures</a:t>
            </a: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Development Donations &amp; Endowments</a:t>
            </a: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Sales and Service Facilities</a:t>
            </a:r>
          </a:p>
          <a:p>
            <a:pPr marL="457200" indent="-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en-US" sz="2400" dirty="0">
                <a:solidFill>
                  <a:schemeClr val="accent5">
                    <a:lumMod val="75000"/>
                  </a:schemeClr>
                </a:solidFill>
              </a:rPr>
              <a:t>Departmental Expenditures (Salaries, Inst. Labs, S&amp;E, Grants and start-up matches, Seminars, Recruiting, etc.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1270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CRTemplate4">
  <a:themeElements>
    <a:clrScheme name="UCRTemplate4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4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4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4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4478</TotalTime>
  <Words>2259</Words>
  <Application>Microsoft Office PowerPoint</Application>
  <PresentationFormat>On-screen Show (4:3)</PresentationFormat>
  <Paragraphs>276</Paragraphs>
  <Slides>23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.AppleSystemUIFont</vt:lpstr>
      <vt:lpstr>Arial</vt:lpstr>
      <vt:lpstr>Arial Rounded MT Bold</vt:lpstr>
      <vt:lpstr>Calibri</vt:lpstr>
      <vt:lpstr>Calibri Light</vt:lpstr>
      <vt:lpstr>Wingdings</vt:lpstr>
      <vt:lpstr>Wingdings 2</vt:lpstr>
      <vt:lpstr>Office Theme</vt:lpstr>
      <vt:lpstr>UCRTemplate4</vt:lpstr>
      <vt:lpstr>think-cell Slide</vt:lpstr>
      <vt:lpstr>Department Budgeting (10/02/20)</vt:lpstr>
      <vt:lpstr>University Budget (Systemwide)</vt:lpstr>
      <vt:lpstr>University Budget (campus)</vt:lpstr>
      <vt:lpstr>UCR’s decentralized budget model</vt:lpstr>
      <vt:lpstr>Tuition allocation</vt:lpstr>
      <vt:lpstr>Tuition Distribution to  Colleges / Schools</vt:lpstr>
      <vt:lpstr>Campus Budget Process</vt:lpstr>
      <vt:lpstr>College Budgets</vt:lpstr>
      <vt:lpstr>Department Budgets</vt:lpstr>
      <vt:lpstr>1. Supervisorial Authority</vt:lpstr>
      <vt:lpstr>2. Permanent Funding (Salaries) </vt:lpstr>
      <vt:lpstr>Permanent Funding (S&amp;E) </vt:lpstr>
      <vt:lpstr>3. Departmental “Temporary”  Funding</vt:lpstr>
      <vt:lpstr>4. Summer Session Revenue</vt:lpstr>
      <vt:lpstr>5. Misc. Student Instructional Fees</vt:lpstr>
      <vt:lpstr>6. Other Funding</vt:lpstr>
      <vt:lpstr>7. Grant Administration and Expenditures</vt:lpstr>
      <vt:lpstr>8. Development Donations &amp; Endowments</vt:lpstr>
      <vt:lpstr>CHASS, Assistant Dean of Development, Clyde Derrick</vt:lpstr>
      <vt:lpstr>9. Sales &amp; Service Facilities</vt:lpstr>
      <vt:lpstr>10. Physics &amp; Astronomy Expenditures</vt:lpstr>
      <vt:lpstr>11. History Department Expenditures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Budgeting</dc:title>
  <dc:creator>PhysAstroChair</dc:creator>
  <cp:lastModifiedBy>Jill Sadey</cp:lastModifiedBy>
  <cp:revision>96</cp:revision>
  <dcterms:created xsi:type="dcterms:W3CDTF">2018-03-06T22:06:51Z</dcterms:created>
  <dcterms:modified xsi:type="dcterms:W3CDTF">2020-10-02T17:46:44Z</dcterms:modified>
</cp:coreProperties>
</file>