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  <p:sldMasterId id="2147483767" r:id="rId2"/>
  </p:sldMasterIdLst>
  <p:notesMasterIdLst>
    <p:notesMasterId r:id="rId26"/>
  </p:notesMasterIdLst>
  <p:sldIdLst>
    <p:sldId id="256" r:id="rId3"/>
    <p:sldId id="262" r:id="rId4"/>
    <p:sldId id="263" r:id="rId5"/>
    <p:sldId id="269" r:id="rId6"/>
    <p:sldId id="270" r:id="rId7"/>
    <p:sldId id="271" r:id="rId8"/>
    <p:sldId id="259" r:id="rId9"/>
    <p:sldId id="264" r:id="rId10"/>
    <p:sldId id="273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6" r:id="rId21"/>
    <p:sldId id="434" r:id="rId22"/>
    <p:sldId id="435" r:id="rId23"/>
    <p:sldId id="438" r:id="rId24"/>
    <p:sldId id="43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21"/>
    <p:restoredTop sz="94664"/>
  </p:normalViewPr>
  <p:slideViewPr>
    <p:cSldViewPr snapToGrid="0" snapToObjects="1">
      <p:cViewPr varScale="1">
        <p:scale>
          <a:sx n="87" d="100"/>
          <a:sy n="87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38D4-705F-834B-B680-EC3DE096D4FB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E9A0-1AD9-BE4D-BB39-DBE89C619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9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347663"/>
            <a:ext cx="5862638" cy="4397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764393" y="4985193"/>
            <a:ext cx="6115146" cy="3606649"/>
          </a:xfrm>
          <a:prstGeom prst="rect">
            <a:avLst/>
          </a:prstGeom>
        </p:spPr>
        <p:txBody>
          <a:bodyPr vert="horz" lIns="99600" tIns="49800" rIns="99600" bIns="49800" rtlCol="0">
            <a:normAutofit/>
          </a:bodyPr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3"/>
            <a:ext cx="3894667" cy="372857"/>
          </a:xfrm>
          <a:prstGeom prst="rect">
            <a:avLst/>
          </a:prstGeom>
          <a:noFill/>
        </p:spPr>
        <p:txBody>
          <a:bodyPr vert="horz" lIns="92830" tIns="46414" rIns="92830" bIns="46414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1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8611-EA4E-8343-BE2D-CEEBE0998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84DC4-0C06-E349-93F1-3586AF09E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72B03-3B55-0B4D-BE8B-E3F657A24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997E0-098F-4143-A49C-D48A4BF1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4D26-4BDB-1B44-861F-BFA5FCF0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1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F1F7-FBAB-AD43-9D1D-E4386E4F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9F0BE-B3C4-4C4C-805A-C79754007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B209F-53B1-A14E-AF6E-29ED043A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82BEF-2E88-9C4A-A4F0-13572311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90AC5-E6C9-7D45-837C-25FF2ED2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C9758-1E1D-3B41-AB6A-94BAB3697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21393-68EA-5643-8B21-01B6D0EA2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6B2BF-3D65-6B4E-A63C-5D25C198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D5613-810E-5042-ABF1-7DF22892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8270D-C0DC-5649-A465-19DB2D48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2" name="Picture 42" descr="big_logo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7315200" cy="2057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7315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2D6CC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7804FD-D267-4885-A085-BDD94E08361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1143000" y="1219200"/>
            <a:ext cx="0" cy="5105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3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53D3-9745-46DA-B684-A923A92C44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0101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A2D99-2594-470C-9C1E-A80E5703F5A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73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A9861-0B7B-45C3-B522-8F0AA9CE05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57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66ED-1884-42BB-B424-4242D2A2E9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37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64C65-9762-4C50-9CE0-5CAC74E122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21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F548D-4FD1-49E7-9C20-D303DF8F30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43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0ECE5-6E23-4479-ABD7-E851A62554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35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B783-D2C9-4342-939F-C25270CC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0" y="77000"/>
            <a:ext cx="8409473" cy="576168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0F587-B976-1947-B060-96F1AA6B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761027"/>
            <a:ext cx="8409472" cy="544544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 Rounded MT Bold" panose="020F0704030504030204" pitchFamily="34" charset="77"/>
              </a:defRPr>
            </a:lvl1pPr>
            <a:lvl2pPr marL="514350" indent="-171450">
              <a:buFont typeface=".AppleSystemUIFont"/>
              <a:buChar char="--"/>
              <a:defRPr>
                <a:latin typeface="Arial Rounded MT Bold" panose="020F0704030504030204" pitchFamily="34" charset="77"/>
              </a:defRPr>
            </a:lvl2pPr>
            <a:lvl3pPr>
              <a:defRPr>
                <a:latin typeface="Arial Rounded MT Bold" panose="020F0704030504030204" pitchFamily="34" charset="77"/>
              </a:defRPr>
            </a:lvl3pPr>
            <a:lvl4pPr>
              <a:defRPr>
                <a:latin typeface="Arial Rounded MT Bold" panose="020F0704030504030204" pitchFamily="34" charset="77"/>
              </a:defRPr>
            </a:lvl4pPr>
            <a:lvl5pPr>
              <a:defRPr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C4D6-27ED-3546-AE79-F074502C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D6D7-6A43-644D-BCF5-606D38F7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38DE1-249E-C04C-8473-D081D4CC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2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24B28-369C-4972-A01B-4C8079E7B9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98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F0D4E-6AA2-440B-99F2-B0D6555449E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400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A45D6-7E4F-4EAE-9975-E5A6604C54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3416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0"/>
            <a:ext cx="8412480" cy="766749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1611314"/>
            <a:ext cx="4114800" cy="473378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728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CDC0-732E-BC46-8625-DFB5F522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BAC47-FE84-B64C-9C03-E3F29674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3F3EC-0FA5-8640-92FE-11A50721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4F293-A146-0C47-8A0F-2D965426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9B493-C989-5740-B57A-EFD86C82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D5DF-A7DC-EF4A-BD15-D3706249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E19E-34B8-264B-9AED-4FDD720E0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0C8F4-187B-1746-8962-16745DAB5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FD2DD-FCD1-D146-9421-E815C490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23B14-3163-A04E-9B25-C9EFC1F4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A29B5-10EF-7240-A825-600F3CAF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5729-40F2-2841-A9BE-678A144DE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D1077-F588-2C44-B23B-AF0341A3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D467-3597-A54F-A965-427BA857D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41B2B-B0A1-B24D-80A7-69EBD75A3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6091F-D5B0-4E44-BEA9-2FACD979A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78BDD-3A63-4B41-94EA-BA79C7F3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A4215-CD3F-6447-BB01-A881F555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B0338-8F52-9446-AC19-EF1D8CD4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6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D8D2-D47A-A042-9F97-E54D22F6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73384-E98C-E949-9CE0-309C1BEF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849A-6267-4D40-99E7-9F8799BD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9A030-A57D-6F44-87B9-FD227317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A7CED-372B-764E-960A-A71784D5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10843-E273-4E4B-983B-18DE3DE6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1E56-D4B5-DE42-A9F8-D97D8581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6424-C201-A347-86D7-5990AA24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26D9-AE53-0846-A212-A8BCA438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D1B8A-5136-0E45-854D-7232E197F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2F613-C962-C748-B06F-5F949CA7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9171A-C859-3E40-8668-242249EF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EB6DA-3BAF-A740-83C7-11EABA0D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A2CF-73AA-4E44-8F3C-F704FA78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DF29B-17C3-CA46-AAFA-BAB9101BF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8E4D0-4322-A64F-8A8B-D6FFF2AD0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11F24-CA5E-6D43-B76C-3BA4B3C3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A9A60-4323-6743-A016-1D2B206C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96EF5-9A3F-0D41-AA45-7AD34BE5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E7F36-8F0E-1C47-96C6-500A50CA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D5EFF-9DA7-9E40-9690-0E0287742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6BB7E-1EFA-E942-A7B5-FA9486220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2071-8AD6-424E-810A-334D7D69D5F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E6ABF-7E09-8E4F-9AB3-966ED6193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AEFF-1F60-7A45-B75C-000B2F875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16BB-95CB-2943-9D47-E91C59BA6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" name="Picture 41" descr="small_logo_ins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23975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C61887C-5266-45B7-9210-4654AA89E4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9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5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6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7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NULL"/><Relationship Id="rId4" Type="http://schemas.openxmlformats.org/officeDocument/2006/relationships/notesSlide" Target="../notesSlides/notesSlide1.xml"/></Relationships>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2D7EA0-D41A-F448-9811-F700311B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50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19DF3-DA53-B541-973F-4B18A56D6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49"/>
            <a:ext cx="9144000" cy="796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Department Budgeting </a:t>
            </a:r>
            <a:r>
              <a:rPr lang="en-US" sz="4000" b="1" dirty="0">
                <a:solidFill>
                  <a:srgbClr val="C00000"/>
                </a:solidFill>
              </a:rPr>
              <a:t>(10/02/20)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35DE5-FFF5-7D4B-9AB8-6EB13738F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715096"/>
            <a:ext cx="6858000" cy="4372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Kenneth N. </a:t>
            </a:r>
            <a:r>
              <a:rPr lang="en-US" sz="2400" b="1" dirty="0" err="1">
                <a:solidFill>
                  <a:schemeClr val="accent1"/>
                </a:solidFill>
              </a:rPr>
              <a:t>Barish</a:t>
            </a:r>
            <a:r>
              <a:rPr lang="en-US" sz="2400" b="1" dirty="0">
                <a:solidFill>
                  <a:schemeClr val="accent1"/>
                </a:solidFill>
              </a:rPr>
              <a:t> , Physics &amp; Astronomy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ED4B2-9B23-5F45-8D67-9AEE281012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5831" y="3556240"/>
            <a:ext cx="1865034" cy="1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F9AB-6003-EE43-9FA9-466B90A1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Supervisorial Authority</a:t>
            </a:r>
          </a:p>
        </p:txBody>
      </p:sp>
      <p:grpSp>
        <p:nvGrpSpPr>
          <p:cNvPr id="19" name="Group 35">
            <a:extLst>
              <a:ext uri="{FF2B5EF4-FFF2-40B4-BE49-F238E27FC236}">
                <a16:creationId xmlns:a16="http://schemas.microsoft.com/office/drawing/2014/main" id="{0CC8D5BF-533F-E44F-BCF6-9AD92BE1913C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396566"/>
            <a:ext cx="5905500" cy="3200400"/>
            <a:chOff x="723900" y="3139786"/>
            <a:chExt cx="7318130" cy="34186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2F69C-28EF-BD40-B0F9-7932B584A05B}"/>
                </a:ext>
              </a:extLst>
            </p:cNvPr>
            <p:cNvSpPr/>
            <p:nvPr/>
          </p:nvSpPr>
          <p:spPr>
            <a:xfrm>
              <a:off x="3220327" y="3139786"/>
              <a:ext cx="2266260" cy="4476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b="1" dirty="0">
                  <a:solidFill>
                    <a:schemeClr val="tx2"/>
                  </a:solidFill>
                  <a:latin typeface="+mj-lt"/>
                </a:rPr>
                <a:t>Chair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A62EAB-D839-2343-89A6-A5276C26C846}"/>
                </a:ext>
              </a:extLst>
            </p:cNvPr>
            <p:cNvSpPr/>
            <p:nvPr/>
          </p:nvSpPr>
          <p:spPr>
            <a:xfrm>
              <a:off x="3200655" y="3809603"/>
              <a:ext cx="2362654" cy="4578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b="1" dirty="0">
                  <a:solidFill>
                    <a:schemeClr val="tx2"/>
                  </a:solidFill>
                  <a:latin typeface="+mj-lt"/>
                </a:rPr>
                <a:t>FAO/MSO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71EC2A-5C55-824B-92D7-FABAF3FFC42F}"/>
                </a:ext>
              </a:extLst>
            </p:cNvPr>
            <p:cNvCxnSpPr/>
            <p:nvPr/>
          </p:nvCxnSpPr>
          <p:spPr>
            <a:xfrm>
              <a:off x="4343620" y="3567112"/>
              <a:ext cx="0" cy="2424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5EC15E9-DEFB-3E42-93C7-46F797A577A0}"/>
                </a:ext>
              </a:extLst>
            </p:cNvPr>
            <p:cNvSpPr/>
            <p:nvPr/>
          </p:nvSpPr>
          <p:spPr>
            <a:xfrm>
              <a:off x="723900" y="4871135"/>
              <a:ext cx="2496427" cy="4171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b="1" dirty="0">
                  <a:solidFill>
                    <a:schemeClr val="tx2"/>
                  </a:solidFill>
                  <a:latin typeface="+mj-lt"/>
                </a:rPr>
                <a:t>Lab Supervisor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2CF68B-CEBD-1E40-8069-D880FC059503}"/>
                </a:ext>
              </a:extLst>
            </p:cNvPr>
            <p:cNvSpPr/>
            <p:nvPr/>
          </p:nvSpPr>
          <p:spPr>
            <a:xfrm>
              <a:off x="4595427" y="4954226"/>
              <a:ext cx="2362655" cy="4578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b="1" dirty="0">
                  <a:solidFill>
                    <a:schemeClr val="tx2"/>
                  </a:solidFill>
                  <a:latin typeface="+mj-lt"/>
                </a:rPr>
                <a:t>FOM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81D8C3-13DD-4E4B-ADFE-13D7F74F8BBA}"/>
                </a:ext>
              </a:extLst>
            </p:cNvPr>
            <p:cNvCxnSpPr/>
            <p:nvPr/>
          </p:nvCxnSpPr>
          <p:spPr>
            <a:xfrm flipH="1" flipV="1">
              <a:off x="1829488" y="4496376"/>
              <a:ext cx="3993496" cy="2713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953C04A-9F62-FD41-829C-7DDE81E8E9C9}"/>
                </a:ext>
              </a:extLst>
            </p:cNvPr>
            <p:cNvCxnSpPr/>
            <p:nvPr/>
          </p:nvCxnSpPr>
          <p:spPr>
            <a:xfrm flipH="1">
              <a:off x="4357392" y="5581649"/>
              <a:ext cx="247675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A7B377D-EFEE-0D48-89B4-DCB7C21D3C82}"/>
                </a:ext>
              </a:extLst>
            </p:cNvPr>
            <p:cNvCxnSpPr/>
            <p:nvPr/>
          </p:nvCxnSpPr>
          <p:spPr>
            <a:xfrm>
              <a:off x="1829488" y="4467549"/>
              <a:ext cx="0" cy="3815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4942A7-39ED-BF44-AAA1-5019513FE09C}"/>
                </a:ext>
              </a:extLst>
            </p:cNvPr>
            <p:cNvSpPr/>
            <p:nvPr/>
          </p:nvSpPr>
          <p:spPr>
            <a:xfrm>
              <a:off x="723900" y="5747831"/>
              <a:ext cx="2358720" cy="7291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b="1" dirty="0">
                  <a:solidFill>
                    <a:schemeClr val="tx2"/>
                  </a:solidFill>
                  <a:latin typeface="+mj-lt"/>
                </a:rPr>
                <a:t>Lab Staff (3)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E38CDC-DFBD-194C-8968-858F9B851FB3}"/>
                </a:ext>
              </a:extLst>
            </p:cNvPr>
            <p:cNvSpPr/>
            <p:nvPr/>
          </p:nvSpPr>
          <p:spPr>
            <a:xfrm>
              <a:off x="3220327" y="5837706"/>
              <a:ext cx="2356753" cy="7206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b="1" dirty="0">
                  <a:solidFill>
                    <a:schemeClr val="tx2"/>
                  </a:solidFill>
                  <a:latin typeface="+mj-lt"/>
                </a:rPr>
                <a:t>Grants Analysts (3)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C31A4D-48B7-7C4F-AD0A-294F2344A5D1}"/>
                </a:ext>
              </a:extLst>
            </p:cNvPr>
            <p:cNvSpPr/>
            <p:nvPr/>
          </p:nvSpPr>
          <p:spPr>
            <a:xfrm>
              <a:off x="5714787" y="5837706"/>
              <a:ext cx="2327243" cy="7206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  <a:effectLst>
              <a:outerShdw dist="38100" dir="5400000" algn="t" rotWithShape="0">
                <a:schemeClr val="bg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+mj-lt"/>
                </a:rPr>
                <a:t>SAO, Purchasing, M&amp;P Assistant, Travel + Receiving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02EDE7-E03F-434F-9CEC-4607FDECC8C7}"/>
                </a:ext>
              </a:extLst>
            </p:cNvPr>
            <p:cNvCxnSpPr/>
            <p:nvPr/>
          </p:nvCxnSpPr>
          <p:spPr>
            <a:xfrm>
              <a:off x="4396736" y="5595215"/>
              <a:ext cx="1967" cy="23062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FD5510-E17E-414E-A529-6C3FE6076C23}"/>
                </a:ext>
              </a:extLst>
            </p:cNvPr>
            <p:cNvCxnSpPr/>
            <p:nvPr/>
          </p:nvCxnSpPr>
          <p:spPr>
            <a:xfrm>
              <a:off x="1829488" y="5288287"/>
              <a:ext cx="0" cy="46802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1170B5-F0D9-4A41-B567-04A8A8335E87}"/>
                </a:ext>
              </a:extLst>
            </p:cNvPr>
            <p:cNvCxnSpPr/>
            <p:nvPr/>
          </p:nvCxnSpPr>
          <p:spPr>
            <a:xfrm flipH="1">
              <a:off x="6822342" y="5568083"/>
              <a:ext cx="11803" cy="25775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E6D63A1-4169-8442-A749-233DF729E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69" y="735218"/>
            <a:ext cx="8344244" cy="23890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Staff support the faculty’s education, research &amp; outreach mission</a:t>
            </a:r>
          </a:p>
          <a:p>
            <a:pPr>
              <a:lnSpc>
                <a:spcPct val="110000"/>
              </a:lnSpc>
            </a:pPr>
            <a:r>
              <a:rPr lang="en-US" dirty="0"/>
              <a:t>FAO/MSOs provide oversight of financial and administrate functions. They have longer tenure &amp; historical memories than Chairs – however, Chair has ultimate authority and responsibility for the department. </a:t>
            </a:r>
          </a:p>
          <a:p>
            <a:pPr>
              <a:lnSpc>
                <a:spcPct val="110000"/>
              </a:lnSpc>
            </a:pPr>
            <a:r>
              <a:rPr lang="en-US" dirty="0"/>
              <a:t>Keep Supervisory Authority Clear &amp; well Demarcated (e.g. complaints, overtime, staff appreciation, evaluations)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F3CC75-2303-B642-9FA1-059D945020F1}"/>
              </a:ext>
            </a:extLst>
          </p:cNvPr>
          <p:cNvCxnSpPr/>
          <p:nvPr/>
        </p:nvCxnSpPr>
        <p:spPr>
          <a:xfrm>
            <a:off x="5734050" y="4666566"/>
            <a:ext cx="0" cy="4286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08BE88-3F92-904A-A762-571E8243F294}"/>
              </a:ext>
            </a:extLst>
          </p:cNvPr>
          <p:cNvCxnSpPr/>
          <p:nvPr/>
        </p:nvCxnSpPr>
        <p:spPr>
          <a:xfrm>
            <a:off x="5734050" y="5552391"/>
            <a:ext cx="0" cy="1587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2BFE2A-5F22-FB45-AABC-1214411DEB5A}"/>
              </a:ext>
            </a:extLst>
          </p:cNvPr>
          <p:cNvCxnSpPr/>
          <p:nvPr/>
        </p:nvCxnSpPr>
        <p:spPr>
          <a:xfrm flipH="1">
            <a:off x="4540250" y="4452254"/>
            <a:ext cx="0" cy="2270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7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Permanent Funding (Salaries)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761027"/>
            <a:ext cx="8409472" cy="5844054"/>
          </a:xfrm>
        </p:spPr>
        <p:txBody>
          <a:bodyPr/>
          <a:lstStyle/>
          <a:p>
            <a:r>
              <a:rPr lang="en-US" dirty="0"/>
              <a:t>Largest Component is Ladder Rank Faculty &amp; Permanent Staff Salary and benefits</a:t>
            </a:r>
          </a:p>
          <a:p>
            <a:pPr lvl="1"/>
            <a:r>
              <a:rPr lang="en-US" dirty="0"/>
              <a:t>Paid for by College from Provost </a:t>
            </a:r>
            <a:r>
              <a:rPr lang="en-US" dirty="0">
                <a:solidFill>
                  <a:srgbClr val="00B050"/>
                </a:solidFill>
              </a:rPr>
              <a:t>(Faculty + Staff Salary ~$6M)</a:t>
            </a:r>
            <a:r>
              <a:rPr lang="en-US" dirty="0"/>
              <a:t>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If a faculty separates, the salary remains in the college (not department) in most cases. </a:t>
            </a:r>
          </a:p>
          <a:p>
            <a:r>
              <a:rPr lang="en-US" dirty="0"/>
              <a:t>If a Staff separates the Department retains the salary.</a:t>
            </a:r>
          </a:p>
          <a:p>
            <a:r>
              <a:rPr lang="en-US" dirty="0"/>
              <a:t>Temporary teaching faculty and TAs paid by yearly allocation from College </a:t>
            </a:r>
          </a:p>
          <a:p>
            <a:r>
              <a:rPr lang="en-US" dirty="0"/>
              <a:t>State funding comes with number 19900 with Budget Categories   (BCXX)</a:t>
            </a:r>
          </a:p>
          <a:p>
            <a:pPr lvl="1"/>
            <a:r>
              <a:rPr lang="en-US" dirty="0"/>
              <a:t>BC10 – Faculty salaries</a:t>
            </a:r>
          </a:p>
          <a:p>
            <a:pPr lvl="1"/>
            <a:r>
              <a:rPr lang="en-US" dirty="0"/>
              <a:t>BC13 – Academic Coordinator salaries (none in Physics)</a:t>
            </a:r>
          </a:p>
          <a:p>
            <a:pPr lvl="1"/>
            <a:r>
              <a:rPr lang="en-US" dirty="0"/>
              <a:t>BC25 – Staff salaries</a:t>
            </a:r>
          </a:p>
          <a:p>
            <a:pPr lvl="1"/>
            <a:r>
              <a:rPr lang="en-US" dirty="0"/>
              <a:t>BC≥40 – S&amp;E subcategories [</a:t>
            </a:r>
            <a:r>
              <a:rPr lang="en-US" b="1" dirty="0">
                <a:solidFill>
                  <a:srgbClr val="00B050"/>
                </a:solidFill>
              </a:rPr>
              <a:t>→</a:t>
            </a:r>
            <a:r>
              <a:rPr lang="en-US" dirty="0">
                <a:solidFill>
                  <a:srgbClr val="00B050"/>
                </a:solidFill>
              </a:rPr>
              <a:t> next slide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0455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Permanent Funding (S&amp;E)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761027"/>
            <a:ext cx="8409472" cy="58440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S&amp;E – Supplies and Expenses Budget </a:t>
            </a:r>
            <a:r>
              <a:rPr lang="en-US" dirty="0">
                <a:solidFill>
                  <a:srgbClr val="00B050"/>
                </a:solidFill>
              </a:rPr>
              <a:t>(19900 cash to run the dept- Flexible $, Discretionary to Chair)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S&amp;E = Budget Categories BC≥40 </a:t>
            </a:r>
            <a:r>
              <a:rPr lang="en-US" dirty="0" err="1"/>
              <a:t>e.g</a:t>
            </a:r>
            <a:r>
              <a:rPr lang="en-US" dirty="0"/>
              <a:t> printing BC43, Facilities BC70)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~$120K/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 for a large dept</a:t>
            </a:r>
          </a:p>
          <a:p>
            <a:pPr>
              <a:lnSpc>
                <a:spcPct val="120000"/>
              </a:lnSpc>
            </a:pPr>
            <a:r>
              <a:rPr lang="en-US" dirty="0"/>
              <a:t>Covers all dept purchases: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Xerox paper,  computers, renovations, temporary staff, student assistants etc. </a:t>
            </a:r>
            <a:r>
              <a:rPr lang="en-US" strike="sngStrike" dirty="0"/>
              <a:t>(SLA’s cover facility repairs and maintenance</a:t>
            </a:r>
            <a:r>
              <a:rPr lang="en-US" dirty="0"/>
              <a:t>). </a:t>
            </a:r>
          </a:p>
          <a:p>
            <a:pPr>
              <a:lnSpc>
                <a:spcPct val="120000"/>
              </a:lnSpc>
            </a:pPr>
            <a:r>
              <a:rPr lang="en-US" dirty="0"/>
              <a:t>S&amp;E allocation should correlate with dept faculty size/ teaching- research workload and volume of transactions.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Periodic review of S&amp;E every 2-3 </a:t>
            </a:r>
            <a:r>
              <a:rPr lang="en-US" dirty="0" err="1"/>
              <a:t>yrs</a:t>
            </a:r>
            <a:r>
              <a:rPr lang="en-US" dirty="0"/>
              <a:t> to assess need.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Current Review Metric is Total Expenditures by the Department (CNAS views this as a more comprehensive metric). </a:t>
            </a:r>
          </a:p>
          <a:p>
            <a:pPr>
              <a:lnSpc>
                <a:spcPct val="120000"/>
              </a:lnSpc>
            </a:pPr>
            <a:r>
              <a:rPr lang="en-US" dirty="0"/>
              <a:t>College ‘Financing’ of dept expenditures is possible</a:t>
            </a:r>
          </a:p>
          <a:p>
            <a:pPr>
              <a:lnSpc>
                <a:spcPct val="120000"/>
              </a:lnSpc>
            </a:pPr>
            <a:r>
              <a:rPr lang="en-US" dirty="0"/>
              <a:t>Special Equipment loans from University can on rare occasions with typically 5 year terms to be repaid from grants can be obtained </a:t>
            </a:r>
            <a:r>
              <a:rPr lang="en-US" dirty="0">
                <a:solidFill>
                  <a:schemeClr val="tx1"/>
                </a:solidFill>
              </a:rPr>
              <a:t>(interest is charged)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98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Departmental “Temporary” 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0" y="1461421"/>
            <a:ext cx="8409472" cy="4949109"/>
          </a:xfrm>
        </p:spPr>
        <p:txBody>
          <a:bodyPr>
            <a:normAutofit fontScale="92500"/>
          </a:bodyPr>
          <a:lstStyle/>
          <a:p>
            <a:r>
              <a:rPr lang="en-US" dirty="0"/>
              <a:t>Lecturers (~$10K</a:t>
            </a:r>
            <a:r>
              <a:rPr lang="en-US" dirty="0">
                <a:solidFill>
                  <a:srgbClr val="7030A0"/>
                </a:solidFill>
              </a:rPr>
              <a:t>;ca. $7000 CHASS</a:t>
            </a:r>
            <a:r>
              <a:rPr lang="en-US" dirty="0"/>
              <a:t>) – paid directly by college if authorized;</a:t>
            </a:r>
          </a:p>
          <a:p>
            <a:r>
              <a:rPr lang="en-US" dirty="0"/>
              <a:t>TAs  (Stipend + Tuition ~$12.5K/50% TA/quarter) – </a:t>
            </a:r>
          </a:p>
          <a:p>
            <a:pPr lvl="1"/>
            <a:r>
              <a:rPr lang="en-US" dirty="0"/>
              <a:t>Paid directly by college ; About ~$11 M per year cost to college</a:t>
            </a:r>
          </a:p>
          <a:p>
            <a:pPr lvl="1"/>
            <a:r>
              <a:rPr lang="en-US" dirty="0"/>
              <a:t>Largest non fixed costs to the college and biggest uncertainty as it depends on enrollment and Union contracts. </a:t>
            </a:r>
          </a:p>
          <a:p>
            <a:r>
              <a:rPr lang="en-US" dirty="0"/>
              <a:t>In Physics annually 200 TAs (50%) – </a:t>
            </a:r>
            <a:r>
              <a:rPr lang="en-US" dirty="0">
                <a:solidFill>
                  <a:srgbClr val="00B050"/>
                </a:solidFill>
              </a:rPr>
              <a:t>Cost $2.7 M /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History generally 32 TAs = 450,000 ( includes Salary and Tuition)</a:t>
            </a:r>
          </a:p>
          <a:p>
            <a:r>
              <a:rPr lang="en-US" dirty="0"/>
              <a:t>Allocated to Department at start of year on projected enrollment for year. Supplementation/Adjustments done end of every quarter</a:t>
            </a:r>
          </a:p>
          <a:p>
            <a:r>
              <a:rPr lang="en-US" dirty="0"/>
              <a:t>What if a Chair deems it necessary to overspend the allocation to meet teaching needs especially TAs?  </a:t>
            </a:r>
          </a:p>
          <a:p>
            <a:pPr lvl="1"/>
            <a:r>
              <a:rPr lang="en-US" dirty="0"/>
              <a:t>Convince the college that expenditures are justified.</a:t>
            </a:r>
          </a:p>
          <a:p>
            <a:pPr lvl="1"/>
            <a:r>
              <a:rPr lang="en-US" dirty="0"/>
              <a:t>Otherwise pay the difference out of S&amp;E or ‘reserves’, summers session $, Concurrent enrollment.</a:t>
            </a:r>
          </a:p>
          <a:p>
            <a:pPr lvl="1"/>
            <a:r>
              <a:rPr lang="en-US" dirty="0"/>
              <a:t>Or cancel classes </a:t>
            </a:r>
            <a:r>
              <a:rPr lang="en-US" dirty="0">
                <a:solidFill>
                  <a:srgbClr val="7030A0"/>
                </a:solidFill>
              </a:rPr>
              <a:t>or sections.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6CC169-A397-944F-A265-24D3681B8F29}"/>
              </a:ext>
            </a:extLst>
          </p:cNvPr>
          <p:cNvSpPr/>
          <p:nvPr/>
        </p:nvSpPr>
        <p:spPr>
          <a:xfrm>
            <a:off x="145915" y="851177"/>
            <a:ext cx="8861897" cy="3714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Items that require proactive requests and justification to college</a:t>
            </a:r>
          </a:p>
        </p:txBody>
      </p:sp>
    </p:spTree>
    <p:extLst>
      <p:ext uri="{BB962C8B-B14F-4D97-AF65-F5344CB8AC3E}">
        <p14:creationId xmlns:p14="http://schemas.microsoft.com/office/powerpoint/2010/main" val="37745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Summer Session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1072312"/>
            <a:ext cx="8409472" cy="5844054"/>
          </a:xfrm>
        </p:spPr>
        <p:txBody>
          <a:bodyPr>
            <a:normAutofit/>
          </a:bodyPr>
          <a:lstStyle/>
          <a:p>
            <a:r>
              <a:rPr lang="en-US" dirty="0"/>
              <a:t>Summer Session Allocations can be comparable or larger than Dept S&amp;E:</a:t>
            </a:r>
          </a:p>
          <a:p>
            <a:pPr lvl="1"/>
            <a:r>
              <a:rPr lang="en-US" dirty="0"/>
              <a:t>SS generates </a:t>
            </a:r>
            <a:r>
              <a:rPr lang="en-US" dirty="0">
                <a:solidFill>
                  <a:srgbClr val="00B050"/>
                </a:solidFill>
              </a:rPr>
              <a:t>~$98K for Physics</a:t>
            </a:r>
            <a:r>
              <a:rPr lang="en-US" dirty="0"/>
              <a:t>, ~$170K for Chem.; </a:t>
            </a:r>
            <a:r>
              <a:rPr lang="en-US" dirty="0">
                <a:solidFill>
                  <a:srgbClr val="7030A0"/>
                </a:solidFill>
              </a:rPr>
              <a:t>~50 K for History</a:t>
            </a:r>
            <a:r>
              <a:rPr lang="en-US" dirty="0"/>
              <a:t> </a:t>
            </a:r>
          </a:p>
          <a:p>
            <a:r>
              <a:rPr lang="en-US" dirty="0"/>
              <a:t>Physics uses SS to support: </a:t>
            </a:r>
          </a:p>
          <a:p>
            <a:pPr lvl="1"/>
            <a:r>
              <a:rPr lang="en-US" dirty="0"/>
              <a:t>Colloquium, Seminars, GSRs and Fill in deficits Graduate and Faculty Recruiting</a:t>
            </a:r>
          </a:p>
          <a:p>
            <a:r>
              <a:rPr lang="en-US" dirty="0"/>
              <a:t>Provides Direct Faculty Summer Salary </a:t>
            </a:r>
          </a:p>
          <a:p>
            <a:pPr lvl="1"/>
            <a:r>
              <a:rPr lang="en-US" dirty="0"/>
              <a:t>8.5% of AY salary per class.</a:t>
            </a:r>
          </a:p>
          <a:p>
            <a:r>
              <a:rPr lang="en-US" dirty="0"/>
              <a:t>Ladder rank Faculty Participation enhances SS curriculum.</a:t>
            </a:r>
          </a:p>
          <a:p>
            <a:r>
              <a:rPr lang="en-US" dirty="0"/>
              <a:t>SS classes reduce AY instructional Burden in impacted classes and helps time to graduation.</a:t>
            </a:r>
          </a:p>
          <a:p>
            <a:r>
              <a:rPr lang="en-US" dirty="0"/>
              <a:t>Summer Session Revenue calculated by Summer Sessions under VPUE  after expenses. </a:t>
            </a:r>
          </a:p>
          <a:p>
            <a:pPr lvl="1"/>
            <a:r>
              <a:rPr lang="en-US" dirty="0"/>
              <a:t>CNAS keeps 10% for facility upkeep and staff pay. CHASS keeps 30%</a:t>
            </a:r>
          </a:p>
          <a:p>
            <a:r>
              <a:rPr lang="en-US" dirty="0"/>
              <a:t>Good way to grow Departmental revenue in general. Offer as many as possible.  </a:t>
            </a:r>
          </a:p>
          <a:p>
            <a:pPr lvl="1"/>
            <a:r>
              <a:rPr lang="en-US" dirty="0"/>
              <a:t>Advertise (Newspaper Ads, Radio Ads)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2646BE-9F9D-BD4D-90A5-C0DB445521DC}"/>
              </a:ext>
            </a:extLst>
          </p:cNvPr>
          <p:cNvSpPr/>
          <p:nvPr/>
        </p:nvSpPr>
        <p:spPr>
          <a:xfrm>
            <a:off x="457200" y="656617"/>
            <a:ext cx="7996238" cy="3714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Augmentation to Departmental Funding- Flexible use $   </a:t>
            </a:r>
          </a:p>
        </p:txBody>
      </p:sp>
    </p:spTree>
    <p:extLst>
      <p:ext uri="{BB962C8B-B14F-4D97-AF65-F5344CB8AC3E}">
        <p14:creationId xmlns:p14="http://schemas.microsoft.com/office/powerpoint/2010/main" val="212447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Misc. Student Instructional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761027"/>
            <a:ext cx="8409472" cy="5844054"/>
          </a:xfrm>
        </p:spPr>
        <p:txBody>
          <a:bodyPr>
            <a:normAutofit/>
          </a:bodyPr>
          <a:lstStyle/>
          <a:p>
            <a:r>
              <a:rPr lang="en-US" dirty="0"/>
              <a:t>Course Material/Lab Fees (~$25-150/student) </a:t>
            </a:r>
            <a:r>
              <a:rPr lang="en-US" dirty="0">
                <a:solidFill>
                  <a:srgbClr val="C00000"/>
                </a:solidFill>
              </a:rPr>
              <a:t>(Fund #20023)</a:t>
            </a:r>
          </a:p>
          <a:p>
            <a:pPr lvl="1"/>
            <a:r>
              <a:rPr lang="en-US" dirty="0"/>
              <a:t>Sizable budgets when multiplied by thousands of students: Total in Physics is </a:t>
            </a:r>
            <a:r>
              <a:rPr lang="en-US" dirty="0">
                <a:solidFill>
                  <a:srgbClr val="00B050"/>
                </a:solidFill>
              </a:rPr>
              <a:t>$155K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Not Flexible $ - Only for Student Instruction connected with Lab supplies, computers, software etc. </a:t>
            </a:r>
          </a:p>
          <a:p>
            <a:pPr lvl="1"/>
            <a:r>
              <a:rPr lang="en-US" dirty="0"/>
              <a:t>can’t be used for equipment i.e. only items &lt;$5k.</a:t>
            </a:r>
          </a:p>
          <a:p>
            <a:pPr lvl="1"/>
            <a:r>
              <a:rPr lang="en-US" dirty="0"/>
              <a:t>for small items and consumables.</a:t>
            </a:r>
          </a:p>
          <a:p>
            <a:pPr lvl="1"/>
            <a:r>
              <a:rPr lang="en-US" dirty="0"/>
              <a:t>Fund Number 20023 </a:t>
            </a:r>
          </a:p>
          <a:p>
            <a:r>
              <a:rPr lang="en-US" dirty="0"/>
              <a:t>UNEX Concurrent Enrollment Return to dept </a:t>
            </a:r>
            <a:r>
              <a:rPr lang="en-US" dirty="0">
                <a:solidFill>
                  <a:srgbClr val="C00000"/>
                </a:solidFill>
              </a:rPr>
              <a:t>(Fund #20322)</a:t>
            </a:r>
          </a:p>
          <a:p>
            <a:pPr lvl="1"/>
            <a:r>
              <a:rPr lang="en-US" dirty="0"/>
              <a:t>Unrestricted (non-19900) revenue (e.g. can be used for alcohol purchase).</a:t>
            </a:r>
          </a:p>
          <a:p>
            <a:pPr lvl="1"/>
            <a:r>
              <a:rPr lang="en-US" dirty="0"/>
              <a:t>In Physics used to be $40k, now </a:t>
            </a:r>
            <a:r>
              <a:rPr lang="en-US" dirty="0">
                <a:solidFill>
                  <a:srgbClr val="00B050"/>
                </a:solidFill>
              </a:rPr>
              <a:t>$22K</a:t>
            </a:r>
            <a:r>
              <a:rPr lang="en-US" dirty="0"/>
              <a:t>- has decreased by 50% over the last 5 </a:t>
            </a:r>
            <a:r>
              <a:rPr lang="en-US" dirty="0" err="1"/>
              <a:t>yrs</a:t>
            </a:r>
            <a:r>
              <a:rPr lang="en-US" dirty="0"/>
              <a:t> !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In History, UNEX funding has gone from $42K to $22 K- but a new source of UNEX Funding  with XR-Funds is promising.  10% of gross revenue from student funds to the Department. This is our first year.</a:t>
            </a:r>
          </a:p>
        </p:txBody>
      </p:sp>
    </p:spTree>
    <p:extLst>
      <p:ext uri="{BB962C8B-B14F-4D97-AF65-F5344CB8AC3E}">
        <p14:creationId xmlns:p14="http://schemas.microsoft.com/office/powerpoint/2010/main" val="252016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Other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761027"/>
            <a:ext cx="8409472" cy="5844054"/>
          </a:xfrm>
        </p:spPr>
        <p:txBody>
          <a:bodyPr>
            <a:normAutofit/>
          </a:bodyPr>
          <a:lstStyle/>
          <a:p>
            <a:r>
              <a:rPr lang="en-US" dirty="0"/>
              <a:t>Graduate Recruiting Funds (from grad division/Dean’s office):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$10K/</a:t>
            </a:r>
            <a:r>
              <a:rPr lang="en-US" dirty="0" err="1">
                <a:solidFill>
                  <a:srgbClr val="00B050"/>
                </a:solidFill>
              </a:rPr>
              <a:t>yr</a:t>
            </a:r>
            <a:r>
              <a:rPr lang="en-US" dirty="0">
                <a:solidFill>
                  <a:srgbClr val="00B050"/>
                </a:solidFill>
              </a:rPr>
              <a:t> (Spent $11K); </a:t>
            </a:r>
            <a:r>
              <a:rPr lang="en-US" dirty="0">
                <a:solidFill>
                  <a:srgbClr val="7030A0"/>
                </a:solidFill>
              </a:rPr>
              <a:t>varies by Department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Faculty Recruiting Funds (from admin):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Spent ~$23K for 2 searches ($16K reimbursed).</a:t>
            </a:r>
          </a:p>
          <a:p>
            <a:pPr lvl="1"/>
            <a:r>
              <a:rPr lang="en-US" dirty="0"/>
              <a:t>[</a:t>
            </a:r>
            <a:r>
              <a:rPr lang="en-US" dirty="0">
                <a:solidFill>
                  <a:srgbClr val="7030A0"/>
                </a:solidFill>
              </a:rPr>
              <a:t>For “cluster hires” ½ paid by Provost, rest split between eventual depts of hires. These were put on hold in 2020]</a:t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Grant Overhead Return: </a:t>
            </a:r>
            <a:r>
              <a:rPr lang="en-US" dirty="0">
                <a:solidFill>
                  <a:srgbClr val="C00000"/>
                </a:solidFill>
              </a:rPr>
              <a:t>5% PI, 5% </a:t>
            </a:r>
            <a:r>
              <a:rPr lang="en-US" dirty="0" err="1">
                <a:solidFill>
                  <a:srgbClr val="C00000"/>
                </a:solidFill>
              </a:rPr>
              <a:t>Dept</a:t>
            </a:r>
            <a:r>
              <a:rPr lang="en-US" dirty="0">
                <a:solidFill>
                  <a:srgbClr val="C00000"/>
                </a:solidFill>
              </a:rPr>
              <a:t> (30% college)</a:t>
            </a:r>
          </a:p>
          <a:p>
            <a:pPr lvl="1"/>
            <a:r>
              <a:rPr lang="en-US" dirty="0"/>
              <a:t>Biggest single source of discretionary $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Physics received $79K last year</a:t>
            </a:r>
          </a:p>
          <a:p>
            <a:pPr lvl="1"/>
            <a:r>
              <a:rPr lang="en-US" dirty="0"/>
              <a:t>CNAS dean requires 2.5:1 on initial complements, retentions, etc. </a:t>
            </a:r>
          </a:p>
          <a:p>
            <a:pPr lvl="1"/>
            <a:r>
              <a:rPr lang="en-US" dirty="0"/>
              <a:t>Any remainder can be used on strategic investments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Teaching Release funds for Academic Senate/Admin Service: ~$5K-$10K per year. </a:t>
            </a:r>
          </a:p>
          <a:p>
            <a:pPr lvl="1"/>
            <a:r>
              <a:rPr lang="en-US" dirty="0"/>
              <a:t>ASMD used to be paid by Provost, but not in new budget model.</a:t>
            </a:r>
          </a:p>
        </p:txBody>
      </p:sp>
    </p:spTree>
    <p:extLst>
      <p:ext uri="{BB962C8B-B14F-4D97-AF65-F5344CB8AC3E}">
        <p14:creationId xmlns:p14="http://schemas.microsoft.com/office/powerpoint/2010/main" val="113826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0" y="77000"/>
            <a:ext cx="8784860" cy="576168"/>
          </a:xfrm>
        </p:spPr>
        <p:txBody>
          <a:bodyPr>
            <a:normAutofit/>
          </a:bodyPr>
          <a:lstStyle/>
          <a:p>
            <a:r>
              <a:rPr lang="en-US" dirty="0"/>
              <a:t>7. Grant Administration and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1381327"/>
            <a:ext cx="8409472" cy="3881337"/>
          </a:xfrm>
        </p:spPr>
        <p:txBody>
          <a:bodyPr>
            <a:normAutofit/>
          </a:bodyPr>
          <a:lstStyle/>
          <a:p>
            <a:r>
              <a:rPr lang="en-US" dirty="0"/>
              <a:t>PI Grants: Submission, Oversight, Accounting, Monthly Reports, Projections, Purchasing,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Fund Numbers: 2xxxx or 3xxxx for Federal Grants</a:t>
            </a:r>
          </a:p>
          <a:p>
            <a:pPr marL="0" indent="0">
              <a:buNone/>
            </a:pPr>
            <a:r>
              <a:rPr lang="en-US" dirty="0"/>
              <a:t>                                 8xxxx                  for State Grants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Grant Funds are not Taxable i.e. no UCOP 3.1% Tax on transactions. (Funding Streams) </a:t>
            </a:r>
          </a:p>
          <a:p>
            <a:endParaRPr lang="en-US" dirty="0"/>
          </a:p>
          <a:p>
            <a:r>
              <a:rPr lang="en-US" dirty="0"/>
              <a:t>Matching Funds commitments: from, VCRED, Dean &amp; Dept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9D1974-DC29-AC4D-9F0B-12E61745A3E1}"/>
              </a:ext>
            </a:extLst>
          </p:cNvPr>
          <p:cNvSpPr/>
          <p:nvPr/>
        </p:nvSpPr>
        <p:spPr>
          <a:xfrm>
            <a:off x="457200" y="656617"/>
            <a:ext cx="7996238" cy="3714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Requires adequate financial support staff</a:t>
            </a:r>
          </a:p>
        </p:txBody>
      </p:sp>
    </p:spTree>
    <p:extLst>
      <p:ext uri="{BB962C8B-B14F-4D97-AF65-F5344CB8AC3E}">
        <p14:creationId xmlns:p14="http://schemas.microsoft.com/office/powerpoint/2010/main" val="656105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0" y="77000"/>
            <a:ext cx="8784860" cy="576168"/>
          </a:xfrm>
        </p:spPr>
        <p:txBody>
          <a:bodyPr>
            <a:normAutofit/>
          </a:bodyPr>
          <a:lstStyle/>
          <a:p>
            <a:r>
              <a:rPr lang="en-US" dirty="0"/>
              <a:t>8. Development Donations &amp; Endowments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1381327"/>
            <a:ext cx="8409472" cy="45525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Increase Cultivating Relationships with successful undergraduate alumni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Larger numbers and typically stronger reminiscences</a:t>
            </a:r>
          </a:p>
          <a:p>
            <a:pPr>
              <a:lnSpc>
                <a:spcPct val="120000"/>
              </a:lnSpc>
            </a:pPr>
            <a:r>
              <a:rPr lang="en-US" dirty="0"/>
              <a:t>Graduation Recognition Ceremonies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Invite, Alumni, Emeriti faculty &amp; Donors</a:t>
            </a:r>
          </a:p>
          <a:p>
            <a:pPr>
              <a:lnSpc>
                <a:spcPct val="120000"/>
              </a:lnSpc>
            </a:pPr>
            <a:r>
              <a:rPr lang="en-US" dirty="0"/>
              <a:t>Prizes honoring the Donors</a:t>
            </a:r>
          </a:p>
          <a:p>
            <a:pPr>
              <a:lnSpc>
                <a:spcPct val="120000"/>
              </a:lnSpc>
            </a:pPr>
            <a:r>
              <a:rPr lang="en-US" dirty="0"/>
              <a:t>Financial Administration: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Foundation Reports on Principal Balance, Dept reports on current balance, disbursement/utilization of expendable balance (3%/</a:t>
            </a:r>
            <a:r>
              <a:rPr lang="en-US" dirty="0" err="1"/>
              <a:t>yr</a:t>
            </a:r>
            <a:r>
              <a:rPr lang="en-US" dirty="0"/>
              <a:t>).  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9D1974-DC29-AC4D-9F0B-12E61745A3E1}"/>
              </a:ext>
            </a:extLst>
          </p:cNvPr>
          <p:cNvSpPr/>
          <p:nvPr/>
        </p:nvSpPr>
        <p:spPr>
          <a:xfrm>
            <a:off x="457200" y="753897"/>
            <a:ext cx="7996238" cy="3714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Acquiring, Administering, Endowing, Expending</a:t>
            </a:r>
          </a:p>
        </p:txBody>
      </p:sp>
    </p:spTree>
    <p:extLst>
      <p:ext uri="{BB962C8B-B14F-4D97-AF65-F5344CB8AC3E}">
        <p14:creationId xmlns:p14="http://schemas.microsoft.com/office/powerpoint/2010/main" val="41138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32D9-13EC-AC4B-AC8B-F626DFD5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07" y="76999"/>
            <a:ext cx="8437873" cy="944405"/>
          </a:xfrm>
        </p:spPr>
        <p:txBody>
          <a:bodyPr>
            <a:normAutofit fontScale="90000"/>
          </a:bodyPr>
          <a:lstStyle/>
          <a:p>
            <a:r>
              <a:rPr lang="en-US" dirty="0"/>
              <a:t>CHASS, Assistant Dean of Development, Clyde Derrick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5C238-A5CC-BD49-ACD6-2A941D92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40" y="1643974"/>
            <a:ext cx="8437873" cy="4562496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 CHASS, Assistant Dean Clyde Derrick and his Team, especially Rachel Pulido, have helped to develop outreach and to communicate with alumni as well as donors.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History has a spring Awards Ceremony to which we invite the Donors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Economics has a newsletter sent to alumni and Donors</a:t>
            </a:r>
          </a:p>
        </p:txBody>
      </p:sp>
    </p:spTree>
    <p:extLst>
      <p:ext uri="{BB962C8B-B14F-4D97-AF65-F5344CB8AC3E}">
        <p14:creationId xmlns:p14="http://schemas.microsoft.com/office/powerpoint/2010/main" val="369234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C224-2424-EA45-B3B6-238723FD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Budget (</a:t>
            </a:r>
            <a:r>
              <a:rPr lang="en-US" dirty="0" err="1"/>
              <a:t>Systemwide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3E1F3-EE36-7545-A03F-ECFC7DCB7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UC budget proposed by UCOP to Regents</a:t>
            </a:r>
          </a:p>
          <a:p>
            <a:r>
              <a:rPr lang="en-US" dirty="0"/>
              <a:t>“Funding Streams” Model – most money remains on campuses. UCOP and system wide imitative are funded by a tax, currently set at 2.65%. </a:t>
            </a:r>
          </a:p>
          <a:p>
            <a:r>
              <a:rPr lang="en-US" dirty="0"/>
              <a:t>“</a:t>
            </a:r>
            <a:r>
              <a:rPr lang="en-US" dirty="0" err="1"/>
              <a:t>Rebenching</a:t>
            </a:r>
            <a:r>
              <a:rPr lang="en-US" dirty="0"/>
              <a:t>” – each campus is now receiving the same amount of money per budgeted student in each category. </a:t>
            </a:r>
          </a:p>
          <a:p>
            <a:r>
              <a:rPr lang="en-US" dirty="0"/>
              <a:t>Concepts such as “faculty lines” and NRT  expenses for graduate students are outdated. </a:t>
            </a:r>
          </a:p>
          <a:p>
            <a:r>
              <a:rPr lang="en-US" dirty="0"/>
              <a:t>Role of Academic Senate</a:t>
            </a:r>
          </a:p>
          <a:p>
            <a:pPr lvl="1"/>
            <a:r>
              <a:rPr lang="en-US" dirty="0"/>
              <a:t>University Committee on Planning and budget  (derived from Regents standing order):  </a:t>
            </a:r>
            <a:r>
              <a:rPr lang="en-US" dirty="0">
                <a:solidFill>
                  <a:srgbClr val="00B050"/>
                </a:solidFill>
              </a:rPr>
              <a:t>“1) Confer with and advise the President and agencies of the University Administration on policy regarding planning and budget matters and resource allocations. 2) Initiate studies in planning and budget matters.”</a:t>
            </a:r>
          </a:p>
        </p:txBody>
      </p:sp>
    </p:spTree>
    <p:extLst>
      <p:ext uri="{BB962C8B-B14F-4D97-AF65-F5344CB8AC3E}">
        <p14:creationId xmlns:p14="http://schemas.microsoft.com/office/powerpoint/2010/main" val="139023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0" y="77000"/>
            <a:ext cx="8784860" cy="576168"/>
          </a:xfrm>
        </p:spPr>
        <p:txBody>
          <a:bodyPr>
            <a:normAutofit/>
          </a:bodyPr>
          <a:lstStyle/>
          <a:p>
            <a:r>
              <a:rPr lang="en-US" dirty="0"/>
              <a:t>9. Sales &amp; Service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1381327"/>
            <a:ext cx="8409472" cy="4552545"/>
          </a:xfrm>
        </p:spPr>
        <p:txBody>
          <a:bodyPr>
            <a:normAutofit/>
          </a:bodyPr>
          <a:lstStyle/>
          <a:p>
            <a:r>
              <a:rPr lang="en-US" dirty="0"/>
              <a:t>Recharge shared facilities, e.g.  Machine Shop, Glass Shop, ACIF, IIGB, Microscopy, Nano Fab etc.</a:t>
            </a:r>
          </a:p>
          <a:p>
            <a:r>
              <a:rPr lang="en-US" dirty="0"/>
              <a:t>CNAS supports most Shared Instrumentation and Shops at ~50%</a:t>
            </a:r>
          </a:p>
          <a:p>
            <a:pPr lvl="1"/>
            <a:r>
              <a:rPr lang="en-US" dirty="0"/>
              <a:t>e.g. 50% permanent funding from college, 50% temporary funded from recharges.</a:t>
            </a:r>
          </a:p>
          <a:p>
            <a:r>
              <a:rPr lang="en-US" dirty="0"/>
              <a:t>Depts usually administer these facilities.</a:t>
            </a:r>
          </a:p>
          <a:p>
            <a:r>
              <a:rPr lang="en-US" dirty="0"/>
              <a:t>Lobbying for viable facilities support can require Chair involvement.  </a:t>
            </a:r>
          </a:p>
          <a:p>
            <a:r>
              <a:rPr lang="en-US" dirty="0"/>
              <a:t>Facility usage can be part of faculty start-up packages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9D1974-DC29-AC4D-9F0B-12E61745A3E1}"/>
              </a:ext>
            </a:extLst>
          </p:cNvPr>
          <p:cNvSpPr/>
          <p:nvPr/>
        </p:nvSpPr>
        <p:spPr>
          <a:xfrm>
            <a:off x="505056" y="783081"/>
            <a:ext cx="8074741" cy="3714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Recharge Fees plus College and/or VCRED partial subsidy</a:t>
            </a:r>
          </a:p>
        </p:txBody>
      </p:sp>
    </p:spTree>
    <p:extLst>
      <p:ext uri="{BB962C8B-B14F-4D97-AF65-F5344CB8AC3E}">
        <p14:creationId xmlns:p14="http://schemas.microsoft.com/office/powerpoint/2010/main" val="77639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0" y="77000"/>
            <a:ext cx="8784860" cy="576168"/>
          </a:xfrm>
        </p:spPr>
        <p:txBody>
          <a:bodyPr>
            <a:normAutofit/>
          </a:bodyPr>
          <a:lstStyle/>
          <a:p>
            <a:r>
              <a:rPr lang="en-US" dirty="0"/>
              <a:t>10. Physics &amp; Astronomy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1381327"/>
            <a:ext cx="8409472" cy="50389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Grant Expenditures ~$7.5M</a:t>
            </a:r>
          </a:p>
          <a:p>
            <a:r>
              <a:rPr lang="en-US" dirty="0"/>
              <a:t>Faculty Salaries ~ $5M</a:t>
            </a:r>
          </a:p>
          <a:p>
            <a:r>
              <a:rPr lang="en-US" dirty="0"/>
              <a:t>TAs ~$2.7M</a:t>
            </a:r>
          </a:p>
          <a:p>
            <a:r>
              <a:rPr lang="en-US" dirty="0"/>
              <a:t>Staff Salaries  ~$1M</a:t>
            </a:r>
          </a:p>
          <a:p>
            <a:r>
              <a:rPr lang="en-US" dirty="0"/>
              <a:t>Benefits (~1/3 of Salaries)- Paid by College</a:t>
            </a:r>
          </a:p>
          <a:p>
            <a:r>
              <a:rPr lang="en-US" dirty="0" err="1"/>
              <a:t>Misc</a:t>
            </a:r>
            <a:r>
              <a:rPr lang="en-US" dirty="0"/>
              <a:t> Salaries: ~$20k</a:t>
            </a:r>
          </a:p>
          <a:p>
            <a:r>
              <a:rPr lang="en-US" dirty="0"/>
              <a:t>Overtime: 150% (straight &lt;40hrs/</a:t>
            </a:r>
            <a:r>
              <a:rPr lang="en-US" dirty="0" err="1"/>
              <a:t>wk</a:t>
            </a:r>
            <a:r>
              <a:rPr lang="en-US" dirty="0"/>
              <a:t>)</a:t>
            </a:r>
          </a:p>
          <a:p>
            <a:r>
              <a:rPr lang="en-US" dirty="0"/>
              <a:t>Work Study helpers (e.g. Student lab assistants)</a:t>
            </a:r>
          </a:p>
          <a:p>
            <a:r>
              <a:rPr lang="en-US" dirty="0"/>
              <a:t>Instructional lab support purchases ~$85k</a:t>
            </a:r>
          </a:p>
          <a:p>
            <a:r>
              <a:rPr lang="en-US" dirty="0"/>
              <a:t>General S&amp;E, Facilities ~$106K</a:t>
            </a:r>
          </a:p>
          <a:p>
            <a:r>
              <a:rPr lang="en-US" dirty="0"/>
              <a:t>Faculty Recruitment $22K ($6K cost to department)</a:t>
            </a:r>
          </a:p>
          <a:p>
            <a:r>
              <a:rPr lang="en-US" dirty="0"/>
              <a:t>Seminars/Colloquium $18k/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Graduate Recruiting $10k/</a:t>
            </a:r>
            <a:r>
              <a:rPr lang="en-US" dirty="0" err="1"/>
              <a:t>yr</a:t>
            </a:r>
            <a:r>
              <a:rPr lang="en-US" dirty="0"/>
              <a:t> ($1K cost to department)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9D1974-DC29-AC4D-9F0B-12E61745A3E1}"/>
              </a:ext>
            </a:extLst>
          </p:cNvPr>
          <p:cNvSpPr/>
          <p:nvPr/>
        </p:nvSpPr>
        <p:spPr>
          <a:xfrm>
            <a:off x="505056" y="783081"/>
            <a:ext cx="8074741" cy="3714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Recharge Fees plus College and/or VCRED partial subsidy</a:t>
            </a:r>
          </a:p>
        </p:txBody>
      </p:sp>
    </p:spTree>
    <p:extLst>
      <p:ext uri="{BB962C8B-B14F-4D97-AF65-F5344CB8AC3E}">
        <p14:creationId xmlns:p14="http://schemas.microsoft.com/office/powerpoint/2010/main" val="321323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116E-1A30-D14E-8BFE-6814D450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0" y="77000"/>
            <a:ext cx="8784860" cy="576168"/>
          </a:xfrm>
        </p:spPr>
        <p:txBody>
          <a:bodyPr>
            <a:normAutofit/>
          </a:bodyPr>
          <a:lstStyle/>
          <a:p>
            <a:r>
              <a:rPr lang="en-US" dirty="0"/>
              <a:t>11. History Department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F59B-EAC6-C143-B290-964FFB466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1" y="1381327"/>
            <a:ext cx="8409472" cy="5038928"/>
          </a:xfrm>
        </p:spPr>
        <p:txBody>
          <a:bodyPr>
            <a:normAutofit/>
          </a:bodyPr>
          <a:lstStyle/>
          <a:p>
            <a:r>
              <a:rPr lang="en-US" dirty="0"/>
              <a:t>Faculty Salaries ~ $ 3,941,907.</a:t>
            </a:r>
          </a:p>
          <a:p>
            <a:r>
              <a:rPr lang="en-US" dirty="0"/>
              <a:t>Staff Salaries ~$184,806TAs ~$450,000</a:t>
            </a:r>
          </a:p>
          <a:p>
            <a:r>
              <a:rPr lang="en-US" dirty="0"/>
              <a:t>Work Study helpers (e.g. Student Department assistants)~$10-15,000</a:t>
            </a:r>
          </a:p>
          <a:p>
            <a:r>
              <a:rPr lang="en-US" dirty="0"/>
              <a:t>General S&amp;E, Facilities ~$ 20,000</a:t>
            </a:r>
          </a:p>
          <a:p>
            <a:r>
              <a:rPr lang="en-US" dirty="0"/>
              <a:t>Seminars/Colloquium ~ $25,000 (seminars, colloquium, research symposium, faculty sponsored events) </a:t>
            </a:r>
          </a:p>
          <a:p>
            <a:r>
              <a:rPr lang="en-US" dirty="0"/>
              <a:t>Graduate Recruiting ~ $ 5000 ($3500 reimbursed by Grad Division)</a:t>
            </a:r>
          </a:p>
          <a:p>
            <a:r>
              <a:rPr lang="en-US" dirty="0"/>
              <a:t>Grant Expenditures ~ $481,000 in 2019-2020; these </a:t>
            </a:r>
            <a:r>
              <a:rPr lang="en-US"/>
              <a:t>vary greatly.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9D1974-DC29-AC4D-9F0B-12E61745A3E1}"/>
              </a:ext>
            </a:extLst>
          </p:cNvPr>
          <p:cNvSpPr/>
          <p:nvPr/>
        </p:nvSpPr>
        <p:spPr>
          <a:xfrm>
            <a:off x="693872" y="744171"/>
            <a:ext cx="8074741" cy="3714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rgbClr val="00B05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6912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F446-AD62-CD4C-BF5F-9171C5B2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12F4-E5B0-B642-907A-F363DCC0D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2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52F7-9B17-604E-A964-4DC9E1D2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Budget (campus)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115D-974B-FB40-B51A-C151348C6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and tuition represent a majority of UCR revenues, considerably more than other campuses. </a:t>
            </a:r>
          </a:p>
          <a:p>
            <a:r>
              <a:rPr lang="en-US" dirty="0"/>
              <a:t>We receive more back in student aid then our students put into the pool. [33% of student tuition is centralized for aid]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8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388620" y="5558481"/>
            <a:ext cx="83667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gray">
          <a:xfrm>
            <a:off x="2172849" y="3277921"/>
            <a:ext cx="6593680" cy="13549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88900" tIns="9144" rIns="88900" bIns="9144" rtlCol="0" anchor="t"/>
          <a:lstStyle/>
          <a:p>
            <a:pPr marL="0" marR="0" lvl="0" indent="0" algn="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26" y="2622210"/>
            <a:ext cx="657936" cy="3346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 typeface="Arial" panose="020B0604020202020204" pitchFamily="34" charset="0"/>
              <a:buChar char="‏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Revenue Recipient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848" y="1870510"/>
            <a:ext cx="657936" cy="2766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Revenue Sources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3245301" y="2578608"/>
            <a:ext cx="1920570" cy="40595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Auxiliary / Self-Supporting Enterprises</a:t>
            </a:r>
          </a:p>
        </p:txBody>
      </p:sp>
      <p:sp>
        <p:nvSpPr>
          <p:cNvPr id="33" name="Rectangle 32"/>
          <p:cNvSpPr/>
          <p:nvPr/>
        </p:nvSpPr>
        <p:spPr bwMode="gray">
          <a:xfrm>
            <a:off x="1355799" y="2577621"/>
            <a:ext cx="1783080" cy="40595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Academic Units</a:t>
            </a:r>
          </a:p>
        </p:txBody>
      </p:sp>
      <p:sp>
        <p:nvSpPr>
          <p:cNvPr id="58" name="Rectangle 57"/>
          <p:cNvSpPr/>
          <p:nvPr/>
        </p:nvSpPr>
        <p:spPr bwMode="gray">
          <a:xfrm>
            <a:off x="6929676" y="2577621"/>
            <a:ext cx="1826288" cy="405955"/>
          </a:xfrm>
          <a:prstGeom prst="rect">
            <a:avLst/>
          </a:prstGeom>
          <a:solidFill>
            <a:srgbClr val="F1AB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Subvention &amp; Strategic Investment Funds</a:t>
            </a:r>
          </a:p>
        </p:txBody>
      </p:sp>
      <p:cxnSp>
        <p:nvCxnSpPr>
          <p:cNvPr id="102" name="Elbow Connector 101"/>
          <p:cNvCxnSpPr>
            <a:stCxn id="12" idx="2"/>
            <a:endCxn id="33" idx="0"/>
          </p:cNvCxnSpPr>
          <p:nvPr/>
        </p:nvCxnSpPr>
        <p:spPr>
          <a:xfrm rot="5400000">
            <a:off x="3431665" y="967220"/>
            <a:ext cx="426076" cy="279472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6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2" idx="2"/>
            <a:endCxn id="58" idx="0"/>
          </p:cNvCxnSpPr>
          <p:nvPr/>
        </p:nvCxnSpPr>
        <p:spPr>
          <a:xfrm rot="16200000" flipH="1">
            <a:off x="6229405" y="964206"/>
            <a:ext cx="426076" cy="2800754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6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822306" y="6374047"/>
            <a:ext cx="3383280" cy="412687"/>
            <a:chOff x="385502" y="6047003"/>
            <a:chExt cx="3383280" cy="412687"/>
          </a:xfrm>
        </p:grpSpPr>
        <p:sp>
          <p:nvSpPr>
            <p:cNvPr id="47" name="Rectangle 46"/>
            <p:cNvSpPr/>
            <p:nvPr/>
          </p:nvSpPr>
          <p:spPr bwMode="gray">
            <a:xfrm>
              <a:off x="385502" y="6116845"/>
              <a:ext cx="3383280" cy="34284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45720" tIns="45720" rIns="45720" bIns="4572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 bwMode="gray">
            <a:xfrm>
              <a:off x="2967487" y="6187936"/>
              <a:ext cx="731520" cy="105798"/>
            </a:xfrm>
            <a:prstGeom prst="rect">
              <a:avLst/>
            </a:prstGeom>
            <a:solidFill>
              <a:srgbClr val="F1AB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45720" tIns="9144" rIns="4572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Central Support</a:t>
              </a:r>
            </a:p>
          </p:txBody>
        </p:sp>
        <p:sp>
          <p:nvSpPr>
            <p:cNvPr id="49" name="Rectangle 48"/>
            <p:cNvSpPr/>
            <p:nvPr/>
          </p:nvSpPr>
          <p:spPr bwMode="gray">
            <a:xfrm>
              <a:off x="445536" y="6187936"/>
              <a:ext cx="822960" cy="105798"/>
            </a:xfrm>
            <a:prstGeom prst="rect">
              <a:avLst/>
            </a:prstGeom>
            <a:solidFill>
              <a:schemeClr val="accent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45720" tIns="9144" rIns="4572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Revenue Sources</a:t>
              </a:r>
            </a:p>
          </p:txBody>
        </p:sp>
        <p:sp>
          <p:nvSpPr>
            <p:cNvPr id="50" name="Rectangle 49"/>
            <p:cNvSpPr/>
            <p:nvPr/>
          </p:nvSpPr>
          <p:spPr bwMode="gray">
            <a:xfrm>
              <a:off x="1316666" y="6187936"/>
              <a:ext cx="822960" cy="105798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45720" tIns="9144" rIns="4572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Revenue Centers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42494" y="6047003"/>
              <a:ext cx="304845" cy="1130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 typeface="Arial" panose="020B0604020202020204" pitchFamily="34" charset="0"/>
                <a:buChar char="‏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33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Key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 bwMode="gray">
            <a:xfrm>
              <a:off x="2187796" y="6187936"/>
              <a:ext cx="731520" cy="1057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45720" tIns="9144" rIns="45720" b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Cost Centers</a:t>
              </a:r>
            </a:p>
          </p:txBody>
        </p:sp>
        <p:cxnSp>
          <p:nvCxnSpPr>
            <p:cNvPr id="148" name="Straight Arrow Connector 147"/>
            <p:cNvCxnSpPr/>
            <p:nvPr/>
          </p:nvCxnSpPr>
          <p:spPr>
            <a:xfrm>
              <a:off x="445536" y="6377797"/>
              <a:ext cx="228600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507445" y="6377797"/>
              <a:ext cx="228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2678505" y="6377797"/>
              <a:ext cx="228600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761075" y="6326811"/>
              <a:ext cx="49532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25000"/>
                <a:buFont typeface="Arial" panose="020B0604020202020204" pitchFamily="34" charset="0"/>
                <a:buChar char="‏"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3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Revenue Flow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806995" y="6326811"/>
              <a:ext cx="70051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25000"/>
                <a:buFont typeface="Arial" panose="020B0604020202020204" pitchFamily="34" charset="0"/>
                <a:buChar char="‏"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3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Cost Allocation Flow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64220" y="6326811"/>
              <a:ext cx="726161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25000"/>
                <a:buFont typeface="Arial" panose="020B0604020202020204" pitchFamily="34" charset="0"/>
                <a:buChar char="‏"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33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Central Support Flow</a:t>
              </a:r>
            </a:p>
          </p:txBody>
        </p:sp>
      </p:grpSp>
      <p:cxnSp>
        <p:nvCxnSpPr>
          <p:cNvPr id="66" name="Elbow Connector 65"/>
          <p:cNvCxnSpPr>
            <a:stCxn id="12" idx="2"/>
            <a:endCxn id="32" idx="0"/>
          </p:cNvCxnSpPr>
          <p:nvPr/>
        </p:nvCxnSpPr>
        <p:spPr>
          <a:xfrm rot="5400000">
            <a:off x="4410295" y="1946836"/>
            <a:ext cx="427063" cy="83648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6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gray">
          <a:xfrm>
            <a:off x="2286000" y="3420899"/>
            <a:ext cx="1417320" cy="36576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Infrastructure</a:t>
            </a:r>
          </a:p>
        </p:txBody>
      </p:sp>
      <p:sp>
        <p:nvSpPr>
          <p:cNvPr id="53" name="Rectangle 52"/>
          <p:cNvSpPr>
            <a:spLocks/>
          </p:cNvSpPr>
          <p:nvPr/>
        </p:nvSpPr>
        <p:spPr bwMode="gray">
          <a:xfrm>
            <a:off x="3977640" y="3769552"/>
            <a:ext cx="1417320" cy="36576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Administration</a:t>
            </a:r>
          </a:p>
        </p:txBody>
      </p:sp>
      <p:sp>
        <p:nvSpPr>
          <p:cNvPr id="54" name="Rectangle 53"/>
          <p:cNvSpPr>
            <a:spLocks/>
          </p:cNvSpPr>
          <p:nvPr/>
        </p:nvSpPr>
        <p:spPr bwMode="gray">
          <a:xfrm>
            <a:off x="5669280" y="4114800"/>
            <a:ext cx="1417320" cy="36576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Student Support</a:t>
            </a:r>
          </a:p>
        </p:txBody>
      </p:sp>
      <p:sp>
        <p:nvSpPr>
          <p:cNvPr id="55" name="Rectangle 54"/>
          <p:cNvSpPr/>
          <p:nvPr/>
        </p:nvSpPr>
        <p:spPr bwMode="gray">
          <a:xfrm>
            <a:off x="7223760" y="4114800"/>
            <a:ext cx="1416439" cy="36576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Academic &amp; Research Support</a:t>
            </a:r>
          </a:p>
        </p:txBody>
      </p:sp>
      <p:sp>
        <p:nvSpPr>
          <p:cNvPr id="56" name="Rectangle 55"/>
          <p:cNvSpPr/>
          <p:nvPr/>
        </p:nvSpPr>
        <p:spPr bwMode="gray">
          <a:xfrm>
            <a:off x="2943503" y="5067727"/>
            <a:ext cx="2015982" cy="40595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Auxiliary / Self-Supporting Enterprises</a:t>
            </a:r>
          </a:p>
        </p:txBody>
      </p:sp>
      <p:sp>
        <p:nvSpPr>
          <p:cNvPr id="57" name="Rectangle 56"/>
          <p:cNvSpPr/>
          <p:nvPr/>
        </p:nvSpPr>
        <p:spPr bwMode="gray">
          <a:xfrm>
            <a:off x="1355799" y="5067727"/>
            <a:ext cx="1339655" cy="40595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Academic Units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8300" y="3259942"/>
            <a:ext cx="657936" cy="12801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 typeface="Arial" panose="020B0604020202020204" pitchFamily="34" charset="0"/>
              <a:buChar char="‏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Cost Pools</a:t>
            </a:r>
          </a:p>
        </p:txBody>
      </p:sp>
      <p:cxnSp>
        <p:nvCxnSpPr>
          <p:cNvPr id="82" name="Elbow Connector 81"/>
          <p:cNvCxnSpPr>
            <a:stCxn id="81" idx="1"/>
            <a:endCxn id="57" idx="2"/>
          </p:cNvCxnSpPr>
          <p:nvPr/>
        </p:nvCxnSpPr>
        <p:spPr>
          <a:xfrm rot="10800000">
            <a:off x="2025628" y="5473682"/>
            <a:ext cx="4904049" cy="379424"/>
          </a:xfrm>
          <a:prstGeom prst="bentConnector2">
            <a:avLst/>
          </a:prstGeom>
          <a:ln w="76200">
            <a:solidFill>
              <a:srgbClr val="FFC000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 bwMode="gray">
          <a:xfrm>
            <a:off x="6929676" y="5650128"/>
            <a:ext cx="1826288" cy="405955"/>
          </a:xfrm>
          <a:prstGeom prst="rect">
            <a:avLst/>
          </a:prstGeom>
          <a:solidFill>
            <a:srgbClr val="F1AB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887" tIns="88887" rIns="88887" bIns="88887" rtlCol="0" anchor="ctr"/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Subvention &amp; Strategic Investment Funds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68300" y="5736802"/>
            <a:ext cx="1181779" cy="4454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 typeface="Arial" panose="020B0604020202020204" pitchFamily="34" charset="0"/>
              <a:buChar char="‏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Central Support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(Subvention &amp;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Strategic Investment Funds)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78626" y="3114135"/>
            <a:ext cx="83667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38746" y="1538504"/>
          <a:ext cx="7406640" cy="613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009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Revenue</a:t>
                      </a:r>
                      <a:r>
                        <a:rPr lang="en-US" sz="1600" i="1" baseline="0" dirty="0"/>
                        <a:t> Sources</a:t>
                      </a:r>
                      <a:endParaRPr lang="en-US" i="1" dirty="0"/>
                    </a:p>
                  </a:txBody>
                  <a:tcPr marL="45720" marR="4572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6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Tuition &amp; Fees</a:t>
                      </a:r>
                    </a:p>
                  </a:txBody>
                  <a:tcPr marL="45720" marR="4572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Contracts &amp; Grants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Gifts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Auxiliary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Appropriations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Other Revenue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2" name="Elbow Connector 61"/>
          <p:cNvCxnSpPr/>
          <p:nvPr/>
        </p:nvCxnSpPr>
        <p:spPr>
          <a:xfrm rot="5400000">
            <a:off x="1797434" y="3861322"/>
            <a:ext cx="1281068" cy="1172530"/>
          </a:xfrm>
          <a:prstGeom prst="bentConnector3">
            <a:avLst>
              <a:gd name="adj1" fmla="val 4854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5" idx="2"/>
            <a:endCxn id="57" idx="0"/>
          </p:cNvCxnSpPr>
          <p:nvPr/>
        </p:nvCxnSpPr>
        <p:spPr>
          <a:xfrm rot="5400000">
            <a:off x="4685221" y="1820967"/>
            <a:ext cx="587167" cy="590635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3" idx="2"/>
            <a:endCxn id="56" idx="0"/>
          </p:cNvCxnSpPr>
          <p:nvPr/>
        </p:nvCxnSpPr>
        <p:spPr>
          <a:xfrm rot="5400000">
            <a:off x="3852690" y="4234116"/>
            <a:ext cx="932415" cy="734806"/>
          </a:xfrm>
          <a:prstGeom prst="bentConnector3">
            <a:avLst>
              <a:gd name="adj1" fmla="val 31367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719161" y="4181746"/>
            <a:ext cx="893420" cy="3107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ysDot"/>
          </a:ln>
          <a:effectLst/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6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ACADEMIC, AUXILIARY/SELF-SUPPORTING…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97663" y="3390987"/>
            <a:ext cx="577895" cy="1074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ysDot"/>
          </a:ln>
          <a:effectLst/>
        </p:spPr>
        <p:txBody>
          <a:bodyPr wrap="square" lIns="45720" tIns="45720" rIns="4572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6000"/>
              </a:lnSpc>
              <a:spcAft>
                <a:spcPts val="300"/>
              </a:spcAft>
              <a:buSzPct val="100000"/>
              <a:defRPr sz="7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UNITS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25200" y="4910787"/>
            <a:ext cx="1238772" cy="107412"/>
          </a:xfrm>
          <a:prstGeom prst="rect">
            <a:avLst/>
          </a:prstGeom>
          <a:solidFill>
            <a:schemeClr val="bg1"/>
          </a:solidFill>
          <a:ln w="19050">
            <a:noFill/>
            <a:prstDash val="sysDot"/>
          </a:ln>
          <a:effectLst/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ACADEMIC UNITS ONLY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09300" y="3669032"/>
            <a:ext cx="1011169" cy="2161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ysDot"/>
          </a:ln>
          <a:effectLst/>
        </p:spPr>
        <p:txBody>
          <a:bodyPr wrap="square" lIns="45720" tIns="45720" rIns="4572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6000"/>
              </a:lnSpc>
              <a:spcAft>
                <a:spcPts val="300"/>
              </a:spcAft>
              <a:buSzPct val="100000"/>
              <a:defRPr sz="7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65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..&amp; SUPPORT UNITS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058696" y="3931257"/>
            <a:ext cx="577895" cy="1074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ysDot"/>
          </a:ln>
          <a:effectLst/>
        </p:spPr>
        <p:txBody>
          <a:bodyPr wrap="square" lIns="45720" tIns="45720" rIns="4572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06000"/>
              </a:lnSpc>
              <a:spcAft>
                <a:spcPts val="300"/>
              </a:spcAft>
              <a:buSzPct val="100000"/>
              <a:defRPr sz="7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UNITS</a:t>
            </a:r>
          </a:p>
        </p:txBody>
      </p:sp>
      <p:cxnSp>
        <p:nvCxnSpPr>
          <p:cNvPr id="155" name="Elbow Connector 154"/>
          <p:cNvCxnSpPr/>
          <p:nvPr/>
        </p:nvCxnSpPr>
        <p:spPr>
          <a:xfrm>
            <a:off x="3703320" y="3595890"/>
            <a:ext cx="4223647" cy="307492"/>
          </a:xfrm>
          <a:prstGeom prst="bentConnector3">
            <a:avLst>
              <a:gd name="adj1" fmla="val 100011"/>
            </a:avLst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endCxn id="54" idx="0"/>
          </p:cNvCxnSpPr>
          <p:nvPr/>
        </p:nvCxnSpPr>
        <p:spPr>
          <a:xfrm>
            <a:off x="6377940" y="3595890"/>
            <a:ext cx="0" cy="518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926967" y="3611249"/>
            <a:ext cx="5012" cy="5032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686300" y="3603779"/>
            <a:ext cx="0" cy="146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16200000" flipH="1">
            <a:off x="2851509" y="3980073"/>
            <a:ext cx="1265304" cy="919856"/>
          </a:xfrm>
          <a:prstGeom prst="bentConnector3">
            <a:avLst>
              <a:gd name="adj1" fmla="val 49055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flipV="1">
            <a:off x="5394960" y="3935930"/>
            <a:ext cx="2532007" cy="244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77940" y="4480560"/>
            <a:ext cx="0" cy="293584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sz="3200" dirty="0"/>
              <a:t>UCR’s decentralized budget model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533400" y="990600"/>
            <a:ext cx="548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lide Number Placeholder 14"/>
          <p:cNvSpPr txBox="1">
            <a:spLocks/>
          </p:cNvSpPr>
          <p:nvPr/>
        </p:nvSpPr>
        <p:spPr>
          <a:xfrm>
            <a:off x="8447495" y="6400800"/>
            <a:ext cx="1763305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9096" y="1058475"/>
            <a:ext cx="740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6C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 that the University is a series of Cross-Subsidizations</a:t>
            </a:r>
          </a:p>
        </p:txBody>
      </p:sp>
    </p:spTree>
    <p:extLst>
      <p:ext uri="{BB962C8B-B14F-4D97-AF65-F5344CB8AC3E}">
        <p14:creationId xmlns:p14="http://schemas.microsoft.com/office/powerpoint/2010/main" val="3940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Tuition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3803"/>
            <a:ext cx="8610600" cy="21756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 FY15-16, 70% of the net undergraduate tuition base was assigned to the Schools and Colleges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6800" y="2971800"/>
            <a:ext cx="6578398" cy="2359579"/>
            <a:chOff x="1390143" y="3201924"/>
            <a:chExt cx="6578398" cy="2359579"/>
          </a:xfrm>
        </p:grpSpPr>
        <p:grpSp>
          <p:nvGrpSpPr>
            <p:cNvPr id="4" name="Group 3"/>
            <p:cNvGrpSpPr/>
            <p:nvPr/>
          </p:nvGrpSpPr>
          <p:grpSpPr>
            <a:xfrm>
              <a:off x="1390143" y="3201924"/>
              <a:ext cx="6578398" cy="987552"/>
              <a:chOff x="2344836" y="2873691"/>
              <a:chExt cx="5485403" cy="75190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989759" y="2875166"/>
                <a:ext cx="3840480" cy="7504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67%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Net Tuition Revenue Available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44836" y="2873691"/>
                <a:ext cx="1769963" cy="7504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33%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Financial Aid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550616" y="4572000"/>
              <a:ext cx="6417925" cy="989503"/>
              <a:chOff x="1381016" y="3906617"/>
              <a:chExt cx="6417925" cy="98950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343181" y="3906617"/>
                <a:ext cx="4455760" cy="989503"/>
                <a:chOff x="2344837" y="2874427"/>
                <a:chExt cx="5485402" cy="766783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989759" y="2874427"/>
                  <a:ext cx="3840480" cy="763840"/>
                </a:xfrm>
                <a:prstGeom prst="rect">
                  <a:avLst/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70%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to Schools and Colleges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00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344837" y="2875939"/>
                  <a:ext cx="1645920" cy="765271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30%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to Campus/ Subvention Pool*</a:t>
                  </a:r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381016" y="3941378"/>
                <a:ext cx="15921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Net Tuition Revenue Available</a:t>
                </a:r>
              </a:p>
            </p:txBody>
          </p:sp>
          <p:sp>
            <p:nvSpPr>
              <p:cNvPr id="10" name="Left Brace 9"/>
              <p:cNvSpPr/>
              <p:nvPr/>
            </p:nvSpPr>
            <p:spPr>
              <a:xfrm>
                <a:off x="2973144" y="3920420"/>
                <a:ext cx="370037" cy="958094"/>
              </a:xfrm>
              <a:prstGeom prst="leftBrac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353D3-9745-46DA-B684-A923A92C4441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990600"/>
            <a:ext cx="548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686801" cy="762000"/>
          </a:xfrm>
        </p:spPr>
        <p:txBody>
          <a:bodyPr anchor="t"/>
          <a:lstStyle/>
          <a:p>
            <a:r>
              <a:rPr lang="en-US" sz="3200" dirty="0"/>
              <a:t>Tuition Distribution to </a:t>
            </a:r>
            <a:br>
              <a:rPr lang="en-US" sz="3200" dirty="0"/>
            </a:br>
            <a:r>
              <a:rPr lang="en-US" sz="3200" dirty="0"/>
              <a:t>Colleges / Schools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8472" y="1676400"/>
          <a:ext cx="3886202" cy="3749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76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632669694"/>
                    </a:ext>
                  </a:extLst>
                </a:gridCol>
              </a:tblGrid>
              <a:tr h="27867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Undergraduate</a:t>
                      </a:r>
                      <a:r>
                        <a:rPr lang="en-US" sz="16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Student Tuition</a:t>
                      </a:r>
                      <a:r>
                        <a:rPr lang="en-US" sz="1600" b="1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1,2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baseline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51">
                <a:tc>
                  <a:txBody>
                    <a:bodyPr/>
                    <a:lstStyle/>
                    <a:p>
                      <a:pPr algn="l"/>
                      <a:endParaRPr lang="en-US" sz="160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2016-17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2017-18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579281"/>
                  </a:ext>
                </a:extLst>
              </a:tr>
              <a:tr h="5626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Workload/Credit</a:t>
                      </a:r>
                      <a:r>
                        <a:rPr lang="en-US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Hours (60%)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$3,380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$3,351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6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Headcount Major (20%)</a:t>
                      </a:r>
                    </a:p>
                  </a:txBody>
                  <a:tcPr anchor="ctr">
                    <a:solidFill>
                      <a:srgbClr val="EDF3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$1,067</a:t>
                      </a:r>
                    </a:p>
                  </a:txBody>
                  <a:tcPr anchor="ctr">
                    <a:solidFill>
                      <a:srgbClr val="EDF3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$1,068</a:t>
                      </a:r>
                    </a:p>
                  </a:txBody>
                  <a:tcPr anchor="ctr">
                    <a:solidFill>
                      <a:srgbClr val="EDF3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842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The Performance Bonus Pool (20%) will be collaboratively reevaluated during FY17-18 based on feedback received and will consider the following:</a:t>
                      </a:r>
                    </a:p>
                    <a:p>
                      <a:endParaRPr lang="en-US" sz="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Incentive-based for varying strategic needs (increasing grad rates or transfer students)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Funding central resources for fixed cost increases or other strategic initiatives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61488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69758" y="3719678"/>
          <a:ext cx="4038600" cy="254922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635172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85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Non-Resident Tuition</a:t>
                      </a: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59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2016-17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2017-18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82080"/>
                  </a:ext>
                </a:extLst>
              </a:tr>
              <a:tr h="40162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Undergraduate Headcount (70%)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$16,271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$17,047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Ph.D. Headcount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33889"/>
                  </a:ext>
                </a:extLst>
              </a:tr>
              <a:tr h="38929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MA/S &amp; MFA Headcount (70%)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$7,873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$8,150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044042"/>
                  </a:ext>
                </a:extLst>
              </a:tr>
              <a:tr h="4447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Professional MA Headcount (70%)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$8,410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$8,406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7116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1550125"/>
          <a:ext cx="3881717" cy="20376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37894063"/>
                    </a:ext>
                  </a:extLst>
                </a:gridCol>
                <a:gridCol w="90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6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Graduate</a:t>
                      </a:r>
                      <a:r>
                        <a:rPr 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Student Tuition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69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2016-17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2017-18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847507"/>
                  </a:ext>
                </a:extLst>
              </a:tr>
              <a:tr h="39173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Ph.D.  Headcount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MA/S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&amp; MFA Headcount (67%)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$7,517</a:t>
                      </a:r>
                    </a:p>
                  </a:txBody>
                  <a:tcPr anchor="ctr"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$7,517</a:t>
                      </a:r>
                    </a:p>
                  </a:txBody>
                  <a:tcPr anchor="ctr"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6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Professional MA</a:t>
                      </a:r>
                      <a:r>
                        <a:rPr lang="en-US" sz="14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Headcount (50%)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$5,610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$5,610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5779" y="5529529"/>
            <a:ext cx="39352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Net available revenue is after the financial aid and split with 30% going into central resources for fixed cost increases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Stated values for Undergraduate and Non-Resident Tuition are based on a 3-year historical average of actual revenue (net of waivers).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353D3-9745-46DA-B684-A923A92C4441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295400"/>
            <a:ext cx="548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5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C224-2424-EA45-B3B6-238723FD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3E1F3-EE36-7545-A03F-ECFC7DCB7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Providers</a:t>
            </a:r>
          </a:p>
          <a:p>
            <a:pPr lvl="1"/>
            <a:r>
              <a:rPr lang="en-US" dirty="0"/>
              <a:t>Includes, e.g. facilities and BAS, but also Research, Graduate and Undergraduate Education</a:t>
            </a:r>
          </a:p>
          <a:p>
            <a:r>
              <a:rPr lang="en-US" dirty="0"/>
              <a:t>Revenue generators</a:t>
            </a:r>
          </a:p>
          <a:p>
            <a:pPr lvl="1"/>
            <a:r>
              <a:rPr lang="en-US" dirty="0"/>
              <a:t>Colleges and schools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ED14-04FB-FE45-A93A-8D560851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39260-62D8-8D45-A968-CB79C008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Revenues (selected):</a:t>
            </a:r>
          </a:p>
          <a:p>
            <a:pPr lvl="1"/>
            <a:r>
              <a:rPr lang="en-US" dirty="0"/>
              <a:t>$/student FTE (formula, class, major, performance)</a:t>
            </a:r>
          </a:p>
          <a:p>
            <a:pPr lvl="1"/>
            <a:r>
              <a:rPr lang="en-US" dirty="0">
                <a:effectLst/>
              </a:rPr>
              <a:t>Subvention funding (cross-subsidies)</a:t>
            </a:r>
          </a:p>
          <a:p>
            <a:pPr lvl="1"/>
            <a:r>
              <a:rPr lang="en-US" dirty="0"/>
              <a:t>Course material fees</a:t>
            </a:r>
            <a:endParaRPr lang="en-US" dirty="0">
              <a:effectLst/>
            </a:endParaRPr>
          </a:p>
          <a:p>
            <a:pPr lvl="1"/>
            <a:r>
              <a:rPr lang="en-US" dirty="0"/>
              <a:t>Self-supporting and professional degree programs</a:t>
            </a:r>
          </a:p>
          <a:p>
            <a:pPr lvl="1"/>
            <a:r>
              <a:rPr lang="en-US" dirty="0">
                <a:effectLst/>
              </a:rPr>
              <a:t>Indirect cost recovery (</a:t>
            </a:r>
            <a:r>
              <a:rPr lang="en-US" dirty="0"/>
              <a:t>30</a:t>
            </a:r>
            <a:r>
              <a:rPr lang="en-US" dirty="0">
                <a:effectLst/>
              </a:rPr>
              <a:t>%) [5% to </a:t>
            </a:r>
            <a:r>
              <a:rPr lang="en-US" dirty="0" err="1"/>
              <a:t>D</a:t>
            </a:r>
            <a:r>
              <a:rPr lang="en-US" dirty="0" err="1">
                <a:effectLst/>
              </a:rPr>
              <a:t>ept</a:t>
            </a:r>
            <a:r>
              <a:rPr lang="en-US" dirty="0">
                <a:effectLst/>
              </a:rPr>
              <a:t> and 5% to PI]</a:t>
            </a:r>
          </a:p>
          <a:p>
            <a:pPr lvl="1"/>
            <a:r>
              <a:rPr lang="en-US" dirty="0"/>
              <a:t>Portion of faculty initial complements (from campus)</a:t>
            </a:r>
          </a:p>
          <a:p>
            <a:pPr lvl="1"/>
            <a:r>
              <a:rPr lang="en-US" dirty="0">
                <a:effectLst/>
              </a:rPr>
              <a:t>Gifts and</a:t>
            </a:r>
            <a:r>
              <a:rPr lang="en-US" dirty="0"/>
              <a:t> endowments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/>
              <a:t>Expenses (selected):</a:t>
            </a:r>
          </a:p>
          <a:p>
            <a:pPr lvl="1"/>
            <a:r>
              <a:rPr lang="en-US" dirty="0"/>
              <a:t>Faculty and staff salaries and benefits (pass through to departments)</a:t>
            </a:r>
          </a:p>
          <a:p>
            <a:pPr lvl="1"/>
            <a:r>
              <a:rPr lang="en-US" dirty="0"/>
              <a:t>TA salaries + tuition, etc. (pass through to departments)</a:t>
            </a:r>
          </a:p>
          <a:p>
            <a:pPr lvl="1"/>
            <a:r>
              <a:rPr lang="en-US" dirty="0"/>
              <a:t>Indirect costs for admin, facilities,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Portion of initial complements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8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ED14-04FB-FE45-A93A-8D560851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39260-62D8-8D45-A968-CB79C008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66" y="812927"/>
            <a:ext cx="8463538" cy="55489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Authority:  Supervisory &amp; Budgetary 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Departmental Permanent Funding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Departmental Temporary Funding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Summer Session allocations; University Extension </a:t>
            </a:r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</a:rPr>
              <a:t>allocatins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Student Instructional Fees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Other Funding: (teaching release, grad recruiting, faculty recruiting, staff ‘cost savings’, overhead return, student lab fees,  etc.)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Grant Administration &amp; Expenditures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Development Donations &amp; Endowments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Sales and Service Facilities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Departmental Expenditures (Salaries, Inst. Labs, S&amp;E, Grants and start-up matches, Seminars, Recruiting, etc.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7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CRTemplate4">
  <a:themeElements>
    <a:clrScheme name="UCRTemplate4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4478</TotalTime>
  <Words>2259</Words>
  <Application>Microsoft Office PowerPoint</Application>
  <PresentationFormat>On-screen Show (4:3)</PresentationFormat>
  <Paragraphs>276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.AppleSystemUIFont</vt:lpstr>
      <vt:lpstr>Arial</vt:lpstr>
      <vt:lpstr>Arial Rounded MT Bold</vt:lpstr>
      <vt:lpstr>Calibri</vt:lpstr>
      <vt:lpstr>Calibri Light</vt:lpstr>
      <vt:lpstr>Wingdings</vt:lpstr>
      <vt:lpstr>Wingdings 2</vt:lpstr>
      <vt:lpstr>Office Theme</vt:lpstr>
      <vt:lpstr>UCRTemplate4</vt:lpstr>
      <vt:lpstr>think-cell Slide</vt:lpstr>
      <vt:lpstr>Department Budgeting (10/02/20)</vt:lpstr>
      <vt:lpstr>University Budget (Systemwide)</vt:lpstr>
      <vt:lpstr>University Budget (campus)</vt:lpstr>
      <vt:lpstr>UCR’s decentralized budget model</vt:lpstr>
      <vt:lpstr>Tuition allocation</vt:lpstr>
      <vt:lpstr>Tuition Distribution to  Colleges / Schools</vt:lpstr>
      <vt:lpstr>Campus Budget Process</vt:lpstr>
      <vt:lpstr>College Budgets</vt:lpstr>
      <vt:lpstr>Department Budgets</vt:lpstr>
      <vt:lpstr>1. Supervisorial Authority</vt:lpstr>
      <vt:lpstr>2. Permanent Funding (Salaries) </vt:lpstr>
      <vt:lpstr>Permanent Funding (S&amp;E) </vt:lpstr>
      <vt:lpstr>3. Departmental “Temporary”  Funding</vt:lpstr>
      <vt:lpstr>4. Summer Session Revenue</vt:lpstr>
      <vt:lpstr>5. Misc. Student Instructional Fees</vt:lpstr>
      <vt:lpstr>6. Other Funding</vt:lpstr>
      <vt:lpstr>7. Grant Administration and Expenditures</vt:lpstr>
      <vt:lpstr>8. Development Donations &amp; Endowments</vt:lpstr>
      <vt:lpstr>CHASS, Assistant Dean of Development, Clyde Derrick</vt:lpstr>
      <vt:lpstr>9. Sales &amp; Service Facilities</vt:lpstr>
      <vt:lpstr>10. Physics &amp; Astronomy Expenditures</vt:lpstr>
      <vt:lpstr>11. History Department Expenditures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Budgeting</dc:title>
  <dc:creator>PhysAstroChair</dc:creator>
  <cp:lastModifiedBy>Jill Sadey</cp:lastModifiedBy>
  <cp:revision>96</cp:revision>
  <dcterms:created xsi:type="dcterms:W3CDTF">2018-03-06T22:06:51Z</dcterms:created>
  <dcterms:modified xsi:type="dcterms:W3CDTF">2020-10-02T17:46:44Z</dcterms:modified>
</cp:coreProperties>
</file>