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</p:sldMasterIdLst>
  <p:notesMasterIdLst>
    <p:notesMasterId r:id="rId11"/>
  </p:notesMasterIdLst>
  <p:handoutMasterIdLst>
    <p:handoutMasterId r:id="rId12"/>
  </p:handoutMasterIdLst>
  <p:sldIdLst>
    <p:sldId id="259" r:id="rId5"/>
    <p:sldId id="387" r:id="rId6"/>
    <p:sldId id="382" r:id="rId7"/>
    <p:sldId id="385" r:id="rId8"/>
    <p:sldId id="386" r:id="rId9"/>
    <p:sldId id="384" r:id="rId10"/>
  </p:sldIdLst>
  <p:sldSz cx="9144000" cy="6858000" type="screen4x3"/>
  <p:notesSz cx="7010400" cy="92964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bbe Levin" initials="LL" lastIdx="2" clrIdx="0">
    <p:extLst>
      <p:ext uri="{19B8F6BF-5375-455C-9EA6-DF929625EA0E}">
        <p15:presenceInfo xmlns:p15="http://schemas.microsoft.com/office/powerpoint/2012/main" userId="S-1-5-21-2635408361-3711760908-3906493633-1310" providerId="AD"/>
      </p:ext>
    </p:extLst>
  </p:cmAuthor>
  <p:cmAuthor id="2" name="Sonia Kalogonis" initials="SK" lastIdx="1" clrIdx="1">
    <p:extLst>
      <p:ext uri="{19B8F6BF-5375-455C-9EA6-DF929625EA0E}">
        <p15:presenceInfo xmlns:p15="http://schemas.microsoft.com/office/powerpoint/2012/main" userId="S-1-5-21-3758570256-276891776-3938476879-345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B82E"/>
    <a:srgbClr val="F1AB00"/>
    <a:srgbClr val="FFB81D"/>
    <a:srgbClr val="2D6CC0"/>
    <a:srgbClr val="ED7D31"/>
    <a:srgbClr val="D9D9D9"/>
    <a:srgbClr val="4472C4"/>
    <a:srgbClr val="7A6E67"/>
    <a:srgbClr val="BF9000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6" autoAdjust="0"/>
    <p:restoredTop sz="90546" autoAdjust="0"/>
  </p:normalViewPr>
  <p:slideViewPr>
    <p:cSldViewPr snapToGrid="0">
      <p:cViewPr varScale="1">
        <p:scale>
          <a:sx n="61" d="100"/>
          <a:sy n="61" d="100"/>
        </p:scale>
        <p:origin x="900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1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0CC01DD-D1AF-4F53-8CFF-296AB5C5BC46}" type="datetimeFigureOut">
              <a:rPr lang="en-US" smtClean="0"/>
              <a:t>9/9/2020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D786839-7408-466A-A945-7A69549063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239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D0B51C6-A634-47F5-A5C5-E0DE6D65C08C}" type="datetimeFigureOut">
              <a:rPr lang="en-US" smtClean="0"/>
              <a:t>9/9/2020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AAAEC82-C0B5-4AE6-ADFD-D84851B8B3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451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AAEC82-C0B5-4AE6-ADFD-D84851B8B3F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988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071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4"/>
            <a:ext cx="7848600" cy="6397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7848600" cy="1200329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5793596" y="62468"/>
            <a:ext cx="2963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j-lt"/>
              </a:rPr>
              <a:t>Academic Personnel Office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fld id="{D466D4FD-2E80-442B-AD0A-A02C385D18B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489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6"/>
            <a:ext cx="7886700" cy="58314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786322"/>
            <a:ext cx="3868737" cy="430887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769384"/>
            <a:ext cx="3887788" cy="430887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5793596" y="62468"/>
            <a:ext cx="2963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j-lt"/>
              </a:rPr>
              <a:t>Academic Personnel Office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fld id="{D466D4FD-2E80-442B-AD0A-A02C385D18B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267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4"/>
            <a:ext cx="7848600" cy="6397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5793596" y="62468"/>
            <a:ext cx="2963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j-lt"/>
              </a:rPr>
              <a:t>Academic Personnel Office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fld id="{D466D4FD-2E80-442B-AD0A-A02C385D18B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024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276999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793596" y="62468"/>
            <a:ext cx="2963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j-lt"/>
              </a:rPr>
              <a:t>Academic Personnel Office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fld id="{D466D4FD-2E80-442B-AD0A-A02C385D18B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79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793596" y="62468"/>
            <a:ext cx="2963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FF"/>
                </a:solidFill>
                <a:latin typeface="Arial"/>
                <a:ea typeface="ＭＳ Ｐゴシック"/>
              </a:rPr>
              <a:t>Academic Personnel Office</a:t>
            </a:r>
          </a:p>
        </p:txBody>
      </p:sp>
      <p:sp>
        <p:nvSpPr>
          <p:cNvPr id="2" name="Rectangle 1"/>
          <p:cNvSpPr/>
          <p:nvPr userDrawn="1"/>
        </p:nvSpPr>
        <p:spPr bwMode="auto">
          <a:xfrm>
            <a:off x="84221" y="854242"/>
            <a:ext cx="9059779" cy="5420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0" y="854242"/>
            <a:ext cx="9048307" cy="542049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fld id="{D466D4FD-2E80-442B-AD0A-A02C385D18B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886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304804"/>
            <a:ext cx="78486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1219200"/>
            <a:ext cx="78486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1" name="Line 12"/>
          <p:cNvSpPr>
            <a:spLocks noChangeShapeType="1"/>
          </p:cNvSpPr>
          <p:nvPr/>
        </p:nvSpPr>
        <p:spPr bwMode="auto">
          <a:xfrm>
            <a:off x="914400" y="1066800"/>
            <a:ext cx="7848600" cy="1588"/>
          </a:xfrm>
          <a:prstGeom prst="line">
            <a:avLst/>
          </a:prstGeom>
          <a:noFill/>
          <a:ln w="9525">
            <a:solidFill>
              <a:srgbClr val="99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032" name="Line 13"/>
          <p:cNvSpPr>
            <a:spLocks noChangeShapeType="1"/>
          </p:cNvSpPr>
          <p:nvPr/>
        </p:nvSpPr>
        <p:spPr bwMode="auto">
          <a:xfrm>
            <a:off x="914400" y="6248400"/>
            <a:ext cx="7848600" cy="1588"/>
          </a:xfrm>
          <a:prstGeom prst="line">
            <a:avLst/>
          </a:prstGeom>
          <a:noFill/>
          <a:ln w="9525">
            <a:solidFill>
              <a:srgbClr val="99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034" name="Line 12"/>
          <p:cNvSpPr>
            <a:spLocks noChangeShapeType="1"/>
          </p:cNvSpPr>
          <p:nvPr/>
        </p:nvSpPr>
        <p:spPr bwMode="auto">
          <a:xfrm>
            <a:off x="914400" y="1052517"/>
            <a:ext cx="7848600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035" name="Line 13"/>
          <p:cNvSpPr>
            <a:spLocks noChangeShapeType="1"/>
          </p:cNvSpPr>
          <p:nvPr/>
        </p:nvSpPr>
        <p:spPr bwMode="auto">
          <a:xfrm>
            <a:off x="914400" y="6234117"/>
            <a:ext cx="7848600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endParaRPr lang="en-US" dirty="0">
              <a:solidFill>
                <a:srgbClr val="999999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EFD7D12-7D06-4860-93B1-8AA604B58CBE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5314484" y="5990908"/>
            <a:ext cx="370668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624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64" r:id="rId2"/>
    <p:sldLayoutId id="2147483695" r:id="rId3"/>
    <p:sldLayoutId id="2147483708" r:id="rId4"/>
    <p:sldLayoutId id="2147483713" r:id="rId5"/>
    <p:sldLayoutId id="2147483721" r:id="rId6"/>
  </p:sldLayoutIdLst>
  <p:hf sldNum="0" hdr="0" ftr="0" dt="0"/>
  <p:txStyles>
    <p:titleStyle>
      <a:lvl1pPr marL="0" algn="l" defTabSz="914400" rtl="0" eaLnBrk="1" fontAlgn="base" latinLnBrk="0" hangingPunct="1">
        <a:spcBef>
          <a:spcPct val="0"/>
        </a:spcBef>
        <a:spcAft>
          <a:spcPct val="0"/>
        </a:spcAft>
        <a:defRPr lang="en-US" sz="2400" b="1" kern="1200" dirty="0">
          <a:solidFill>
            <a:srgbClr val="003DA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rgbClr val="666666"/>
          </a:solidFill>
          <a:latin typeface="+mn-lt"/>
          <a:ea typeface="+mn-ea"/>
          <a:cs typeface="+mn-cs"/>
        </a:defRPr>
      </a:lvl1pPr>
      <a:lvl2pPr marL="344488" indent="-1111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>
          <a:solidFill>
            <a:srgbClr val="666666"/>
          </a:solidFill>
          <a:latin typeface="+mn-lt"/>
          <a:ea typeface="+mn-ea"/>
        </a:defRPr>
      </a:lvl2pPr>
      <a:lvl3pPr marL="579438" indent="-1206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00" i="0">
          <a:solidFill>
            <a:srgbClr val="666666"/>
          </a:solidFill>
          <a:latin typeface="+mn-lt"/>
          <a:ea typeface="+mn-ea"/>
        </a:defRPr>
      </a:lvl3pPr>
      <a:lvl4pPr marL="809625" indent="-1158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 i="0">
          <a:solidFill>
            <a:srgbClr val="666666"/>
          </a:solidFill>
          <a:latin typeface="+mn-lt"/>
          <a:ea typeface="+mn-ea"/>
        </a:defRPr>
      </a:lvl4pPr>
      <a:lvl5pPr marL="1033463" indent="-1095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 i="0">
          <a:solidFill>
            <a:srgbClr val="666666"/>
          </a:solidFill>
          <a:latin typeface="+mn-lt"/>
          <a:ea typeface="+mn-ea"/>
        </a:defRPr>
      </a:lvl5pPr>
      <a:lvl6pPr marL="1490663" indent="-1095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>
          <a:solidFill>
            <a:srgbClr val="666666"/>
          </a:solidFill>
          <a:latin typeface="+mn-lt"/>
          <a:ea typeface="+mn-ea"/>
        </a:defRPr>
      </a:lvl6pPr>
      <a:lvl7pPr marL="1947863" indent="-1095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>
          <a:solidFill>
            <a:srgbClr val="666666"/>
          </a:solidFill>
          <a:latin typeface="+mn-lt"/>
          <a:ea typeface="+mn-ea"/>
        </a:defRPr>
      </a:lvl7pPr>
      <a:lvl8pPr marL="2405063" indent="-1095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>
          <a:solidFill>
            <a:srgbClr val="666666"/>
          </a:solidFill>
          <a:latin typeface="+mn-lt"/>
          <a:ea typeface="+mn-ea"/>
        </a:defRPr>
      </a:lvl8pPr>
      <a:lvl9pPr marL="2862263" indent="-1095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>
          <a:solidFill>
            <a:srgbClr val="666666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hyperlink" Target="about:blank" TargetMode="External"/></Relationships>

</file>

<file path=ppt/slides/_rels/slide4.xml.rels><?xml version="1.0" encoding="UTF-8" standalone="yes"?>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
</file>

<file path=ppt/slides/_rels/slide5.xml.rels><?xml version="1.0" encoding="UTF-8" standalone="yes"?>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
</file>

<file path=ppt/slides/_rels/slide6.xml.rels><?xml version="1.0" encoding="UTF-8" standalone="yes"?>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4" Type="http://schemas.openxmlformats.org/officeDocument/2006/relationships/hyperlink" Target="about:blank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CAF54B18-1E70-D449-A3EC-9239163ED0CD}"/>
              </a:ext>
            </a:extLst>
          </p:cNvPr>
          <p:cNvGrpSpPr/>
          <p:nvPr/>
        </p:nvGrpSpPr>
        <p:grpSpPr>
          <a:xfrm>
            <a:off x="-13808" y="0"/>
            <a:ext cx="9159343" cy="6857999"/>
            <a:chOff x="-18411" y="-6137"/>
            <a:chExt cx="12212457" cy="6873342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77FB2E0-C8C5-B54F-999D-475D5623CDDB}"/>
                </a:ext>
              </a:extLst>
            </p:cNvPr>
            <p:cNvSpPr/>
            <p:nvPr/>
          </p:nvSpPr>
          <p:spPr>
            <a:xfrm>
              <a:off x="-18411" y="3031635"/>
              <a:ext cx="12212457" cy="3835570"/>
            </a:xfrm>
            <a:custGeom>
              <a:avLst/>
              <a:gdLst>
                <a:gd name="connsiteX0" fmla="*/ 0 w 12212457"/>
                <a:gd name="connsiteY0" fmla="*/ 2718652 h 3835570"/>
                <a:gd name="connsiteX1" fmla="*/ 0 w 12212457"/>
                <a:gd name="connsiteY1" fmla="*/ 3835570 h 3835570"/>
                <a:gd name="connsiteX2" fmla="*/ 153423 w 12212457"/>
                <a:gd name="connsiteY2" fmla="*/ 3835570 h 3835570"/>
                <a:gd name="connsiteX3" fmla="*/ 5443442 w 12212457"/>
                <a:gd name="connsiteY3" fmla="*/ 3835570 h 3835570"/>
                <a:gd name="connsiteX4" fmla="*/ 12212457 w 12212457"/>
                <a:gd name="connsiteY4" fmla="*/ 619828 h 3835570"/>
                <a:gd name="connsiteX5" fmla="*/ 12212457 w 12212457"/>
                <a:gd name="connsiteY5" fmla="*/ 0 h 3835570"/>
                <a:gd name="connsiteX6" fmla="*/ 0 w 12212457"/>
                <a:gd name="connsiteY6" fmla="*/ 2718652 h 3835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212457" h="3835570">
                  <a:moveTo>
                    <a:pt x="0" y="2718652"/>
                  </a:moveTo>
                  <a:lnTo>
                    <a:pt x="0" y="3835570"/>
                  </a:lnTo>
                  <a:lnTo>
                    <a:pt x="153423" y="3835570"/>
                  </a:lnTo>
                  <a:lnTo>
                    <a:pt x="5443442" y="3835570"/>
                  </a:lnTo>
                  <a:lnTo>
                    <a:pt x="12212457" y="619828"/>
                  </a:lnTo>
                  <a:lnTo>
                    <a:pt x="12212457" y="0"/>
                  </a:lnTo>
                  <a:lnTo>
                    <a:pt x="0" y="2718652"/>
                  </a:lnTo>
                  <a:close/>
                </a:path>
              </a:pathLst>
            </a:custGeom>
            <a:solidFill>
              <a:srgbClr val="FFB8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" name="Trapezoid 6">
              <a:extLst>
                <a:ext uri="{FF2B5EF4-FFF2-40B4-BE49-F238E27FC236}">
                  <a16:creationId xmlns:a16="http://schemas.microsoft.com/office/drawing/2014/main" id="{69FD79F2-2E51-0C40-96CB-189599A623FE}"/>
                </a:ext>
              </a:extLst>
            </p:cNvPr>
            <p:cNvSpPr/>
            <p:nvPr/>
          </p:nvSpPr>
          <p:spPr>
            <a:xfrm>
              <a:off x="-18411" y="-6137"/>
              <a:ext cx="12210411" cy="5842341"/>
            </a:xfrm>
            <a:custGeom>
              <a:avLst/>
              <a:gdLst>
                <a:gd name="connsiteX0" fmla="*/ 0 w 12046760"/>
                <a:gd name="connsiteY0" fmla="*/ 5842341 h 5842341"/>
                <a:gd name="connsiteX1" fmla="*/ 1460585 w 12046760"/>
                <a:gd name="connsiteY1" fmla="*/ 0 h 5842341"/>
                <a:gd name="connsiteX2" fmla="*/ 10586175 w 12046760"/>
                <a:gd name="connsiteY2" fmla="*/ 0 h 5842341"/>
                <a:gd name="connsiteX3" fmla="*/ 12046760 w 12046760"/>
                <a:gd name="connsiteY3" fmla="*/ 5842341 h 5842341"/>
                <a:gd name="connsiteX4" fmla="*/ 0 w 12046760"/>
                <a:gd name="connsiteY4" fmla="*/ 5842341 h 5842341"/>
                <a:gd name="connsiteX0" fmla="*/ 0 w 12046760"/>
                <a:gd name="connsiteY0" fmla="*/ 5842341 h 5842341"/>
                <a:gd name="connsiteX1" fmla="*/ 12274 w 12046760"/>
                <a:gd name="connsiteY1" fmla="*/ 0 h 5842341"/>
                <a:gd name="connsiteX2" fmla="*/ 10586175 w 12046760"/>
                <a:gd name="connsiteY2" fmla="*/ 0 h 5842341"/>
                <a:gd name="connsiteX3" fmla="*/ 12046760 w 12046760"/>
                <a:gd name="connsiteY3" fmla="*/ 5842341 h 5842341"/>
                <a:gd name="connsiteX4" fmla="*/ 0 w 12046760"/>
                <a:gd name="connsiteY4" fmla="*/ 5842341 h 5842341"/>
                <a:gd name="connsiteX0" fmla="*/ 0 w 12194047"/>
                <a:gd name="connsiteY0" fmla="*/ 5842341 h 5842341"/>
                <a:gd name="connsiteX1" fmla="*/ 12274 w 12194047"/>
                <a:gd name="connsiteY1" fmla="*/ 0 h 5842341"/>
                <a:gd name="connsiteX2" fmla="*/ 12194047 w 12194047"/>
                <a:gd name="connsiteY2" fmla="*/ 6137 h 5842341"/>
                <a:gd name="connsiteX3" fmla="*/ 12046760 w 12194047"/>
                <a:gd name="connsiteY3" fmla="*/ 5842341 h 5842341"/>
                <a:gd name="connsiteX4" fmla="*/ 0 w 12194047"/>
                <a:gd name="connsiteY4" fmla="*/ 5842341 h 5842341"/>
                <a:gd name="connsiteX0" fmla="*/ 0 w 12194047"/>
                <a:gd name="connsiteY0" fmla="*/ 5842341 h 5842341"/>
                <a:gd name="connsiteX1" fmla="*/ 12274 w 12194047"/>
                <a:gd name="connsiteY1" fmla="*/ 0 h 5842341"/>
                <a:gd name="connsiteX2" fmla="*/ 12194047 w 12194047"/>
                <a:gd name="connsiteY2" fmla="*/ 6137 h 5842341"/>
                <a:gd name="connsiteX3" fmla="*/ 12194046 w 12194047"/>
                <a:gd name="connsiteY3" fmla="*/ 3080730 h 5842341"/>
                <a:gd name="connsiteX4" fmla="*/ 0 w 12194047"/>
                <a:gd name="connsiteY4" fmla="*/ 5842341 h 584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194047" h="5842341">
                  <a:moveTo>
                    <a:pt x="0" y="5842341"/>
                  </a:moveTo>
                  <a:cubicBezTo>
                    <a:pt x="4091" y="3894894"/>
                    <a:pt x="8183" y="1947447"/>
                    <a:pt x="12274" y="0"/>
                  </a:cubicBezTo>
                  <a:lnTo>
                    <a:pt x="12194047" y="6137"/>
                  </a:lnTo>
                  <a:cubicBezTo>
                    <a:pt x="12194047" y="1031001"/>
                    <a:pt x="12194046" y="2055866"/>
                    <a:pt x="12194046" y="3080730"/>
                  </a:cubicBezTo>
                  <a:lnTo>
                    <a:pt x="0" y="5842341"/>
                  </a:lnTo>
                  <a:close/>
                </a:path>
              </a:pathLst>
            </a:custGeom>
            <a:solidFill>
              <a:srgbClr val="003D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  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1B92A8F9-FF41-8F44-BF9E-797DE5FBF7A6}"/>
              </a:ext>
            </a:extLst>
          </p:cNvPr>
          <p:cNvSpPr txBox="1"/>
          <p:nvPr/>
        </p:nvSpPr>
        <p:spPr>
          <a:xfrm>
            <a:off x="526226" y="1313641"/>
            <a:ext cx="7719140" cy="723275"/>
          </a:xfrm>
          <a:prstGeom prst="rect">
            <a:avLst/>
          </a:prstGeom>
          <a:noFill/>
        </p:spPr>
        <p:txBody>
          <a:bodyPr wrap="square" lIns="0" tIns="68580" rIns="0" bIns="0" rtlCol="0">
            <a:spAutoFit/>
          </a:bodyPr>
          <a:lstStyle/>
          <a:p>
            <a:pPr>
              <a:lnSpc>
                <a:spcPts val="5115"/>
              </a:lnSpc>
            </a:pPr>
            <a:r>
              <a:rPr lang="en-US" sz="4500" b="1" spc="-113" dirty="0">
                <a:solidFill>
                  <a:schemeClr val="bg1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Compensation Resources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8FD533-CF81-2F46-A1CA-7D15D717BFB2}"/>
              </a:ext>
            </a:extLst>
          </p:cNvPr>
          <p:cNvSpPr txBox="1"/>
          <p:nvPr/>
        </p:nvSpPr>
        <p:spPr>
          <a:xfrm>
            <a:off x="526226" y="2300021"/>
            <a:ext cx="683627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Faculty Orientation </a:t>
            </a:r>
            <a:b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25, 2020</a:t>
            </a:r>
            <a:b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Sonia Kalogonis, Academic Personnel Policy &amp; Compensation Analyst</a:t>
            </a:r>
          </a:p>
          <a:p>
            <a:endParaRPr lang="en-US" sz="1400" dirty="0">
              <a:solidFill>
                <a:schemeClr val="bg1"/>
              </a:solidFill>
              <a:latin typeface="Arial" panose="020B0604020202020204" pitchFamily="34" charset="0"/>
              <a:ea typeface="Fira Sans" panose="020B050305000002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239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24DD4-A182-42E9-AFF5-B602D55C0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8C0F3-E4DA-478C-BD93-5DEAB7D8B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429593"/>
            <a:ext cx="7848600" cy="941796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UCPath Campus Support Center (CSC)?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 I Access My Pay Stubs?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Negotiated Salary Trial Program (NSTP)?</a:t>
            </a:r>
          </a:p>
        </p:txBody>
      </p:sp>
    </p:spTree>
    <p:extLst>
      <p:ext uri="{BB962C8B-B14F-4D97-AF65-F5344CB8AC3E}">
        <p14:creationId xmlns:p14="http://schemas.microsoft.com/office/powerpoint/2010/main" val="1924761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400AB-7E98-402A-A84F-3569D5961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587" y="20684"/>
            <a:ext cx="6705495" cy="1247005"/>
          </a:xfrm>
        </p:spPr>
        <p:txBody>
          <a:bodyPr/>
          <a:lstStyle/>
          <a:p>
            <a:r>
              <a:rPr lang="en-US" sz="2000" dirty="0">
                <a:ea typeface="Fira Sans Medium" panose="020B0503050000020004" pitchFamily="34" charset="0"/>
              </a:rPr>
              <a:t>What is UCPath Campus Support Center (CSC)?</a:t>
            </a:r>
            <a:r>
              <a:rPr lang="en-US" sz="2000" spc="-150" dirty="0">
                <a:ea typeface="Fira Sans Medium" panose="020B0503050000020004" pitchFamily="34" charset="0"/>
              </a:rPr>
              <a:t/>
            </a:r>
            <a:br>
              <a:rPr lang="en-US" sz="2000" spc="-150" dirty="0">
                <a:ea typeface="Fira Sans Medium" panose="020B0503050000020004" pitchFamily="34" charset="0"/>
              </a:rPr>
            </a:br>
            <a:endParaRPr lang="en-US" sz="2000" dirty="0"/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67EEE511-AE7C-4213-93E5-BD2089F815B3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7788" y="987682"/>
            <a:ext cx="4629150" cy="4873110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D83F30-7FE9-4781-84CB-D9B96A69A6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8638" y="1267689"/>
            <a:ext cx="2949575" cy="3397853"/>
          </a:xfrm>
        </p:spPr>
        <p:txBody>
          <a:bodyPr/>
          <a:lstStyle/>
          <a:p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Fira Sans" panose="020B0503050000020004" pitchFamily="34" charset="0"/>
                <a:cs typeface="Arial" panose="020B0604020202020204" pitchFamily="34" charset="0"/>
              </a:rPr>
              <a:t>UCPath is University of California’s system-wide payroll system.</a:t>
            </a:r>
          </a:p>
          <a:p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Fira Sans" panose="020B0503050000020004" pitchFamily="34" charset="0"/>
                <a:cs typeface="Arial" panose="020B0604020202020204" pitchFamily="34" charset="0"/>
              </a:rPr>
              <a:t>UCPath Campus Support (CSC) supports UCR campus by providing UCPath training services to the campus. CSC works closely with UCPath Center to address and resolve campus UCPath issues. </a:t>
            </a:r>
          </a:p>
          <a:p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Fira Sans" panose="020B0503050000020004" pitchFamily="34" charset="0"/>
                <a:cs typeface="Arial" panose="020B0604020202020204" pitchFamily="34" charset="0"/>
              </a:rPr>
              <a:t>CSC website has good payroll related resources for academic appointees under the Academics tab.</a:t>
            </a:r>
          </a:p>
          <a:p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 resources provided on the CSC website doesn’t answer your question please contact the staff member who you normally go to. You may also email: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ucpathhelp@ucr.edu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/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72CFB8-F574-4BEF-BF6B-09D800B00EA9}"/>
              </a:ext>
            </a:extLst>
          </p:cNvPr>
          <p:cNvSpPr txBox="1"/>
          <p:nvPr/>
        </p:nvSpPr>
        <p:spPr>
          <a:xfrm>
            <a:off x="627062" y="4789206"/>
            <a:ext cx="2500439" cy="646331"/>
          </a:xfrm>
          <a:prstGeom prst="rect">
            <a:avLst/>
          </a:prstGeom>
          <a:solidFill>
            <a:srgbClr val="F8B82E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US" sz="1200" dirty="0"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https://ucpath.ucr.edu/academics</a:t>
            </a:r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0A17EC0-8775-42C6-A020-67450516BF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39500" y="1267689"/>
            <a:ext cx="5068725" cy="487311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597578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400AB-7E98-402A-A84F-3569D5961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587" y="20684"/>
            <a:ext cx="6705495" cy="1247005"/>
          </a:xfrm>
        </p:spPr>
        <p:txBody>
          <a:bodyPr/>
          <a:lstStyle/>
          <a:p>
            <a:r>
              <a:rPr lang="en-US" sz="2000" dirty="0">
                <a:ea typeface="Fira Sans Medium" panose="020B0503050000020004" pitchFamily="34" charset="0"/>
              </a:rPr>
              <a:t>How Do I Access My Pay Stubs?</a:t>
            </a:r>
            <a:r>
              <a:rPr lang="en-US" sz="2000" spc="-150" dirty="0">
                <a:ea typeface="Fira Sans Medium" panose="020B0503050000020004" pitchFamily="34" charset="0"/>
              </a:rPr>
              <a:t/>
            </a:r>
            <a:br>
              <a:rPr lang="en-US" sz="2000" spc="-150" dirty="0">
                <a:ea typeface="Fira Sans Medium" panose="020B0503050000020004" pitchFamily="34" charset="0"/>
              </a:rPr>
            </a:br>
            <a:endParaRPr lang="en-US" sz="2000" dirty="0"/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67EEE511-AE7C-4213-93E5-BD2089F815B3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3334" y="931038"/>
            <a:ext cx="4629150" cy="4873110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D83F30-7FE9-4781-84CB-D9B96A69A6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5590" y="1267689"/>
            <a:ext cx="2679304" cy="2474524"/>
          </a:xfrm>
        </p:spPr>
        <p:txBody>
          <a:bodyPr/>
          <a:lstStyle/>
          <a:p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Fira Sans" panose="020B0503050000020004" pitchFamily="34" charset="0"/>
                <a:cs typeface="Arial" panose="020B0604020202020204" pitchFamily="34" charset="0"/>
              </a:rPr>
              <a:t>UCPath system provides a self-service portal called UCPath Portal for all employees to access their pay stubs in addition to enroll/change direct deposit, update tax withholdings, view/enroll in benefits.</a:t>
            </a:r>
          </a:p>
          <a:p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Fira Sans" panose="020B0503050000020004" pitchFamily="34" charset="0"/>
                <a:cs typeface="Arial" panose="020B0604020202020204" pitchFamily="34" charset="0"/>
              </a:rPr>
              <a:t>Employees may access the UCPath Portal through R’Space or through the link.</a:t>
            </a:r>
          </a:p>
          <a:p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Fira Sans" panose="020B05030500000200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72CFB8-F574-4BEF-BF6B-09D800B00EA9}"/>
              </a:ext>
            </a:extLst>
          </p:cNvPr>
          <p:cNvSpPr txBox="1"/>
          <p:nvPr/>
        </p:nvSpPr>
        <p:spPr>
          <a:xfrm>
            <a:off x="257826" y="3711294"/>
            <a:ext cx="2995171" cy="261610"/>
          </a:xfrm>
          <a:prstGeom prst="rect">
            <a:avLst/>
          </a:prstGeom>
          <a:solidFill>
            <a:srgbClr val="F8B82E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ea typeface="Fira Sans" panose="020B05030500000200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https://ucpath.universityofcalifornia.edu/home</a:t>
            </a:r>
            <a:endParaRPr lang="en-US" sz="1100" dirty="0">
              <a:latin typeface="Arial" panose="020B0604020202020204" pitchFamily="34" charset="0"/>
              <a:ea typeface="Fira Sans" panose="020B05030500000200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9C37D0-C93D-41BD-8337-F3B9FA2728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1535" y="1421437"/>
            <a:ext cx="5534638" cy="3700821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245111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400AB-7E98-402A-A84F-3569D5961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587" y="20684"/>
            <a:ext cx="6705495" cy="1247005"/>
          </a:xfrm>
        </p:spPr>
        <p:txBody>
          <a:bodyPr/>
          <a:lstStyle/>
          <a:p>
            <a:r>
              <a:rPr lang="en-US" sz="2000" dirty="0">
                <a:ea typeface="Fira Sans Medium" panose="020B0503050000020004" pitchFamily="34" charset="0"/>
              </a:rPr>
              <a:t>What is Negotiated Salary Trial Program (NSTP)?</a:t>
            </a:r>
            <a:r>
              <a:rPr lang="en-US" sz="2000" spc="-150" dirty="0">
                <a:ea typeface="Fira Sans Medium" panose="020B0503050000020004" pitchFamily="34" charset="0"/>
              </a:rPr>
              <a:t/>
            </a:r>
            <a:br>
              <a:rPr lang="en-US" sz="2000" spc="-150" dirty="0">
                <a:ea typeface="Fira Sans Medium" panose="020B0503050000020004" pitchFamily="34" charset="0"/>
              </a:rPr>
            </a:br>
            <a:endParaRPr lang="en-US" sz="2000" dirty="0"/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67EEE511-AE7C-4213-93E5-BD2089F815B3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3334" y="931038"/>
            <a:ext cx="4629150" cy="4873110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D83F30-7FE9-4781-84CB-D9B96A69A6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5590" y="1267690"/>
            <a:ext cx="3123525" cy="5318379"/>
          </a:xfrm>
        </p:spPr>
        <p:txBody>
          <a:bodyPr/>
          <a:lstStyle/>
          <a:p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Fira Sans" panose="020B0503050000020004" pitchFamily="34" charset="0"/>
                <a:cs typeface="Arial" panose="020B0604020202020204" pitchFamily="34" charset="0"/>
              </a:rPr>
              <a:t>Negotiated Salary Trial Program (NSTP) allows eligible lander rank faculty to utilize external sources to increase their total compensation.</a:t>
            </a:r>
          </a:p>
          <a:p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Fira Sans" panose="020B0503050000020004" pitchFamily="34" charset="0"/>
                <a:cs typeface="Arial" panose="020B0604020202020204" pitchFamily="34" charset="0"/>
              </a:rPr>
              <a:t>Participating faculty is required to generate the additional negotiated income. </a:t>
            </a:r>
          </a:p>
          <a:p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Fira Sans" panose="020B0503050000020004" pitchFamily="34" charset="0"/>
                <a:cs typeface="Arial" panose="020B0604020202020204" pitchFamily="34" charset="0"/>
              </a:rPr>
              <a:t>Participating faculty maintains teaching and service activities commensurate with rank and department and no course buyouts are allowed.</a:t>
            </a:r>
          </a:p>
          <a:p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Fira Sans" panose="020B0503050000020004" pitchFamily="34" charset="0"/>
                <a:cs typeface="Arial" panose="020B0604020202020204" pitchFamily="34" charset="0"/>
              </a:rPr>
              <a:t>Additional compensation for a faculty may not be at the expense of support of graduate students and postdocs; but rather additional funding must be obtained to support participation.</a:t>
            </a:r>
          </a:p>
          <a:p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Fira Sans" panose="020B0503050000020004" pitchFamily="34" charset="0"/>
                <a:cs typeface="Arial" panose="020B0604020202020204" pitchFamily="34" charset="0"/>
              </a:rPr>
              <a:t>UCR is entering year three of the NSTP (trial period) FY20-21. Trial program period July 1, 2018 through June 30, 2022. The annual call is emailed to the Deans and Dept Chairs in March.</a:t>
            </a:r>
          </a:p>
          <a:p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Fira Sans" panose="020B0503050000020004" pitchFamily="34" charset="0"/>
                <a:cs typeface="Arial" panose="020B0604020202020204" pitchFamily="34" charset="0"/>
              </a:rPr>
              <a:t>NSTP eligibility and procedures are available on the Academic Personnel Office website/Compensation tab/Local Compensation Policy and Guidelines.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Fira Sans" panose="020B05030500000200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72CFB8-F574-4BEF-BF6B-09D800B00EA9}"/>
              </a:ext>
            </a:extLst>
          </p:cNvPr>
          <p:cNvSpPr txBox="1"/>
          <p:nvPr/>
        </p:nvSpPr>
        <p:spPr>
          <a:xfrm>
            <a:off x="4109299" y="5203984"/>
            <a:ext cx="3303005" cy="600164"/>
          </a:xfrm>
          <a:prstGeom prst="rect">
            <a:avLst/>
          </a:prstGeom>
          <a:solidFill>
            <a:srgbClr val="F8B82E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ea typeface="Fira Sans" panose="020B05030500000200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https://academicpersonnel.ucr.edu/compensation#negotiated_salary_trial_program_nstp</a:t>
            </a:r>
            <a:endParaRPr lang="en-US" sz="1100" dirty="0">
              <a:latin typeface="Arial" panose="020B0604020202020204" pitchFamily="34" charset="0"/>
              <a:ea typeface="Fira Sans" panose="020B0503050000020004" pitchFamily="34" charset="0"/>
              <a:cs typeface="Arial" panose="020B0604020202020204" pitchFamily="34" charset="0"/>
            </a:endParaRPr>
          </a:p>
          <a:p>
            <a:endParaRPr lang="en-US" sz="1100" dirty="0">
              <a:latin typeface="Arial" panose="020B0604020202020204" pitchFamily="34" charset="0"/>
              <a:ea typeface="Fira Sans" panose="020B05030500000200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4C2AE9C-B892-43AB-9FE4-72B670CB55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7031" y="1483303"/>
            <a:ext cx="4785620" cy="3266721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021055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10">
            <a:extLst>
              <a:ext uri="{FF2B5EF4-FFF2-40B4-BE49-F238E27FC236}">
                <a16:creationId xmlns:a16="http://schemas.microsoft.com/office/drawing/2014/main" id="{8918C875-2CBE-A24F-AA8A-DE16D36D780F}"/>
              </a:ext>
            </a:extLst>
          </p:cNvPr>
          <p:cNvPicPr>
            <a:picLocks noChangeAspect="1"/>
          </p:cNvPicPr>
          <p:nvPr/>
        </p:nvPicPr>
        <p:blipFill>
          <a:blip>
            <a:extLst/>
          </a:blip>
          <a:stretch>
            <a:fillRect/>
          </a:stretch>
        </p:blipFill>
        <p:spPr>
          <a:xfrm>
            <a:off x="457200" y="721273"/>
            <a:ext cx="210710" cy="9639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76FFA79-6D24-E049-BCE9-429F0B3C5BAA}"/>
              </a:ext>
            </a:extLst>
          </p:cNvPr>
          <p:cNvSpPr txBox="1"/>
          <p:nvPr/>
        </p:nvSpPr>
        <p:spPr>
          <a:xfrm>
            <a:off x="955096" y="817667"/>
            <a:ext cx="726477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Any </a:t>
            </a:r>
            <a:r>
              <a:rPr lang="en-US" sz="3200" b="1" spc="-113" dirty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Questions?</a:t>
            </a:r>
          </a:p>
        </p:txBody>
      </p:sp>
      <p:pic>
        <p:nvPicPr>
          <p:cNvPr id="6" name="Picture 5" descr="Asking Defining Questions - Excelsior College OWL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1403" y="1394195"/>
            <a:ext cx="5852160" cy="343042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345827" y="4908705"/>
            <a:ext cx="6758655" cy="2054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  <a:buClr>
                <a:srgbClr val="003DA5"/>
              </a:buClr>
              <a:buSzPct val="100000"/>
            </a:pPr>
            <a:r>
              <a:rPr lang="en-US" sz="1500" b="1" dirty="0">
                <a:solidFill>
                  <a:srgbClr val="002060"/>
                </a:solidFill>
                <a:latin typeface="Arial" panose="020B0604020202020204" pitchFamily="34" charset="0"/>
                <a:ea typeface="Fira Sans Book" panose="020B0503050000020004" pitchFamily="34" charset="0"/>
                <a:cs typeface="Arial" panose="020B0604020202020204" pitchFamily="34" charset="0"/>
              </a:rPr>
              <a:t>Sonia Kalogonis – </a:t>
            </a:r>
            <a:r>
              <a:rPr lang="en-US" sz="1500" b="1" dirty="0">
                <a:solidFill>
                  <a:srgbClr val="002060"/>
                </a:solidFill>
                <a:latin typeface="Arial" panose="020B0604020202020204" pitchFamily="34" charset="0"/>
                <a:ea typeface="Fira Sans Book" panose="020B0503050000020004" pitchFamily="34" charset="0"/>
                <a:cs typeface="Arial" panose="020B0604020202020204" pitchFamily="34" charset="0"/>
                <a:hlinkClick r:id="rId3"/>
              </a:rPr>
              <a:t>Sonia.Kalogonis@ucr.edu</a:t>
            </a:r>
            <a:endParaRPr lang="en-US" sz="1500" b="1" dirty="0">
              <a:solidFill>
                <a:srgbClr val="002060"/>
              </a:solidFill>
              <a:latin typeface="Arial" panose="020B0604020202020204" pitchFamily="34" charset="0"/>
              <a:ea typeface="Fira Sans Book" panose="020B0503050000020004" pitchFamily="34" charset="0"/>
              <a:cs typeface="Arial" panose="020B0604020202020204" pitchFamily="34" charset="0"/>
            </a:endParaRPr>
          </a:p>
          <a:p>
            <a:pPr>
              <a:spcAft>
                <a:spcPts val="900"/>
              </a:spcAft>
              <a:buClr>
                <a:srgbClr val="003DA5"/>
              </a:buClr>
              <a:buSzPct val="100000"/>
            </a:pPr>
            <a:r>
              <a:rPr lang="en-US" sz="1500" b="1" dirty="0">
                <a:solidFill>
                  <a:srgbClr val="002060"/>
                </a:solidFill>
                <a:latin typeface="Arial" panose="020B0604020202020204" pitchFamily="34" charset="0"/>
                <a:ea typeface="Fira Sans Book" panose="020B0503050000020004" pitchFamily="34" charset="0"/>
                <a:cs typeface="Arial" panose="020B0604020202020204" pitchFamily="34" charset="0"/>
              </a:rPr>
              <a:t>Office - </a:t>
            </a:r>
            <a:r>
              <a:rPr lang="en-US" sz="1500" b="1" dirty="0">
                <a:solidFill>
                  <a:srgbClr val="002060"/>
                </a:solidFill>
                <a:latin typeface="Arial" panose="020B0604020202020204" pitchFamily="34" charset="0"/>
                <a:ea typeface="Fira Sans Book" panose="020B0503050000020004" pitchFamily="34" charset="0"/>
                <a:cs typeface="Arial" panose="020B0604020202020204" pitchFamily="34" charset="0"/>
                <a:hlinkClick r:id="rId4"/>
              </a:rPr>
              <a:t>academicpersonnel@ucr.edu</a:t>
            </a:r>
          </a:p>
          <a:p>
            <a:pPr>
              <a:spcAft>
                <a:spcPts val="900"/>
              </a:spcAft>
              <a:buClr>
                <a:srgbClr val="003DA5"/>
              </a:buClr>
              <a:buSzPct val="100000"/>
            </a:pPr>
            <a:r>
              <a:rPr lang="en-US" sz="15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Phone- </a:t>
            </a:r>
            <a:r>
              <a:rPr lang="en-US" sz="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951.827.2934 </a:t>
            </a:r>
          </a:p>
          <a:p>
            <a:pPr algn="ctr">
              <a:spcAft>
                <a:spcPts val="900"/>
              </a:spcAft>
              <a:buClr>
                <a:srgbClr val="003DA5"/>
              </a:buClr>
              <a:buSzPct val="100000"/>
            </a:pPr>
            <a:endParaRPr lang="en-US" sz="1500" b="1" dirty="0">
              <a:solidFill>
                <a:srgbClr val="002060"/>
              </a:solidFill>
              <a:latin typeface="Arial" panose="020B0604020202020204" pitchFamily="34" charset="0"/>
              <a:ea typeface="Fira Sans Book" panose="020B0503050000020004" pitchFamily="34" charset="0"/>
              <a:cs typeface="Arial" panose="020B0604020202020204" pitchFamily="34" charset="0"/>
              <a:hlinkClick r:id="rId4"/>
            </a:endParaRPr>
          </a:p>
          <a:p>
            <a:pPr algn="ctr">
              <a:spcAft>
                <a:spcPts val="900"/>
              </a:spcAft>
              <a:buClr>
                <a:srgbClr val="003DA5"/>
              </a:buClr>
              <a:buSzPct val="100000"/>
            </a:pPr>
            <a:endParaRPr lang="en-US" sz="1500" b="1" dirty="0">
              <a:solidFill>
                <a:srgbClr val="002060"/>
              </a:solidFill>
              <a:latin typeface="Arial" panose="020B0604020202020204" pitchFamily="34" charset="0"/>
              <a:ea typeface="Fira Sans Book" panose="020B0503050000020004" pitchFamily="34" charset="0"/>
              <a:cs typeface="Arial" panose="020B0604020202020204" pitchFamily="34" charset="0"/>
              <a:hlinkClick r:id="rId4"/>
            </a:endParaRPr>
          </a:p>
          <a:p>
            <a:pPr algn="ctr">
              <a:spcAft>
                <a:spcPts val="900"/>
              </a:spcAft>
              <a:buClr>
                <a:srgbClr val="003DA5"/>
              </a:buClr>
              <a:buSzPct val="100000"/>
            </a:pPr>
            <a:endParaRPr lang="en-US" sz="1500" dirty="0">
              <a:latin typeface="Arial" panose="020B0604020202020204" pitchFamily="34" charset="0"/>
              <a:ea typeface="Fira Sans Book" panose="020B050305000002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9528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SLIDE_COUNT" val="23"/>
  <p:tag name="ARTICULATE_PROJECT_OPEN" val="0"/>
</p:tagLst>
</file>

<file path=ppt/theme/theme1.xml><?xml version="1.0" encoding="utf-8"?>
<a:theme xmlns:a="http://schemas.openxmlformats.org/drawingml/2006/main" name="Presentation2Circor-Jan2012-v1">
  <a:themeElements>
    <a:clrScheme name="Custom 2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FE8800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FE8800"/>
      </a:hlink>
      <a:folHlink>
        <a:srgbClr val="800080"/>
      </a:folHlink>
    </a:clrScheme>
    <a:fontScheme name="Presentation2Circor-Jan2012-v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Presentation2Circor-Jan2012-v1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90D163B02F934D82B4A3B317757C7C" ma:contentTypeVersion="0" ma:contentTypeDescription="Create a new document." ma:contentTypeScope="" ma:versionID="60e1a2d59b3cf1123010ebf40081371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FD2814B-D66B-4AFC-8E9C-F43E5AD57B9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0ABE65A-26B2-491C-B5FD-CDACD1D501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F193675-65F5-4B8D-AB3C-6DA81EEED0A8}">
  <ds:schemaRefs>
    <ds:schemaRef ds:uri="http://purl.org/dc/elements/1.1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10250</TotalTime>
  <Words>370</Words>
  <Application>Microsoft Office PowerPoint</Application>
  <PresentationFormat>On-screen Show (4:3)</PresentationFormat>
  <Paragraphs>32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ＭＳ Ｐゴシック</vt:lpstr>
      <vt:lpstr>Arial</vt:lpstr>
      <vt:lpstr>Calibri</vt:lpstr>
      <vt:lpstr>Fira Sans</vt:lpstr>
      <vt:lpstr>Fira Sans Book</vt:lpstr>
      <vt:lpstr>Fira Sans Medium</vt:lpstr>
      <vt:lpstr>Presentation2Circor-Jan2012-v1</vt:lpstr>
      <vt:lpstr>PowerPoint Presentation</vt:lpstr>
      <vt:lpstr>TOPICS</vt:lpstr>
      <vt:lpstr>What is UCPath Campus Support Center (CSC)? </vt:lpstr>
      <vt:lpstr>How Do I Access My Pay Stubs? </vt:lpstr>
      <vt:lpstr>What is Negotiated Salary Trial Program (NSTP)? </vt:lpstr>
      <vt:lpstr>PowerPoint Presentation</vt:lpstr>
    </vt:vector>
  </TitlesOfParts>
  <Company>UC Riverside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Sonia Kalogonis</dc:creator>
  <cp:lastModifiedBy>Jill Sadey</cp:lastModifiedBy>
  <cp:revision>986</cp:revision>
  <cp:lastPrinted>2017-02-13T23:48:38Z</cp:lastPrinted>
  <dcterms:created xsi:type="dcterms:W3CDTF">2016-11-10T17:27:00Z</dcterms:created>
  <dcterms:modified xsi:type="dcterms:W3CDTF">2020-09-09T08:43:19Z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0x0101006690D163B02F934D82B4A3B317757C7C</vt:lpwstr>
  </property>
  <property fmtid="{D5CDD505-2E9C-101B-9397-08002B2CF9AE}" pid="3" name="ArticulateGUID">
    <vt:lpwstr>6C1966C9-B379-4DD6-A91C-834ED71AD548</vt:lpwstr>
  </property>
  <property fmtid="{D5CDD505-2E9C-101B-9397-08002B2CF9AE}" pid="4" name="ArticulatePath">
    <vt:lpwstr>https://ucrshare.ucr.edu/sites/FOM_UCPath/Training/UCPath-FOM%20Training%20DRAFTv3</vt:lpwstr>
  </property>
</Properties>
</file>