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10"/>
  </p:notesMasterIdLst>
  <p:handoutMasterIdLst>
    <p:handoutMasterId r:id="rId11"/>
  </p:handoutMasterIdLst>
  <p:sldIdLst>
    <p:sldId id="259" r:id="rId5"/>
    <p:sldId id="384" r:id="rId6"/>
    <p:sldId id="385" r:id="rId7"/>
    <p:sldId id="387" r:id="rId8"/>
    <p:sldId id="383" r:id="rId9"/>
  </p:sldIdLst>
  <p:sldSz cx="9144000" cy="6858000" type="screen4x3"/>
  <p:notesSz cx="7010400" cy="92964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bbe Levin" initials="LL" lastIdx="2" clrIdx="0">
    <p:extLst>
      <p:ext uri="{19B8F6BF-5375-455C-9EA6-DF929625EA0E}">
        <p15:presenceInfo xmlns:p15="http://schemas.microsoft.com/office/powerpoint/2012/main" userId="S-1-5-21-2635408361-3711760908-3906493633-1310" providerId="AD"/>
      </p:ext>
    </p:extLst>
  </p:cmAuthor>
  <p:cmAuthor id="2" name="Sonia Kalogonis" initials="SK" lastIdx="1" clrIdx="1">
    <p:extLst>
      <p:ext uri="{19B8F6BF-5375-455C-9EA6-DF929625EA0E}">
        <p15:presenceInfo xmlns:p15="http://schemas.microsoft.com/office/powerpoint/2012/main" userId="S-1-5-21-3758570256-276891776-3938476879-345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81D"/>
    <a:srgbClr val="2D6CC0"/>
    <a:srgbClr val="F1AB00"/>
    <a:srgbClr val="ED7D31"/>
    <a:srgbClr val="D9D9D9"/>
    <a:srgbClr val="4472C4"/>
    <a:srgbClr val="7A6E67"/>
    <a:srgbClr val="F8B82E"/>
    <a:srgbClr val="BF900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0546" autoAdjust="0"/>
  </p:normalViewPr>
  <p:slideViewPr>
    <p:cSldViewPr snapToGrid="0">
      <p:cViewPr varScale="1">
        <p:scale>
          <a:sx n="113" d="100"/>
          <a:sy n="113" d="100"/>
        </p:scale>
        <p:origin x="90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1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CC01DD-D1AF-4F53-8CFF-296AB5C5BC46}" type="datetimeFigureOut">
              <a:rPr lang="en-US" smtClean="0"/>
              <a:t>9/23/2020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786839-7408-466A-A945-7A69549063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23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0B51C6-A634-47F5-A5C5-E0DE6D65C08C}" type="datetimeFigureOut">
              <a:rPr lang="en-US" smtClean="0"/>
              <a:t>9/23/2020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AAAEC82-C0B5-4AE6-ADFD-D84851B8B3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7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848600" cy="120032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8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6"/>
            <a:ext cx="7886700" cy="58314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786322"/>
            <a:ext cx="3868737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69384"/>
            <a:ext cx="3887788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26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02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27699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ＭＳ Ｐゴシック"/>
              </a:rPr>
              <a:t>Academic Personnel Office</a:t>
            </a:r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84221" y="854242"/>
            <a:ext cx="9059779" cy="5420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854242"/>
            <a:ext cx="9048307" cy="54204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8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304804"/>
            <a:ext cx="78486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219200"/>
            <a:ext cx="7848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914400" y="10668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914400" y="62484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914400" y="10525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5" name="Line 13"/>
          <p:cNvSpPr>
            <a:spLocks noChangeShapeType="1"/>
          </p:cNvSpPr>
          <p:nvPr/>
        </p:nvSpPr>
        <p:spPr bwMode="auto">
          <a:xfrm>
            <a:off x="914400" y="62341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endParaRPr lang="en-US" dirty="0">
              <a:solidFill>
                <a:srgbClr val="999999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FD7D12-7D06-4860-93B1-8AA604B58CB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314484" y="5990908"/>
            <a:ext cx="370668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2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4" r:id="rId2"/>
    <p:sldLayoutId id="2147483695" r:id="rId3"/>
    <p:sldLayoutId id="2147483708" r:id="rId4"/>
    <p:sldLayoutId id="2147483713" r:id="rId5"/>
    <p:sldLayoutId id="2147483721" r:id="rId6"/>
  </p:sldLayoutIdLst>
  <p:hf sldNum="0" hdr="0" ftr="0" dt="0"/>
  <p:txStyles>
    <p:titleStyle>
      <a:lvl1pPr marL="0" algn="l" defTabSz="914400" rtl="0" eaLnBrk="1" fontAlgn="base" latinLnBrk="0" hangingPunct="1">
        <a:spcBef>
          <a:spcPct val="0"/>
        </a:spcBef>
        <a:spcAft>
          <a:spcPct val="0"/>
        </a:spcAft>
        <a:defRPr lang="en-US" sz="2400" b="1" kern="1200" dirty="0">
          <a:solidFill>
            <a:srgbClr val="003DA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rgbClr val="666666"/>
          </a:solidFill>
          <a:latin typeface="+mn-lt"/>
          <a:ea typeface="+mn-ea"/>
          <a:cs typeface="+mn-cs"/>
        </a:defRPr>
      </a:lvl1pPr>
      <a:lvl2pPr marL="344488" indent="-111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666666"/>
          </a:solidFill>
          <a:latin typeface="+mn-lt"/>
          <a:ea typeface="+mn-ea"/>
        </a:defRPr>
      </a:lvl2pPr>
      <a:lvl3pPr marL="579438" indent="-1206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i="0">
          <a:solidFill>
            <a:srgbClr val="666666"/>
          </a:solidFill>
          <a:latin typeface="+mn-lt"/>
          <a:ea typeface="+mn-ea"/>
        </a:defRPr>
      </a:lvl3pPr>
      <a:lvl4pPr marL="809625" indent="-1158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4pPr>
      <a:lvl5pPr marL="10334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5pPr>
      <a:lvl6pPr marL="14906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6pPr>
      <a:lvl7pPr marL="19478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7pPr>
      <a:lvl8pPr marL="24050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8pPr>
      <a:lvl9pPr marL="28622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7" Type="http://schemas.openxmlformats.org/officeDocument/2006/relationships/hyperlink" Target="about:blan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jpeg"/><Relationship Id="rId4" Type="http://schemas.openxmlformats.org/officeDocument/2006/relationships/image" Target="NUL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AF54B18-1E70-D449-A3EC-9239163ED0CD}"/>
              </a:ext>
            </a:extLst>
          </p:cNvPr>
          <p:cNvGrpSpPr/>
          <p:nvPr/>
        </p:nvGrpSpPr>
        <p:grpSpPr>
          <a:xfrm>
            <a:off x="0" y="-28955"/>
            <a:ext cx="9159343" cy="6857999"/>
            <a:chOff x="-18411" y="-6137"/>
            <a:chExt cx="12212457" cy="6873342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77FB2E0-C8C5-B54F-999D-475D5623CDDB}"/>
                </a:ext>
              </a:extLst>
            </p:cNvPr>
            <p:cNvSpPr/>
            <p:nvPr/>
          </p:nvSpPr>
          <p:spPr>
            <a:xfrm>
              <a:off x="-18411" y="3031635"/>
              <a:ext cx="12212457" cy="3835570"/>
            </a:xfrm>
            <a:custGeom>
              <a:avLst/>
              <a:gdLst>
                <a:gd name="connsiteX0" fmla="*/ 0 w 12212457"/>
                <a:gd name="connsiteY0" fmla="*/ 2718652 h 3835570"/>
                <a:gd name="connsiteX1" fmla="*/ 0 w 12212457"/>
                <a:gd name="connsiteY1" fmla="*/ 3835570 h 3835570"/>
                <a:gd name="connsiteX2" fmla="*/ 153423 w 12212457"/>
                <a:gd name="connsiteY2" fmla="*/ 3835570 h 3835570"/>
                <a:gd name="connsiteX3" fmla="*/ 5443442 w 12212457"/>
                <a:gd name="connsiteY3" fmla="*/ 3835570 h 3835570"/>
                <a:gd name="connsiteX4" fmla="*/ 12212457 w 12212457"/>
                <a:gd name="connsiteY4" fmla="*/ 619828 h 3835570"/>
                <a:gd name="connsiteX5" fmla="*/ 12212457 w 12212457"/>
                <a:gd name="connsiteY5" fmla="*/ 0 h 3835570"/>
                <a:gd name="connsiteX6" fmla="*/ 0 w 12212457"/>
                <a:gd name="connsiteY6" fmla="*/ 2718652 h 3835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2457" h="3835570">
                  <a:moveTo>
                    <a:pt x="0" y="2718652"/>
                  </a:moveTo>
                  <a:lnTo>
                    <a:pt x="0" y="3835570"/>
                  </a:lnTo>
                  <a:lnTo>
                    <a:pt x="153423" y="3835570"/>
                  </a:lnTo>
                  <a:lnTo>
                    <a:pt x="5443442" y="3835570"/>
                  </a:lnTo>
                  <a:lnTo>
                    <a:pt x="12212457" y="619828"/>
                  </a:lnTo>
                  <a:lnTo>
                    <a:pt x="12212457" y="0"/>
                  </a:lnTo>
                  <a:lnTo>
                    <a:pt x="0" y="2718652"/>
                  </a:lnTo>
                  <a:close/>
                </a:path>
              </a:pathLst>
            </a:custGeom>
            <a:solidFill>
              <a:srgbClr val="FFB8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rapezoid 6">
              <a:extLst>
                <a:ext uri="{FF2B5EF4-FFF2-40B4-BE49-F238E27FC236}">
                  <a16:creationId xmlns:a16="http://schemas.microsoft.com/office/drawing/2014/main" id="{69FD79F2-2E51-0C40-96CB-189599A623FE}"/>
                </a:ext>
              </a:extLst>
            </p:cNvPr>
            <p:cNvSpPr/>
            <p:nvPr/>
          </p:nvSpPr>
          <p:spPr>
            <a:xfrm>
              <a:off x="-18411" y="-6137"/>
              <a:ext cx="12210411" cy="5842341"/>
            </a:xfrm>
            <a:custGeom>
              <a:avLst/>
              <a:gdLst>
                <a:gd name="connsiteX0" fmla="*/ 0 w 12046760"/>
                <a:gd name="connsiteY0" fmla="*/ 5842341 h 5842341"/>
                <a:gd name="connsiteX1" fmla="*/ 1460585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046760"/>
                <a:gd name="connsiteY0" fmla="*/ 5842341 h 5842341"/>
                <a:gd name="connsiteX1" fmla="*/ 12274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046760 w 12194047"/>
                <a:gd name="connsiteY3" fmla="*/ 5842341 h 5842341"/>
                <a:gd name="connsiteX4" fmla="*/ 0 w 12194047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194046 w 12194047"/>
                <a:gd name="connsiteY3" fmla="*/ 3080730 h 5842341"/>
                <a:gd name="connsiteX4" fmla="*/ 0 w 12194047"/>
                <a:gd name="connsiteY4" fmla="*/ 5842341 h 584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4047" h="5842341">
                  <a:moveTo>
                    <a:pt x="0" y="5842341"/>
                  </a:moveTo>
                  <a:cubicBezTo>
                    <a:pt x="4091" y="3894894"/>
                    <a:pt x="8183" y="1947447"/>
                    <a:pt x="12274" y="0"/>
                  </a:cubicBezTo>
                  <a:lnTo>
                    <a:pt x="12194047" y="6137"/>
                  </a:lnTo>
                  <a:cubicBezTo>
                    <a:pt x="12194047" y="1031001"/>
                    <a:pt x="12194046" y="2055866"/>
                    <a:pt x="12194046" y="3080730"/>
                  </a:cubicBezTo>
                  <a:lnTo>
                    <a:pt x="0" y="5842341"/>
                  </a:lnTo>
                  <a:close/>
                </a:path>
              </a:pathLst>
            </a:custGeom>
            <a:solidFill>
              <a:srgbClr val="003D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  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907226" y="1300866"/>
            <a:ext cx="6584022" cy="1377300"/>
          </a:xfrm>
          <a:prstGeom prst="rect">
            <a:avLst/>
          </a:prstGeom>
          <a:noFill/>
        </p:spPr>
        <p:txBody>
          <a:bodyPr wrap="square" lIns="0" tIns="68580" rIns="0" bIns="0" rtlCol="0">
            <a:spAutoFit/>
          </a:bodyPr>
          <a:lstStyle/>
          <a:p>
            <a:pPr>
              <a:lnSpc>
                <a:spcPts val="5115"/>
              </a:lnSpc>
            </a:pPr>
            <a:r>
              <a:rPr lang="en-US" sz="4500" b="1" spc="-113" dirty="0" smtClean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Campus Initiatives and Resources</a:t>
            </a:r>
            <a:endParaRPr lang="en-US" sz="4500" b="1" spc="-113" dirty="0">
              <a:solidFill>
                <a:schemeClr val="bg1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8FD533-CF81-2F46-A1CA-7D15D717BFB2}"/>
              </a:ext>
            </a:extLst>
          </p:cNvPr>
          <p:cNvSpPr txBox="1"/>
          <p:nvPr/>
        </p:nvSpPr>
        <p:spPr>
          <a:xfrm>
            <a:off x="907226" y="2784492"/>
            <a:ext cx="58903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Faculty Orientation </a:t>
            </a:r>
            <a:b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25, 2020</a:t>
            </a:r>
            <a:b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Katina Napper, Assistant Vice Provost for Academic Personnel</a:t>
            </a:r>
          </a:p>
          <a:p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23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118534"/>
            <a:ext cx="8128000" cy="826034"/>
          </a:xfrm>
        </p:spPr>
        <p:txBody>
          <a:bodyPr/>
          <a:lstStyle/>
          <a:p>
            <a:r>
              <a:rPr lang="en-US" dirty="0" smtClean="0"/>
              <a:t>Diversity Equity and Inclusion Climate Council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966" y="2270056"/>
            <a:ext cx="7848600" cy="1828193"/>
          </a:xfrm>
        </p:spPr>
        <p:txBody>
          <a:bodyPr/>
          <a:lstStyle/>
          <a:p>
            <a:r>
              <a:rPr lang="en-US" dirty="0" smtClean="0"/>
              <a:t>Formed as a result of the Campus Culture Task Force</a:t>
            </a:r>
          </a:p>
          <a:p>
            <a:r>
              <a:rPr lang="en-US" dirty="0" smtClean="0"/>
              <a:t>Representation from a variety of campus stakeholders</a:t>
            </a:r>
          </a:p>
          <a:p>
            <a:r>
              <a:rPr lang="en-US" dirty="0" smtClean="0"/>
              <a:t>Having an Inclusive Culture that values a diverse Campus Community is a top priority</a:t>
            </a:r>
          </a:p>
          <a:p>
            <a:r>
              <a:rPr lang="en-US" dirty="0" smtClean="0"/>
              <a:t>The Council’s work is collaborative, on-going, and responsive to the needs of the campus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2067" y="1151466"/>
            <a:ext cx="6976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i="1" dirty="0" smtClean="0"/>
              <a:t>Promotes</a:t>
            </a:r>
            <a:r>
              <a:rPr lang="en-US" sz="1200" i="1" dirty="0"/>
              <a:t>, supports and advocates for the vision and values around diversity, equity and inclusion at all levels of the University</a:t>
            </a:r>
            <a:r>
              <a:rPr lang="en-US" sz="1200" i="1" dirty="0" smtClean="0"/>
              <a:t>.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83733" y="4749800"/>
            <a:ext cx="738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 would like more information on the work of the Council or how you can get involved, please e-mail me </a:t>
            </a:r>
            <a:r>
              <a:rPr lang="en-US" dirty="0" smtClean="0">
                <a:hlinkClick r:id="rId2"/>
              </a:rPr>
              <a:t>Katina.Napper@ucr.edu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94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118534"/>
            <a:ext cx="8128000" cy="826034"/>
          </a:xfrm>
        </p:spPr>
        <p:txBody>
          <a:bodyPr/>
          <a:lstStyle/>
          <a:p>
            <a:pPr algn="ctr"/>
            <a:r>
              <a:rPr lang="en-US" dirty="0" smtClean="0"/>
              <a:t>Campus Resources and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384" y="2227723"/>
            <a:ext cx="7751232" cy="1938992"/>
          </a:xfrm>
        </p:spPr>
        <p:txBody>
          <a:bodyPr/>
          <a:lstStyle/>
          <a:p>
            <a:r>
              <a:rPr lang="en-US" dirty="0" smtClean="0"/>
              <a:t>Black Faculty and Staff Association</a:t>
            </a:r>
          </a:p>
          <a:p>
            <a:r>
              <a:rPr lang="en-US" dirty="0" smtClean="0"/>
              <a:t>Underground Scholars Initiative</a:t>
            </a:r>
          </a:p>
          <a:p>
            <a:r>
              <a:rPr lang="en-US" dirty="0" smtClean="0"/>
              <a:t>Women’s Faculty Association</a:t>
            </a:r>
          </a:p>
          <a:p>
            <a:r>
              <a:rPr lang="en-US" dirty="0" smtClean="0"/>
              <a:t>UCR Wellness Program</a:t>
            </a:r>
          </a:p>
          <a:p>
            <a:r>
              <a:rPr lang="en-US" dirty="0" smtClean="0"/>
              <a:t>Child Development Center</a:t>
            </a:r>
          </a:p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6398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118534"/>
            <a:ext cx="8128000" cy="826034"/>
          </a:xfrm>
        </p:spPr>
        <p:txBody>
          <a:bodyPr/>
          <a:lstStyle/>
          <a:p>
            <a:pPr algn="ctr"/>
            <a:r>
              <a:rPr lang="en-US" dirty="0" smtClean="0"/>
              <a:t>Student 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267" y="1296390"/>
            <a:ext cx="7751232" cy="426578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African Student Programs</a:t>
            </a:r>
          </a:p>
          <a:p>
            <a:r>
              <a:rPr lang="en-US" dirty="0" smtClean="0"/>
              <a:t> Asian Pacific Student Programs</a:t>
            </a:r>
          </a:p>
          <a:p>
            <a:r>
              <a:rPr lang="en-US" dirty="0" smtClean="0"/>
              <a:t>Chicano Student  Programs </a:t>
            </a:r>
          </a:p>
          <a:p>
            <a:r>
              <a:rPr lang="en-US" dirty="0" smtClean="0"/>
              <a:t>LGBT Resource Center</a:t>
            </a:r>
          </a:p>
          <a:p>
            <a:r>
              <a:rPr lang="en-US" dirty="0" smtClean="0"/>
              <a:t>Middle Eastern Student Center</a:t>
            </a:r>
          </a:p>
          <a:p>
            <a:r>
              <a:rPr lang="en-US" dirty="0" smtClean="0"/>
              <a:t>Native American Student Programs</a:t>
            </a:r>
          </a:p>
          <a:p>
            <a:r>
              <a:rPr lang="en-US" dirty="0" smtClean="0"/>
              <a:t>Office of Foster Youth Support Services</a:t>
            </a:r>
          </a:p>
          <a:p>
            <a:r>
              <a:rPr lang="en-US" dirty="0" smtClean="0"/>
              <a:t>Student Disability Resource Center</a:t>
            </a:r>
          </a:p>
          <a:p>
            <a:r>
              <a:rPr lang="en-US" dirty="0" smtClean="0"/>
              <a:t>Undocumented Student Programs</a:t>
            </a:r>
          </a:p>
          <a:p>
            <a:r>
              <a:rPr lang="en-US" dirty="0" smtClean="0"/>
              <a:t>Veterans Resources</a:t>
            </a:r>
          </a:p>
          <a:p>
            <a:r>
              <a:rPr lang="en-US" dirty="0" smtClean="0"/>
              <a:t>Women’s Resource Center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577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721273"/>
            <a:ext cx="210710" cy="963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955096" y="817667"/>
            <a:ext cx="726477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Any </a:t>
            </a:r>
            <a:r>
              <a:rPr lang="en-US" sz="3200" b="1" spc="-113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Questions?</a:t>
            </a:r>
            <a:endParaRPr lang="en-US" sz="32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sking Defining Questions - Excelsior College OWL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403" y="1394195"/>
            <a:ext cx="5852160" cy="34304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45827" y="4908705"/>
            <a:ext cx="67586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Katina Napper – </a:t>
            </a: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6"/>
              </a:rPr>
              <a:t>Katina.napper@ucr.edu</a:t>
            </a:r>
            <a:endParaRPr lang="en-US" sz="1500" b="1" dirty="0" smtClean="0">
              <a:solidFill>
                <a:srgbClr val="002060"/>
              </a:solidFill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Office - </a:t>
            </a: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7"/>
              </a:rPr>
              <a:t>academicpersonnel@ucr.edu</a:t>
            </a:r>
          </a:p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endParaRPr lang="en-US" sz="1500" dirty="0"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21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23"/>
  <p:tag name="ARTICULATE_PROJECT_OPEN" val="0"/>
</p:tagLst>
</file>

<file path=ppt/theme/theme1.xml><?xml version="1.0" encoding="utf-8"?>
<a:theme xmlns:a="http://schemas.openxmlformats.org/drawingml/2006/main" name="Presentation2Circor-Jan2012-v1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E8800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FE8800"/>
      </a:hlink>
      <a:folHlink>
        <a:srgbClr val="800080"/>
      </a:folHlink>
    </a:clrScheme>
    <a:fontScheme name="Presentation2Circor-Jan2012-v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Presentation2Circor-Jan2012-v1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FD182EC5B7DA40A34317ABD5CB38A0" ma:contentTypeVersion="10" ma:contentTypeDescription="Create a new document." ma:contentTypeScope="" ma:versionID="8bba8e1f7cdb88e58f41aa38198a5c6b">
  <xsd:schema xmlns:xsd="http://www.w3.org/2001/XMLSchema" xmlns:xs="http://www.w3.org/2001/XMLSchema" xmlns:p="http://schemas.microsoft.com/office/2006/metadata/properties" xmlns:ns3="1e3d17c7-3341-445a-bc96-d302fa44d1c6" targetNamespace="http://schemas.microsoft.com/office/2006/metadata/properties" ma:root="true" ma:fieldsID="2b3e37e083f14d504c9e9937490cc78d" ns3:_="">
    <xsd:import namespace="1e3d17c7-3341-445a-bc96-d302fa44d1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3d17c7-3341-445a-bc96-d302fa44d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6BF9AE-4555-42F2-ABF4-39A1200C2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3d17c7-3341-445a-bc96-d302fa44d1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D2814B-D66B-4AFC-8E9C-F43E5AD57B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193675-65F5-4B8D-AB3C-6DA81EEED0A8}">
  <ds:schemaRefs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1e3d17c7-3341-445a-bc96-d302fa44d1c6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10425</TotalTime>
  <Words>180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Arial</vt:lpstr>
      <vt:lpstr>Calibri</vt:lpstr>
      <vt:lpstr>Fira Sans</vt:lpstr>
      <vt:lpstr>Fira Sans Book</vt:lpstr>
      <vt:lpstr>Fira Sans Medium</vt:lpstr>
      <vt:lpstr>Presentation2Circor-Jan2012-v1</vt:lpstr>
      <vt:lpstr>PowerPoint Presentation</vt:lpstr>
      <vt:lpstr>Diversity Equity and Inclusion Climate Council</vt:lpstr>
      <vt:lpstr>Campus Resources and Programs</vt:lpstr>
      <vt:lpstr>Student Centers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Kalogonis</dc:creator>
  <cp:lastModifiedBy>Katina Napper</cp:lastModifiedBy>
  <cp:revision>975</cp:revision>
  <cp:lastPrinted>2017-02-13T23:48:38Z</cp:lastPrinted>
  <dcterms:created xsi:type="dcterms:W3CDTF">2016-11-10T17:27:00Z</dcterms:created>
  <dcterms:modified xsi:type="dcterms:W3CDTF">2020-09-23T23:08:38Z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0x010100DFFD182EC5B7DA40A34317ABD5CB38A0</vt:lpwstr>
  </property>
  <property fmtid="{D5CDD505-2E9C-101B-9397-08002B2CF9AE}" pid="3" name="ArticulateGUID">
    <vt:lpwstr>6C1966C9-B379-4DD6-A91C-834ED71AD548</vt:lpwstr>
  </property>
  <property fmtid="{D5CDD505-2E9C-101B-9397-08002B2CF9AE}" pid="4" name="ArticulatePath">
    <vt:lpwstr>https://ucrshare.ucr.edu/sites/FOM_UCPath/Training/UCPath-FOM%20Training%20DRAFTv3</vt:lpwstr>
  </property>
</Properties>
</file>