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5"/>
  </p:notesMasterIdLst>
  <p:handoutMasterIdLst>
    <p:handoutMasterId r:id="rId16"/>
  </p:handoutMasterIdLst>
  <p:sldIdLst>
    <p:sldId id="259" r:id="rId5"/>
    <p:sldId id="385" r:id="rId6"/>
    <p:sldId id="394" r:id="rId7"/>
    <p:sldId id="395" r:id="rId8"/>
    <p:sldId id="386" r:id="rId9"/>
    <p:sldId id="387" r:id="rId10"/>
    <p:sldId id="389" r:id="rId11"/>
    <p:sldId id="392" r:id="rId12"/>
    <p:sldId id="393" r:id="rId13"/>
    <p:sldId id="391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be Levin" initials="LL" lastIdx="2" clrIdx="0">
    <p:extLst>
      <p:ext uri="{19B8F6BF-5375-455C-9EA6-DF929625EA0E}">
        <p15:presenceInfo xmlns:p15="http://schemas.microsoft.com/office/powerpoint/2012/main" userId="S-1-5-21-2635408361-3711760908-3906493633-1310" providerId="AD"/>
      </p:ext>
    </p:extLst>
  </p:cmAuthor>
  <p:cmAuthor id="2" name="Sonia Kalogonis" initials="SK" lastIdx="1" clrIdx="1">
    <p:extLst>
      <p:ext uri="{19B8F6BF-5375-455C-9EA6-DF929625EA0E}">
        <p15:presenceInfo xmlns:p15="http://schemas.microsoft.com/office/powerpoint/2012/main" userId="S-1-5-21-3758570256-276891776-3938476879-34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4472C4"/>
    <a:srgbClr val="FFB81D"/>
    <a:srgbClr val="2D6CC0"/>
    <a:srgbClr val="F1AB00"/>
    <a:srgbClr val="ED7D31"/>
    <a:srgbClr val="D9D9D9"/>
    <a:srgbClr val="7A6E67"/>
    <a:srgbClr val="F8B82E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0546" autoAdjust="0"/>
  </p:normalViewPr>
  <p:slideViewPr>
    <p:cSldViewPr snapToGrid="0">
      <p:cViewPr varScale="1">
        <p:scale>
          <a:sx n="106" d="100"/>
          <a:sy n="106" d="100"/>
        </p:scale>
        <p:origin x="306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F9849-762D-4CB4-92EE-7DB6D655BF3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CFC2CCD-9BB5-4C4C-97CB-C4DC5E09827D}">
      <dgm:prSet phldrT="[Text]"/>
      <dgm:spPr/>
      <dgm:t>
        <a:bodyPr/>
        <a:lstStyle/>
        <a:p>
          <a:r>
            <a:rPr lang="en-US" dirty="0" smtClean="0"/>
            <a:t>Academic Employee</a:t>
          </a:r>
          <a:endParaRPr lang="en-US" dirty="0"/>
        </a:p>
      </dgm:t>
    </dgm:pt>
    <dgm:pt modelId="{D7F4E639-F221-465A-BBA5-DA67C9F587E8}" type="parTrans" cxnId="{E68C9A26-3BBF-4AB2-9B8C-F31E02B81A0E}">
      <dgm:prSet/>
      <dgm:spPr/>
      <dgm:t>
        <a:bodyPr/>
        <a:lstStyle/>
        <a:p>
          <a:endParaRPr lang="en-US"/>
        </a:p>
      </dgm:t>
    </dgm:pt>
    <dgm:pt modelId="{2278D955-8007-4269-AE14-B01DD0D2DFB1}" type="sibTrans" cxnId="{E68C9A26-3BBF-4AB2-9B8C-F31E02B81A0E}">
      <dgm:prSet/>
      <dgm:spPr/>
      <dgm:t>
        <a:bodyPr/>
        <a:lstStyle/>
        <a:p>
          <a:endParaRPr lang="en-US"/>
        </a:p>
      </dgm:t>
    </dgm:pt>
    <dgm:pt modelId="{7476FA13-31DE-4182-9C9A-D6E567158153}">
      <dgm:prSet phldrT="[Text]"/>
      <dgm:spPr/>
      <dgm:t>
        <a:bodyPr/>
        <a:lstStyle/>
        <a:p>
          <a:r>
            <a:rPr lang="en-US" dirty="0" smtClean="0"/>
            <a:t>Department Chair (or equivalent)</a:t>
          </a:r>
          <a:endParaRPr lang="en-US" dirty="0"/>
        </a:p>
      </dgm:t>
    </dgm:pt>
    <dgm:pt modelId="{32AF54D9-5675-4030-8C22-2F11CFD44910}" type="parTrans" cxnId="{60477A2C-E4C9-4409-9133-327F8509EE83}">
      <dgm:prSet/>
      <dgm:spPr/>
      <dgm:t>
        <a:bodyPr/>
        <a:lstStyle/>
        <a:p>
          <a:endParaRPr lang="en-US"/>
        </a:p>
      </dgm:t>
    </dgm:pt>
    <dgm:pt modelId="{533CDB37-8B3F-400E-8B46-6C14FAB4F4F9}" type="sibTrans" cxnId="{60477A2C-E4C9-4409-9133-327F8509EE83}">
      <dgm:prSet/>
      <dgm:spPr/>
      <dgm:t>
        <a:bodyPr/>
        <a:lstStyle/>
        <a:p>
          <a:endParaRPr lang="en-US"/>
        </a:p>
      </dgm:t>
    </dgm:pt>
    <dgm:pt modelId="{4F633254-4E3C-47C6-9C8E-10D363D627AC}">
      <dgm:prSet phldrT="[Text]"/>
      <dgm:spPr/>
      <dgm:t>
        <a:bodyPr/>
        <a:lstStyle/>
        <a:p>
          <a:r>
            <a:rPr lang="en-US" dirty="0" smtClean="0"/>
            <a:t>Dean (or equivalent)</a:t>
          </a:r>
          <a:endParaRPr lang="en-US" dirty="0"/>
        </a:p>
      </dgm:t>
    </dgm:pt>
    <dgm:pt modelId="{F65E9F73-6FDC-4E28-B903-E92811A7BDFD}" type="parTrans" cxnId="{D11872BE-4225-4336-8C2F-8687103A422D}">
      <dgm:prSet/>
      <dgm:spPr/>
      <dgm:t>
        <a:bodyPr/>
        <a:lstStyle/>
        <a:p>
          <a:endParaRPr lang="en-US"/>
        </a:p>
      </dgm:t>
    </dgm:pt>
    <dgm:pt modelId="{7EA68494-6F61-4149-BFDE-698D385CC02B}" type="sibTrans" cxnId="{D11872BE-4225-4336-8C2F-8687103A422D}">
      <dgm:prSet/>
      <dgm:spPr/>
      <dgm:t>
        <a:bodyPr/>
        <a:lstStyle/>
        <a:p>
          <a:endParaRPr lang="en-US"/>
        </a:p>
      </dgm:t>
    </dgm:pt>
    <dgm:pt modelId="{A46E662A-3121-4D88-B595-C87BC74A6D6B}">
      <dgm:prSet phldrT="[Text]"/>
      <dgm:spPr/>
      <dgm:t>
        <a:bodyPr/>
        <a:lstStyle/>
        <a:p>
          <a:r>
            <a:rPr lang="en-US" dirty="0" smtClean="0"/>
            <a:t>Vice Provost for Academic Personnel</a:t>
          </a:r>
          <a:endParaRPr lang="en-US" dirty="0"/>
        </a:p>
      </dgm:t>
    </dgm:pt>
    <dgm:pt modelId="{FFCD7340-763A-4D12-A0A5-2A3D3DEEFEDB}" type="parTrans" cxnId="{1BE08D4C-8A1F-4C50-994F-497A0A7F7703}">
      <dgm:prSet/>
      <dgm:spPr/>
      <dgm:t>
        <a:bodyPr/>
        <a:lstStyle/>
        <a:p>
          <a:endParaRPr lang="en-US"/>
        </a:p>
      </dgm:t>
    </dgm:pt>
    <dgm:pt modelId="{7FD0A022-88F9-40E8-A1C5-FB9686F05922}" type="sibTrans" cxnId="{1BE08D4C-8A1F-4C50-994F-497A0A7F7703}">
      <dgm:prSet/>
      <dgm:spPr/>
      <dgm:t>
        <a:bodyPr/>
        <a:lstStyle/>
        <a:p>
          <a:endParaRPr lang="en-US"/>
        </a:p>
      </dgm:t>
    </dgm:pt>
    <dgm:pt modelId="{757E901F-84F8-4021-9E40-8C836EB44541}" type="pres">
      <dgm:prSet presAssocID="{C94F9849-762D-4CB4-92EE-7DB6D655BF3B}" presName="Name0" presStyleCnt="0">
        <dgm:presLayoutVars>
          <dgm:dir/>
          <dgm:animLvl val="lvl"/>
          <dgm:resizeHandles val="exact"/>
        </dgm:presLayoutVars>
      </dgm:prSet>
      <dgm:spPr/>
    </dgm:pt>
    <dgm:pt modelId="{F8A90D0B-4480-4A54-BD71-F4435BFD35C2}" type="pres">
      <dgm:prSet presAssocID="{9CFC2CCD-9BB5-4C4C-97CB-C4DC5E09827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819E6-9DC1-4180-A566-596083108CFB}" type="pres">
      <dgm:prSet presAssocID="{2278D955-8007-4269-AE14-B01DD0D2DFB1}" presName="parTxOnlySpace" presStyleCnt="0"/>
      <dgm:spPr/>
    </dgm:pt>
    <dgm:pt modelId="{25E9DD60-A165-48AD-9611-44846EC5A730}" type="pres">
      <dgm:prSet presAssocID="{7476FA13-31DE-4182-9C9A-D6E56715815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8F182-5A29-403E-A3A2-5F0E56052FC2}" type="pres">
      <dgm:prSet presAssocID="{533CDB37-8B3F-400E-8B46-6C14FAB4F4F9}" presName="parTxOnlySpace" presStyleCnt="0"/>
      <dgm:spPr/>
    </dgm:pt>
    <dgm:pt modelId="{574968CA-6421-4F49-A24F-2D4F58EA50A9}" type="pres">
      <dgm:prSet presAssocID="{4F633254-4E3C-47C6-9C8E-10D363D627A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D0A69-DD1D-4179-BE81-4C3C384E0432}" type="pres">
      <dgm:prSet presAssocID="{7EA68494-6F61-4149-BFDE-698D385CC02B}" presName="parTxOnlySpace" presStyleCnt="0"/>
      <dgm:spPr/>
    </dgm:pt>
    <dgm:pt modelId="{75522859-147E-4B43-8E24-7C31BCBD7C57}" type="pres">
      <dgm:prSet presAssocID="{A46E662A-3121-4D88-B595-C87BC74A6D6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E08D4C-8A1F-4C50-994F-497A0A7F7703}" srcId="{C94F9849-762D-4CB4-92EE-7DB6D655BF3B}" destId="{A46E662A-3121-4D88-B595-C87BC74A6D6B}" srcOrd="3" destOrd="0" parTransId="{FFCD7340-763A-4D12-A0A5-2A3D3DEEFEDB}" sibTransId="{7FD0A022-88F9-40E8-A1C5-FB9686F05922}"/>
    <dgm:cxn modelId="{E68C9A26-3BBF-4AB2-9B8C-F31E02B81A0E}" srcId="{C94F9849-762D-4CB4-92EE-7DB6D655BF3B}" destId="{9CFC2CCD-9BB5-4C4C-97CB-C4DC5E09827D}" srcOrd="0" destOrd="0" parTransId="{D7F4E639-F221-465A-BBA5-DA67C9F587E8}" sibTransId="{2278D955-8007-4269-AE14-B01DD0D2DFB1}"/>
    <dgm:cxn modelId="{3D2EF58D-74DD-477E-B0CF-A3D6FA590DD4}" type="presOf" srcId="{A46E662A-3121-4D88-B595-C87BC74A6D6B}" destId="{75522859-147E-4B43-8E24-7C31BCBD7C57}" srcOrd="0" destOrd="0" presId="urn:microsoft.com/office/officeart/2005/8/layout/chevron1"/>
    <dgm:cxn modelId="{2EE9D874-0065-4E14-A297-8FA93B6B6858}" type="presOf" srcId="{7476FA13-31DE-4182-9C9A-D6E567158153}" destId="{25E9DD60-A165-48AD-9611-44846EC5A730}" srcOrd="0" destOrd="0" presId="urn:microsoft.com/office/officeart/2005/8/layout/chevron1"/>
    <dgm:cxn modelId="{7EE0D390-5B58-4B35-8A17-2EC0F702521A}" type="presOf" srcId="{4F633254-4E3C-47C6-9C8E-10D363D627AC}" destId="{574968CA-6421-4F49-A24F-2D4F58EA50A9}" srcOrd="0" destOrd="0" presId="urn:microsoft.com/office/officeart/2005/8/layout/chevron1"/>
    <dgm:cxn modelId="{938DA07D-C4B8-4DD8-859B-BC33CB414566}" type="presOf" srcId="{C94F9849-762D-4CB4-92EE-7DB6D655BF3B}" destId="{757E901F-84F8-4021-9E40-8C836EB44541}" srcOrd="0" destOrd="0" presId="urn:microsoft.com/office/officeart/2005/8/layout/chevron1"/>
    <dgm:cxn modelId="{D11872BE-4225-4336-8C2F-8687103A422D}" srcId="{C94F9849-762D-4CB4-92EE-7DB6D655BF3B}" destId="{4F633254-4E3C-47C6-9C8E-10D363D627AC}" srcOrd="2" destOrd="0" parTransId="{F65E9F73-6FDC-4E28-B903-E92811A7BDFD}" sibTransId="{7EA68494-6F61-4149-BFDE-698D385CC02B}"/>
    <dgm:cxn modelId="{94D88F5A-2DB2-4F2B-AA45-04FC38605DAC}" type="presOf" srcId="{9CFC2CCD-9BB5-4C4C-97CB-C4DC5E09827D}" destId="{F8A90D0B-4480-4A54-BD71-F4435BFD35C2}" srcOrd="0" destOrd="0" presId="urn:microsoft.com/office/officeart/2005/8/layout/chevron1"/>
    <dgm:cxn modelId="{60477A2C-E4C9-4409-9133-327F8509EE83}" srcId="{C94F9849-762D-4CB4-92EE-7DB6D655BF3B}" destId="{7476FA13-31DE-4182-9C9A-D6E567158153}" srcOrd="1" destOrd="0" parTransId="{32AF54D9-5675-4030-8C22-2F11CFD44910}" sibTransId="{533CDB37-8B3F-400E-8B46-6C14FAB4F4F9}"/>
    <dgm:cxn modelId="{1EA5AE7E-17DB-4798-815B-273BD029DE07}" type="presParOf" srcId="{757E901F-84F8-4021-9E40-8C836EB44541}" destId="{F8A90D0B-4480-4A54-BD71-F4435BFD35C2}" srcOrd="0" destOrd="0" presId="urn:microsoft.com/office/officeart/2005/8/layout/chevron1"/>
    <dgm:cxn modelId="{7DAF892B-7BE5-4E99-ADD1-042E5BF7BD9B}" type="presParOf" srcId="{757E901F-84F8-4021-9E40-8C836EB44541}" destId="{21F819E6-9DC1-4180-A566-596083108CFB}" srcOrd="1" destOrd="0" presId="urn:microsoft.com/office/officeart/2005/8/layout/chevron1"/>
    <dgm:cxn modelId="{F80D4B1E-5384-471E-A366-225CC2BE2F02}" type="presParOf" srcId="{757E901F-84F8-4021-9E40-8C836EB44541}" destId="{25E9DD60-A165-48AD-9611-44846EC5A730}" srcOrd="2" destOrd="0" presId="urn:microsoft.com/office/officeart/2005/8/layout/chevron1"/>
    <dgm:cxn modelId="{D4E3E1E4-A87A-4970-96B6-F9A4952748D5}" type="presParOf" srcId="{757E901F-84F8-4021-9E40-8C836EB44541}" destId="{0008F182-5A29-403E-A3A2-5F0E56052FC2}" srcOrd="3" destOrd="0" presId="urn:microsoft.com/office/officeart/2005/8/layout/chevron1"/>
    <dgm:cxn modelId="{24D09663-7A2F-4918-B431-5DADB7372CC6}" type="presParOf" srcId="{757E901F-84F8-4021-9E40-8C836EB44541}" destId="{574968CA-6421-4F49-A24F-2D4F58EA50A9}" srcOrd="4" destOrd="0" presId="urn:microsoft.com/office/officeart/2005/8/layout/chevron1"/>
    <dgm:cxn modelId="{BF5D826C-C2D6-44F5-B02C-967F209E1761}" type="presParOf" srcId="{757E901F-84F8-4021-9E40-8C836EB44541}" destId="{7D0D0A69-DD1D-4179-BE81-4C3C384E0432}" srcOrd="5" destOrd="0" presId="urn:microsoft.com/office/officeart/2005/8/layout/chevron1"/>
    <dgm:cxn modelId="{502B396B-E912-4B97-BAE4-79F749F40650}" type="presParOf" srcId="{757E901F-84F8-4021-9E40-8C836EB44541}" destId="{75522859-147E-4B43-8E24-7C31BCBD7C5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90D0B-4480-4A54-BD71-F4435BFD35C2}">
      <dsp:nvSpPr>
        <dsp:cNvPr id="0" name=""/>
        <dsp:cNvSpPr/>
      </dsp:nvSpPr>
      <dsp:spPr>
        <a:xfrm>
          <a:off x="2827" y="555913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Academic Employee</a:t>
          </a:r>
          <a:endParaRPr lang="en-US" sz="1200" kern="1200" dirty="0"/>
        </a:p>
      </dsp:txBody>
      <dsp:txXfrm>
        <a:off x="332035" y="555913"/>
        <a:ext cx="987624" cy="658415"/>
      </dsp:txXfrm>
    </dsp:sp>
    <dsp:sp modelId="{25E9DD60-A165-48AD-9611-44846EC5A730}">
      <dsp:nvSpPr>
        <dsp:cNvPr id="0" name=""/>
        <dsp:cNvSpPr/>
      </dsp:nvSpPr>
      <dsp:spPr>
        <a:xfrm>
          <a:off x="1484262" y="555913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Department Chair (or equivalent)</a:t>
          </a:r>
          <a:endParaRPr lang="en-US" sz="1200" kern="1200" dirty="0"/>
        </a:p>
      </dsp:txBody>
      <dsp:txXfrm>
        <a:off x="1813470" y="555913"/>
        <a:ext cx="987624" cy="658415"/>
      </dsp:txXfrm>
    </dsp:sp>
    <dsp:sp modelId="{574968CA-6421-4F49-A24F-2D4F58EA50A9}">
      <dsp:nvSpPr>
        <dsp:cNvPr id="0" name=""/>
        <dsp:cNvSpPr/>
      </dsp:nvSpPr>
      <dsp:spPr>
        <a:xfrm>
          <a:off x="2965698" y="555913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Dean (or equivalent)</a:t>
          </a:r>
          <a:endParaRPr lang="en-US" sz="1200" kern="1200" dirty="0"/>
        </a:p>
      </dsp:txBody>
      <dsp:txXfrm>
        <a:off x="3294906" y="555913"/>
        <a:ext cx="987624" cy="658415"/>
      </dsp:txXfrm>
    </dsp:sp>
    <dsp:sp modelId="{75522859-147E-4B43-8E24-7C31BCBD7C57}">
      <dsp:nvSpPr>
        <dsp:cNvPr id="0" name=""/>
        <dsp:cNvSpPr/>
      </dsp:nvSpPr>
      <dsp:spPr>
        <a:xfrm>
          <a:off x="4447133" y="555913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Vice Provost for Academic Personnel</a:t>
          </a:r>
          <a:endParaRPr lang="en-US" sz="1200" kern="1200" dirty="0"/>
        </a:p>
      </dsp:txBody>
      <dsp:txXfrm>
        <a:off x="4776341" y="555913"/>
        <a:ext cx="987624" cy="658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CC01DD-D1AF-4F53-8CFF-296AB5C5BC46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786839-7408-466A-A945-7A69549063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3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0B51C6-A634-47F5-A5C5-E0DE6D65C08C}" type="datetimeFigureOut">
              <a:rPr lang="en-US" smtClean="0"/>
              <a:t>9/24/2020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AAEC82-C0B5-4AE6-ADFD-D84851B8B3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5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7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4"/>
            <a:ext cx="7848600" cy="639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120032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793596" y="62468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Academic Personnel Office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7274" y="6463389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    </a:t>
            </a:r>
            <a:fld id="{D466D4FD-2E80-442B-AD0A-A02C385D18BD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8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58314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786322"/>
            <a:ext cx="3868737" cy="43088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69384"/>
            <a:ext cx="3887788" cy="43088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793596" y="62468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Academic Personnel Office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27274" y="6463389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    </a:t>
            </a:r>
            <a:fld id="{D466D4FD-2E80-442B-AD0A-A02C385D18BD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6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4"/>
            <a:ext cx="7848600" cy="6397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793596" y="62468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Academic Personnel Office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7274" y="6463389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    </a:t>
            </a:r>
            <a:fld id="{D466D4FD-2E80-442B-AD0A-A02C385D18BD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2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276999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93596" y="62468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Academic Personnel Office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7274" y="6463389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    </a:t>
            </a:r>
            <a:fld id="{D466D4FD-2E80-442B-AD0A-A02C385D18BD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93596" y="62468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</a:rPr>
              <a:t>Academic Personnel Office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84221" y="854242"/>
            <a:ext cx="9059779" cy="54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854242"/>
            <a:ext cx="9048307" cy="5420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7274" y="6463389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    </a:t>
            </a:r>
            <a:fld id="{D466D4FD-2E80-442B-AD0A-A02C385D18BD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8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304804"/>
            <a:ext cx="7848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219200"/>
            <a:ext cx="7848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914400" y="1066800"/>
            <a:ext cx="7848600" cy="1588"/>
          </a:xfrm>
          <a:prstGeom prst="line">
            <a:avLst/>
          </a:prstGeom>
          <a:noFill/>
          <a:ln w="9525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914400" y="6248400"/>
            <a:ext cx="7848600" cy="1588"/>
          </a:xfrm>
          <a:prstGeom prst="line">
            <a:avLst/>
          </a:prstGeom>
          <a:noFill/>
          <a:ln w="9525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914400" y="1052517"/>
            <a:ext cx="78486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>
            <a:off x="914400" y="6234117"/>
            <a:ext cx="78486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7274" y="6463389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    </a:t>
            </a:r>
            <a:endParaRPr lang="en-US" dirty="0">
              <a:solidFill>
                <a:srgbClr val="99999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D7D12-7D06-4860-93B1-8AA604B58CB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14484" y="5990908"/>
            <a:ext cx="370668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2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4" r:id="rId2"/>
    <p:sldLayoutId id="2147483695" r:id="rId3"/>
    <p:sldLayoutId id="2147483708" r:id="rId4"/>
    <p:sldLayoutId id="2147483713" r:id="rId5"/>
    <p:sldLayoutId id="2147483721" r:id="rId6"/>
  </p:sldLayoutIdLst>
  <p:hf sldNum="0" hdr="0" ftr="0" dt="0"/>
  <p:txStyles>
    <p:titleStyle>
      <a:lvl1pPr marL="0" algn="l" defTabSz="914400" rtl="0" eaLnBrk="1" fontAlgn="base" latinLnBrk="0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003DA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9900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9900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9900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9900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9900"/>
          </a:solidFill>
          <a:latin typeface="Arial" charset="0"/>
          <a:ea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9900"/>
          </a:solidFill>
          <a:latin typeface="Arial" charset="0"/>
          <a:ea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9900"/>
          </a:solidFill>
          <a:latin typeface="Arial" charset="0"/>
          <a:ea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9900"/>
          </a:solidFill>
          <a:latin typeface="Arial" charset="0"/>
          <a:ea typeface="ＭＳ Ｐゴシック" charset="-128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666666"/>
          </a:solidFill>
          <a:latin typeface="+mn-lt"/>
          <a:ea typeface="+mn-ea"/>
          <a:cs typeface="+mn-cs"/>
        </a:defRPr>
      </a:lvl1pPr>
      <a:lvl2pPr marL="344488" indent="-111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666666"/>
          </a:solidFill>
          <a:latin typeface="+mn-lt"/>
          <a:ea typeface="+mn-ea"/>
        </a:defRPr>
      </a:lvl2pPr>
      <a:lvl3pPr marL="579438" indent="-120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i="0">
          <a:solidFill>
            <a:srgbClr val="666666"/>
          </a:solidFill>
          <a:latin typeface="+mn-lt"/>
          <a:ea typeface="+mn-ea"/>
        </a:defRPr>
      </a:lvl3pPr>
      <a:lvl4pPr marL="809625" indent="-1158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 i="0">
          <a:solidFill>
            <a:srgbClr val="666666"/>
          </a:solidFill>
          <a:latin typeface="+mn-lt"/>
          <a:ea typeface="+mn-ea"/>
        </a:defRPr>
      </a:lvl4pPr>
      <a:lvl5pPr marL="1033463" indent="-109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 i="0">
          <a:solidFill>
            <a:srgbClr val="666666"/>
          </a:solidFill>
          <a:latin typeface="+mn-lt"/>
          <a:ea typeface="+mn-ea"/>
        </a:defRPr>
      </a:lvl5pPr>
      <a:lvl6pPr marL="1490663" indent="-109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>
          <a:solidFill>
            <a:srgbClr val="666666"/>
          </a:solidFill>
          <a:latin typeface="+mn-lt"/>
          <a:ea typeface="+mn-ea"/>
        </a:defRPr>
      </a:lvl6pPr>
      <a:lvl7pPr marL="1947863" indent="-109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>
          <a:solidFill>
            <a:srgbClr val="666666"/>
          </a:solidFill>
          <a:latin typeface="+mn-lt"/>
          <a:ea typeface="+mn-ea"/>
        </a:defRPr>
      </a:lvl7pPr>
      <a:lvl8pPr marL="2405063" indent="-109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>
          <a:solidFill>
            <a:srgbClr val="666666"/>
          </a:solidFill>
          <a:latin typeface="+mn-lt"/>
          <a:ea typeface="+mn-ea"/>
        </a:defRPr>
      </a:lvl8pPr>
      <a:lvl9pPr marL="2862263" indent="-109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00"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cademicpersonnel@ucr.edu" TargetMode="External"/><Relationship Id="rId2" Type="http://schemas.openxmlformats.org/officeDocument/2006/relationships/hyperlink" Target="mailto:sara.umali@uc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somacademicaffairs.ucr.edu/sites/g/files/rcwecm2346/files/2019-04/ucr_hscp_implementing_procedures_2015.pdf" TargetMode="External"/><Relationship Id="rId7" Type="http://schemas.openxmlformats.org/officeDocument/2006/relationships/hyperlink" Target="https://academicpersonnel.ucr.edu/non-senate-call-ucr-procedures" TargetMode="External"/><Relationship Id="rId2" Type="http://schemas.openxmlformats.org/officeDocument/2006/relationships/hyperlink" Target="https://www.ucop.edu/academic-personnel-programs/academic-personnel-policy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cpersonnel.ucr.edu/the-call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academicpersonnel.ucr.edu/sites/g/files/rcwecm1261/files/2018-08/doachart.pdf" TargetMode="External"/><Relationship Id="rId10" Type="http://schemas.openxmlformats.org/officeDocument/2006/relationships/slide" Target="slide3.xml"/><Relationship Id="rId4" Type="http://schemas.openxmlformats.org/officeDocument/2006/relationships/hyperlink" Target="https://ucnet.universityofcalifornia.edu/labor/bargaining-units/index.html" TargetMode="External"/><Relationship Id="rId9" Type="http://schemas.openxmlformats.org/officeDocument/2006/relationships/hyperlink" Target="https://www.ucop.edu/academic-personnel-programs/_files/apm/apm-11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cop.edu/academic-personnel-programs/academic-personnel-policy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ucop.edu/academic-personnel-programs/_files/apm/apm-110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somacademicaffairs.ucr.edu/sites/g/files/rcwecm2346/files/2019-04/ucr_hscp_implementing_procedures_2015.pdf" TargetMode="External"/><Relationship Id="rId7" Type="http://schemas.openxmlformats.org/officeDocument/2006/relationships/hyperlink" Target="https://academicpersonnel.ucr.edu/non-senate-call-ucr-procedures" TargetMode="External"/><Relationship Id="rId2" Type="http://schemas.openxmlformats.org/officeDocument/2006/relationships/hyperlink" Target="https://www.ucop.edu/academic-personnel-programs/academic-personnel-policy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cpersonnel.ucr.edu/the-call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academicpersonnel.ucr.edu/sites/g/files/rcwecm1261/files/2018-08/doachart.pdf" TargetMode="External"/><Relationship Id="rId10" Type="http://schemas.openxmlformats.org/officeDocument/2006/relationships/slide" Target="slide3.xml"/><Relationship Id="rId4" Type="http://schemas.openxmlformats.org/officeDocument/2006/relationships/hyperlink" Target="https://ucnet.universityofcalifornia.edu/labor/bargaining-units/index.html" TargetMode="External"/><Relationship Id="rId9" Type="http://schemas.openxmlformats.org/officeDocument/2006/relationships/hyperlink" Target="https://www.ucop.edu/academic-personnel-programs/_files/apm/apm-11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op.edu/academic-personnel-programs/academic-personnel-policy/benefits-and-privileges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hyperlink" Target="https://academicpersonnel.ucr.edu/sites/g/files/rcwecm1261/files/2019-05/UCR_AcademicLeavesGuidelines-FINAL-04.2019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op.edu/academic-personnel-programs/_files/apm/apm-715.pdf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academicpersonnel.ucr.edu/sites/g/files/rcwecm1261/files/2019-05/UCR_AcademicLeavesGuidelines-FINAL-04.2019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icpersonnel.ucr.edu/systems" TargetMode="External"/><Relationship Id="rId3" Type="http://schemas.openxmlformats.org/officeDocument/2006/relationships/hyperlink" Target="https://academicpersonnel.ucr.edu/oats" TargetMode="External"/><Relationship Id="rId7" Type="http://schemas.openxmlformats.org/officeDocument/2006/relationships/hyperlink" Target="https://www.ucop.edu/academic-personnel-programs/_files/apm/apm-671.pdf" TargetMode="External"/><Relationship Id="rId2" Type="http://schemas.openxmlformats.org/officeDocument/2006/relationships/hyperlink" Target="https://academicpersonnel.ucr.edu/efilep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op.edu/academic-personnel-programs/_files/apm/apm-246.pdf" TargetMode="External"/><Relationship Id="rId5" Type="http://schemas.openxmlformats.org/officeDocument/2006/relationships/hyperlink" Target="https://www.ucop.edu/academic-personnel-programs/_files/apm/apm-240.pdf" TargetMode="External"/><Relationship Id="rId4" Type="http://schemas.openxmlformats.org/officeDocument/2006/relationships/hyperlink" Target="https://www.ucop.edu/academic-personnel-programs/_files/apm/apm-025.pdf" TargetMode="Externa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precruit.ucr.edu/" TargetMode="External"/><Relationship Id="rId3" Type="http://schemas.openxmlformats.org/officeDocument/2006/relationships/hyperlink" Target="https://academicpersonnel.ucr.edu/oats-support#contacts" TargetMode="External"/><Relationship Id="rId7" Type="http://schemas.openxmlformats.org/officeDocument/2006/relationships/hyperlink" Target="https://academicpersonnel.ucr.edu/efileplus" TargetMode="External"/><Relationship Id="rId2" Type="http://schemas.openxmlformats.org/officeDocument/2006/relationships/hyperlink" Target="https://academicpersonnel.ucr.edu/aprecruit-contac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cpersonnel.ucr.edu/oats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academicpersonnel.ucr.edu/aprecruit" TargetMode="External"/><Relationship Id="rId10" Type="http://schemas.openxmlformats.org/officeDocument/2006/relationships/hyperlink" Target="https://efileplus.ucr.edu/" TargetMode="External"/><Relationship Id="rId4" Type="http://schemas.openxmlformats.org/officeDocument/2006/relationships/hyperlink" Target="https://academicpersonnel.ucr.edu/efileplus-support#contacts" TargetMode="External"/><Relationship Id="rId9" Type="http://schemas.openxmlformats.org/officeDocument/2006/relationships/hyperlink" Target="https://ucr.ucoats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cademicpersonnel.ucr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AF54B18-1E70-D449-A3EC-9239163ED0CD}"/>
              </a:ext>
            </a:extLst>
          </p:cNvPr>
          <p:cNvGrpSpPr/>
          <p:nvPr/>
        </p:nvGrpSpPr>
        <p:grpSpPr>
          <a:xfrm>
            <a:off x="0" y="0"/>
            <a:ext cx="9159343" cy="6857999"/>
            <a:chOff x="-18411" y="-6137"/>
            <a:chExt cx="12212457" cy="6873342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77FB2E0-C8C5-B54F-999D-475D5623CDDB}"/>
                </a:ext>
              </a:extLst>
            </p:cNvPr>
            <p:cNvSpPr/>
            <p:nvPr/>
          </p:nvSpPr>
          <p:spPr>
            <a:xfrm>
              <a:off x="-18411" y="3031635"/>
              <a:ext cx="12212457" cy="3835570"/>
            </a:xfrm>
            <a:custGeom>
              <a:avLst/>
              <a:gdLst>
                <a:gd name="connsiteX0" fmla="*/ 0 w 12212457"/>
                <a:gd name="connsiteY0" fmla="*/ 2718652 h 3835570"/>
                <a:gd name="connsiteX1" fmla="*/ 0 w 12212457"/>
                <a:gd name="connsiteY1" fmla="*/ 3835570 h 3835570"/>
                <a:gd name="connsiteX2" fmla="*/ 153423 w 12212457"/>
                <a:gd name="connsiteY2" fmla="*/ 3835570 h 3835570"/>
                <a:gd name="connsiteX3" fmla="*/ 5443442 w 12212457"/>
                <a:gd name="connsiteY3" fmla="*/ 3835570 h 3835570"/>
                <a:gd name="connsiteX4" fmla="*/ 12212457 w 12212457"/>
                <a:gd name="connsiteY4" fmla="*/ 619828 h 3835570"/>
                <a:gd name="connsiteX5" fmla="*/ 12212457 w 12212457"/>
                <a:gd name="connsiteY5" fmla="*/ 0 h 3835570"/>
                <a:gd name="connsiteX6" fmla="*/ 0 w 12212457"/>
                <a:gd name="connsiteY6" fmla="*/ 2718652 h 383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457" h="3835570">
                  <a:moveTo>
                    <a:pt x="0" y="2718652"/>
                  </a:moveTo>
                  <a:lnTo>
                    <a:pt x="0" y="3835570"/>
                  </a:lnTo>
                  <a:lnTo>
                    <a:pt x="153423" y="3835570"/>
                  </a:lnTo>
                  <a:lnTo>
                    <a:pt x="5443442" y="3835570"/>
                  </a:lnTo>
                  <a:lnTo>
                    <a:pt x="12212457" y="619828"/>
                  </a:lnTo>
                  <a:lnTo>
                    <a:pt x="12212457" y="0"/>
                  </a:lnTo>
                  <a:lnTo>
                    <a:pt x="0" y="2718652"/>
                  </a:lnTo>
                  <a:close/>
                </a:path>
              </a:pathLst>
            </a:custGeom>
            <a:solidFill>
              <a:srgbClr val="FFB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69FD79F2-2E51-0C40-96CB-189599A623FE}"/>
                </a:ext>
              </a:extLst>
            </p:cNvPr>
            <p:cNvSpPr/>
            <p:nvPr/>
          </p:nvSpPr>
          <p:spPr>
            <a:xfrm>
              <a:off x="-18411" y="-6137"/>
              <a:ext cx="12210411" cy="5842341"/>
            </a:xfrm>
            <a:custGeom>
              <a:avLst/>
              <a:gdLst>
                <a:gd name="connsiteX0" fmla="*/ 0 w 12046760"/>
                <a:gd name="connsiteY0" fmla="*/ 5842341 h 5842341"/>
                <a:gd name="connsiteX1" fmla="*/ 1460585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046760"/>
                <a:gd name="connsiteY0" fmla="*/ 5842341 h 5842341"/>
                <a:gd name="connsiteX1" fmla="*/ 12274 w 12046760"/>
                <a:gd name="connsiteY1" fmla="*/ 0 h 5842341"/>
                <a:gd name="connsiteX2" fmla="*/ 10586175 w 12046760"/>
                <a:gd name="connsiteY2" fmla="*/ 0 h 5842341"/>
                <a:gd name="connsiteX3" fmla="*/ 12046760 w 12046760"/>
                <a:gd name="connsiteY3" fmla="*/ 5842341 h 5842341"/>
                <a:gd name="connsiteX4" fmla="*/ 0 w 12046760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046760 w 12194047"/>
                <a:gd name="connsiteY3" fmla="*/ 5842341 h 5842341"/>
                <a:gd name="connsiteX4" fmla="*/ 0 w 12194047"/>
                <a:gd name="connsiteY4" fmla="*/ 5842341 h 5842341"/>
                <a:gd name="connsiteX0" fmla="*/ 0 w 12194047"/>
                <a:gd name="connsiteY0" fmla="*/ 5842341 h 5842341"/>
                <a:gd name="connsiteX1" fmla="*/ 12274 w 12194047"/>
                <a:gd name="connsiteY1" fmla="*/ 0 h 5842341"/>
                <a:gd name="connsiteX2" fmla="*/ 12194047 w 12194047"/>
                <a:gd name="connsiteY2" fmla="*/ 6137 h 5842341"/>
                <a:gd name="connsiteX3" fmla="*/ 12194046 w 12194047"/>
                <a:gd name="connsiteY3" fmla="*/ 3080730 h 5842341"/>
                <a:gd name="connsiteX4" fmla="*/ 0 w 12194047"/>
                <a:gd name="connsiteY4" fmla="*/ 5842341 h 584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047" h="5842341">
                  <a:moveTo>
                    <a:pt x="0" y="5842341"/>
                  </a:moveTo>
                  <a:cubicBezTo>
                    <a:pt x="4091" y="3894894"/>
                    <a:pt x="8183" y="1947447"/>
                    <a:pt x="12274" y="0"/>
                  </a:cubicBezTo>
                  <a:lnTo>
                    <a:pt x="12194047" y="6137"/>
                  </a:lnTo>
                  <a:cubicBezTo>
                    <a:pt x="12194047" y="1031001"/>
                    <a:pt x="12194046" y="2055866"/>
                    <a:pt x="12194046" y="3080730"/>
                  </a:cubicBezTo>
                  <a:lnTo>
                    <a:pt x="0" y="5842341"/>
                  </a:lnTo>
                  <a:close/>
                </a:path>
              </a:pathLst>
            </a:cu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530730" y="1369545"/>
            <a:ext cx="8212375" cy="653192"/>
          </a:xfrm>
          <a:prstGeom prst="rect">
            <a:avLst/>
          </a:prstGeom>
          <a:noFill/>
        </p:spPr>
        <p:txBody>
          <a:bodyPr wrap="square" lIns="0" tIns="68580" rIns="0" bIns="0" rtlCol="0">
            <a:spAutoFit/>
          </a:bodyPr>
          <a:lstStyle/>
          <a:p>
            <a:pPr>
              <a:lnSpc>
                <a:spcPts val="5115"/>
              </a:lnSpc>
            </a:pPr>
            <a:r>
              <a:rPr lang="en-US" sz="3200" b="1" spc="-113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Academic Leaves and Academic Systems</a:t>
            </a:r>
            <a:endParaRPr lang="en-US" sz="3200" b="1" spc="-113" dirty="0">
              <a:solidFill>
                <a:schemeClr val="bg1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508FD533-CF81-2F46-A1CA-7D15D717BFB2}"/>
              </a:ext>
            </a:extLst>
          </p:cNvPr>
          <p:cNvSpPr txBox="1"/>
          <p:nvPr/>
        </p:nvSpPr>
        <p:spPr>
          <a:xfrm>
            <a:off x="463163" y="2646635"/>
            <a:ext cx="64578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Faculty Orientation  </a:t>
            </a:r>
            <a:b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25, 2020</a:t>
            </a:r>
            <a:b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Sara 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Umali</a:t>
            </a:r>
          </a:p>
          <a:p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Director 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of Academic Personnel Data &amp; </a:t>
            </a: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Technology</a:t>
            </a:r>
          </a:p>
          <a:p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(951) 827-5810</a:t>
            </a:r>
          </a:p>
          <a:p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  <a:hlinkClick r:id="rId2"/>
              </a:rPr>
              <a:t>sara.umali@ucr.edu</a:t>
            </a:r>
            <a:endParaRPr lang="en-US" sz="1500" dirty="0" smtClean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  <a:hlinkClick r:id="rId3"/>
              </a:rPr>
              <a:t>academicpersonnel.ucr.edu</a:t>
            </a:r>
            <a:endParaRPr lang="en-US" sz="1500" dirty="0" smtClean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endParaRPr lang="en-U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160659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88" y="1475981"/>
            <a:ext cx="5403789" cy="40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7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4139595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 err="1" smtClean="0"/>
              <a:t>Systemwide</a:t>
            </a:r>
            <a:endParaRPr lang="en-US" sz="1700" b="1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Academic </a:t>
            </a:r>
            <a:r>
              <a:rPr lang="en-US" sz="1600" dirty="0" smtClean="0">
                <a:hlinkClick r:id="rId2"/>
              </a:rPr>
              <a:t>Personnel Manual (APM)</a:t>
            </a:r>
            <a:r>
              <a:rPr lang="en-US" sz="1600" dirty="0" smtClean="0"/>
              <a:t> – systemwide policy manual for academics issued and maintained by the Office of the President (</a:t>
            </a:r>
            <a:r>
              <a:rPr lang="en-US" sz="1600" dirty="0"/>
              <a:t>UCOP). The APM applies only to the extent provided for in a Memorandum of Understanding (MOU) for academic appointees covered by collective bargaining</a:t>
            </a:r>
            <a:r>
              <a:rPr lang="en-US" sz="1600" dirty="0" smtClean="0"/>
              <a:t>.  </a:t>
            </a:r>
            <a:r>
              <a:rPr lang="en-US" sz="1600" dirty="0" err="1" smtClean="0"/>
              <a:t>Cli</a:t>
            </a:r>
            <a:r>
              <a:rPr lang="en-US" sz="1600" dirty="0" smtClean="0"/>
              <a:t>  </a:t>
            </a:r>
            <a:r>
              <a:rPr lang="en-US" sz="1000" dirty="0" smtClean="0"/>
              <a:t>(click to view table of contents)</a:t>
            </a:r>
          </a:p>
          <a:p>
            <a:r>
              <a:rPr lang="en-US" sz="1600" dirty="0" smtClean="0">
                <a:hlinkClick r:id="rId3"/>
              </a:rPr>
              <a:t>Health Sciences Compensation Implementing Procedures</a:t>
            </a:r>
            <a:r>
              <a:rPr lang="en-US" sz="1600" dirty="0" smtClean="0"/>
              <a:t> – provides a common administrative framework within which a participating health sciences school can compensate its faculty according to the competitive requirements of each discipline. </a:t>
            </a:r>
          </a:p>
          <a:p>
            <a:r>
              <a:rPr lang="en-US" sz="1600" dirty="0" smtClean="0">
                <a:hlinkClick r:id="rId4"/>
              </a:rPr>
              <a:t>Bargaining </a:t>
            </a:r>
            <a:r>
              <a:rPr lang="en-US" sz="1600" dirty="0" smtClean="0">
                <a:hlinkClick r:id="rId4"/>
              </a:rPr>
              <a:t>Contracts</a:t>
            </a:r>
            <a:r>
              <a:rPr lang="en-US" sz="1600" dirty="0" smtClean="0"/>
              <a:t> – existing </a:t>
            </a:r>
            <a:r>
              <a:rPr lang="en-US" sz="1600" dirty="0"/>
              <a:t>employment contracts with each bargaining unit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 marL="0" indent="0">
              <a:buNone/>
            </a:pPr>
            <a:endParaRPr lang="en-US" sz="1700" b="1" dirty="0" smtClean="0"/>
          </a:p>
          <a:p>
            <a:pPr marL="0" indent="0">
              <a:buNone/>
            </a:pPr>
            <a:r>
              <a:rPr lang="en-US" sz="1700" b="1" dirty="0" smtClean="0"/>
              <a:t>UCR</a:t>
            </a:r>
            <a:endParaRPr lang="en-US" sz="1700" b="1" dirty="0" smtClean="0"/>
          </a:p>
          <a:p>
            <a:r>
              <a:rPr lang="en-US" sz="1600" dirty="0" smtClean="0">
                <a:hlinkClick r:id="rId5"/>
              </a:rPr>
              <a:t>Delegation of Authority</a:t>
            </a:r>
            <a:r>
              <a:rPr lang="en-US" sz="1600" dirty="0" smtClean="0"/>
              <a:t> – this provides information on approval authority of various academic activities such as merits and promotions, academic leaves, etc.</a:t>
            </a:r>
          </a:p>
          <a:p>
            <a:r>
              <a:rPr lang="en-US" sz="1600" dirty="0" smtClean="0">
                <a:hlinkClick r:id="rId6"/>
              </a:rPr>
              <a:t>Senate CALL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7"/>
              </a:rPr>
              <a:t>Non Senate CALL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732527"/>
            <a:ext cx="369364" cy="449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764" y="5873781"/>
            <a:ext cx="5405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9"/>
              </a:rPr>
              <a:t>Quick Links</a:t>
            </a:r>
            <a:r>
              <a:rPr lang="en-US" sz="1400" dirty="0" smtClean="0"/>
              <a:t>, Academic Personnel Office Website </a:t>
            </a:r>
            <a:endParaRPr lang="en-US" sz="1400" dirty="0"/>
          </a:p>
        </p:txBody>
      </p:sp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69" y="2207172"/>
            <a:ext cx="351978" cy="3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5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1295739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 err="1" smtClean="0"/>
              <a:t>Systemwide</a:t>
            </a:r>
            <a:endParaRPr lang="en-US" sz="1700" b="1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Academic </a:t>
            </a:r>
            <a:r>
              <a:rPr lang="en-US" sz="1600" dirty="0" smtClean="0">
                <a:hlinkClick r:id="rId2"/>
              </a:rPr>
              <a:t>Personnel Manual (APM)</a:t>
            </a:r>
            <a:r>
              <a:rPr lang="en-US" sz="1600" dirty="0" smtClean="0"/>
              <a:t> – systemwide policy manual for academics issued and maintained by the Office of the President (</a:t>
            </a:r>
            <a:r>
              <a:rPr lang="en-US" sz="1600" dirty="0"/>
              <a:t>UCOP). The APM applies only to the extent provided for in a Memorandum of Understanding (MOU) for academic appointees covered by collective bargaining</a:t>
            </a:r>
            <a:r>
              <a:rPr lang="en-US" sz="1600" dirty="0" smtClean="0"/>
              <a:t>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732527"/>
            <a:ext cx="369364" cy="449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764" y="5873781"/>
            <a:ext cx="5405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Quick Links</a:t>
            </a:r>
            <a:r>
              <a:rPr lang="en-US" sz="1400" dirty="0" smtClean="0"/>
              <a:t>, Academic Personnel Office Website 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69" y="2207172"/>
            <a:ext cx="351978" cy="351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-100024" t="-98378" r="-94718" b="-114445"/>
          <a:stretch/>
        </p:blipFill>
        <p:spPr>
          <a:xfrm>
            <a:off x="-6987676" y="-4900129"/>
            <a:ext cx="23202900" cy="166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0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4139595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 err="1" smtClean="0"/>
              <a:t>Systemwide</a:t>
            </a:r>
            <a:endParaRPr lang="en-US" sz="1700" b="1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Academic </a:t>
            </a:r>
            <a:r>
              <a:rPr lang="en-US" sz="1600" dirty="0" smtClean="0">
                <a:hlinkClick r:id="rId2"/>
              </a:rPr>
              <a:t>Personnel Manual (APM)</a:t>
            </a:r>
            <a:r>
              <a:rPr lang="en-US" sz="1600" dirty="0" smtClean="0"/>
              <a:t> – systemwide policy manual for academics issued and maintained by the Office of the President (</a:t>
            </a:r>
            <a:r>
              <a:rPr lang="en-US" sz="1600" dirty="0"/>
              <a:t>UCOP). The APM applies only to the extent provided for in a Memorandum of Understanding (MOU) for academic appointees covered by collective bargaining</a:t>
            </a:r>
            <a:r>
              <a:rPr lang="en-US" sz="1600" dirty="0" smtClean="0"/>
              <a:t>.  </a:t>
            </a:r>
            <a:r>
              <a:rPr lang="en-US" sz="1600" dirty="0" err="1" smtClean="0"/>
              <a:t>Cli</a:t>
            </a:r>
            <a:r>
              <a:rPr lang="en-US" sz="1600" dirty="0" smtClean="0"/>
              <a:t>  </a:t>
            </a:r>
            <a:r>
              <a:rPr lang="en-US" sz="1000" dirty="0" smtClean="0"/>
              <a:t>(click to view table of contents)</a:t>
            </a:r>
          </a:p>
          <a:p>
            <a:r>
              <a:rPr lang="en-US" sz="1600" dirty="0" smtClean="0">
                <a:hlinkClick r:id="rId3"/>
              </a:rPr>
              <a:t>Health Sciences Compensation Implementing Procedures</a:t>
            </a:r>
            <a:r>
              <a:rPr lang="en-US" sz="1600" dirty="0" smtClean="0"/>
              <a:t> – provides a common administrative framework within which a participating health sciences school can compensate its faculty according to the competitive requirements of each discipline. </a:t>
            </a:r>
          </a:p>
          <a:p>
            <a:r>
              <a:rPr lang="en-US" sz="1600" dirty="0" smtClean="0">
                <a:hlinkClick r:id="rId4"/>
              </a:rPr>
              <a:t>Bargaining </a:t>
            </a:r>
            <a:r>
              <a:rPr lang="en-US" sz="1600" dirty="0" smtClean="0">
                <a:hlinkClick r:id="rId4"/>
              </a:rPr>
              <a:t>Contracts</a:t>
            </a:r>
            <a:r>
              <a:rPr lang="en-US" sz="1600" dirty="0" smtClean="0"/>
              <a:t> – existing </a:t>
            </a:r>
            <a:r>
              <a:rPr lang="en-US" sz="1600" dirty="0"/>
              <a:t>employment contracts with each bargaining unit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 marL="0" indent="0">
              <a:buNone/>
            </a:pPr>
            <a:endParaRPr lang="en-US" sz="1700" b="1" dirty="0" smtClean="0"/>
          </a:p>
          <a:p>
            <a:pPr marL="0" indent="0">
              <a:buNone/>
            </a:pPr>
            <a:r>
              <a:rPr lang="en-US" sz="1700" b="1" dirty="0" smtClean="0"/>
              <a:t>UCR</a:t>
            </a:r>
            <a:endParaRPr lang="en-US" sz="1700" b="1" dirty="0" smtClean="0"/>
          </a:p>
          <a:p>
            <a:r>
              <a:rPr lang="en-US" sz="1600" dirty="0" smtClean="0">
                <a:hlinkClick r:id="rId5"/>
              </a:rPr>
              <a:t>Delegation of Authority</a:t>
            </a:r>
            <a:r>
              <a:rPr lang="en-US" sz="1600" dirty="0" smtClean="0"/>
              <a:t> – this provides information on approval authority of various academic activities such as merits and promotions, academic leaves, etc.</a:t>
            </a:r>
          </a:p>
          <a:p>
            <a:r>
              <a:rPr lang="en-US" sz="1600" dirty="0" smtClean="0">
                <a:hlinkClick r:id="rId6"/>
              </a:rPr>
              <a:t>Senate CALL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7"/>
              </a:rPr>
              <a:t>Non Senate CALL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732527"/>
            <a:ext cx="369364" cy="449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764" y="5873781"/>
            <a:ext cx="5405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9"/>
              </a:rPr>
              <a:t>Quick Links</a:t>
            </a:r>
            <a:r>
              <a:rPr lang="en-US" sz="1400" dirty="0" smtClean="0"/>
              <a:t>, Academic Personnel Office Website </a:t>
            </a:r>
            <a:endParaRPr lang="en-US" sz="1400" dirty="0"/>
          </a:p>
        </p:txBody>
      </p:sp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69" y="2207172"/>
            <a:ext cx="351978" cy="3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Leave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4198072"/>
          </a:xfrm>
        </p:spPr>
        <p:txBody>
          <a:bodyPr/>
          <a:lstStyle/>
          <a:p>
            <a:r>
              <a:rPr lang="en-US" sz="1600" dirty="0" smtClean="0"/>
              <a:t>Sick Leave</a:t>
            </a:r>
          </a:p>
          <a:p>
            <a:pPr lvl="1"/>
            <a:r>
              <a:rPr lang="en-US" sz="1400" dirty="0"/>
              <a:t>Paid Medical Leave for Academic Appointees Who Do Not Accrue Sick Leave</a:t>
            </a:r>
            <a:endParaRPr lang="en-US" sz="1400" dirty="0" smtClean="0"/>
          </a:p>
          <a:p>
            <a:r>
              <a:rPr lang="en-US" sz="1600" dirty="0" smtClean="0"/>
              <a:t>Family and Medical Leave</a:t>
            </a:r>
          </a:p>
          <a:p>
            <a:r>
              <a:rPr lang="en-US" sz="1600" dirty="0" smtClean="0"/>
              <a:t>Vacation Leave</a:t>
            </a:r>
          </a:p>
          <a:p>
            <a:r>
              <a:rPr lang="en-US" sz="1600" dirty="0" smtClean="0"/>
              <a:t>Sabbatical Leave</a:t>
            </a:r>
          </a:p>
          <a:p>
            <a:r>
              <a:rPr lang="en-US" sz="1600" dirty="0" smtClean="0"/>
              <a:t>Leave for Service to Governmental Agencies</a:t>
            </a:r>
          </a:p>
          <a:p>
            <a:r>
              <a:rPr lang="en-US" sz="1600" dirty="0" smtClean="0"/>
              <a:t>Military Leave</a:t>
            </a:r>
          </a:p>
          <a:p>
            <a:r>
              <a:rPr lang="en-US" sz="1600" dirty="0" smtClean="0"/>
              <a:t>Leave to Attend Professional Meeting</a:t>
            </a:r>
          </a:p>
          <a:p>
            <a:r>
              <a:rPr lang="en-US" sz="1600" dirty="0" smtClean="0"/>
              <a:t>Other Leaves with Pay</a:t>
            </a:r>
          </a:p>
          <a:p>
            <a:r>
              <a:rPr lang="en-US" sz="1600" dirty="0" smtClean="0"/>
              <a:t>Other Leaves without Pay</a:t>
            </a:r>
          </a:p>
          <a:p>
            <a:r>
              <a:rPr lang="en-US" sz="1600" dirty="0" smtClean="0"/>
              <a:t>Family Accommodation for Childbearing and Childrearing</a:t>
            </a:r>
          </a:p>
          <a:p>
            <a:pPr lvl="1"/>
            <a:r>
              <a:rPr lang="en-US" sz="1400" dirty="0" smtClean="0"/>
              <a:t>Childbearing Leave</a:t>
            </a:r>
          </a:p>
          <a:p>
            <a:pPr lvl="1"/>
            <a:r>
              <a:rPr lang="en-US" sz="1400" dirty="0" smtClean="0"/>
              <a:t>Parental Leave</a:t>
            </a:r>
          </a:p>
          <a:p>
            <a:pPr lvl="1"/>
            <a:r>
              <a:rPr lang="en-US" sz="1400" dirty="0" smtClean="0"/>
              <a:t>Active Service Modified Duties (ASMD) – </a:t>
            </a:r>
            <a:r>
              <a:rPr lang="en-US" sz="1400" b="1" dirty="0" smtClean="0">
                <a:solidFill>
                  <a:srgbClr val="C00000"/>
                </a:solidFill>
              </a:rPr>
              <a:t>this is not a leave of absence</a:t>
            </a:r>
          </a:p>
          <a:p>
            <a:pPr lvl="1"/>
            <a:r>
              <a:rPr lang="en-US" sz="1400" dirty="0" smtClean="0"/>
              <a:t>Stop the Clock (STC) – </a:t>
            </a:r>
            <a:r>
              <a:rPr lang="en-US" sz="1400" b="1" dirty="0" smtClean="0">
                <a:solidFill>
                  <a:srgbClr val="C00000"/>
                </a:solidFill>
              </a:rPr>
              <a:t>this is not a leave of absence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634491"/>
            <a:ext cx="369364" cy="449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0017" y="5634491"/>
            <a:ext cx="62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cs typeface="Calibri" panose="020F0502020204030204" pitchFamily="34" charset="0"/>
                <a:hlinkClick r:id="rId3"/>
              </a:rPr>
              <a:t>APM 700</a:t>
            </a:r>
            <a:r>
              <a:rPr lang="en-US" sz="1400" dirty="0" smtClean="0">
                <a:latin typeface="+mj-lt"/>
                <a:cs typeface="Calibri" panose="020F0502020204030204" pitchFamily="34" charset="0"/>
              </a:rPr>
              <a:t>, Benefits and Privileges</a:t>
            </a:r>
          </a:p>
          <a:p>
            <a:r>
              <a:rPr lang="en-US" sz="1400" dirty="0" smtClean="0">
                <a:latin typeface="+mj-lt"/>
                <a:cs typeface="Calibri" panose="020F0502020204030204" pitchFamily="34" charset="0"/>
                <a:hlinkClick r:id="rId4"/>
              </a:rPr>
              <a:t>Academic Leaves Guidelines</a:t>
            </a:r>
            <a:r>
              <a:rPr lang="en-US" sz="1400" dirty="0" smtClean="0">
                <a:latin typeface="+mj-lt"/>
                <a:cs typeface="Calibri" panose="020F0502020204030204" pitchFamily="34" charset="0"/>
              </a:rPr>
              <a:t>  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25" y="2606919"/>
            <a:ext cx="2719480" cy="12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Leave Approval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31577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Delegation of Authority</a:t>
            </a:r>
          </a:p>
          <a:p>
            <a:r>
              <a:rPr lang="en-US" dirty="0" smtClean="0"/>
              <a:t>Sabbatical </a:t>
            </a:r>
            <a:r>
              <a:rPr lang="en-US" dirty="0"/>
              <a:t>leave (Regular and In-Residence) – Dean</a:t>
            </a:r>
          </a:p>
          <a:p>
            <a:r>
              <a:rPr lang="en-US" dirty="0" smtClean="0"/>
              <a:t>Non-Senate </a:t>
            </a:r>
            <a:r>
              <a:rPr lang="en-US" dirty="0"/>
              <a:t>leaves – Dean</a:t>
            </a:r>
          </a:p>
          <a:p>
            <a:r>
              <a:rPr lang="en-US" dirty="0" smtClean="0"/>
              <a:t>Senate </a:t>
            </a:r>
            <a:r>
              <a:rPr lang="en-US" dirty="0"/>
              <a:t>leaves </a:t>
            </a:r>
            <a:r>
              <a:rPr lang="en-US" dirty="0" smtClean="0"/>
              <a:t>that are thirty </a:t>
            </a:r>
            <a:r>
              <a:rPr lang="en-US" dirty="0"/>
              <a:t>(30) calendar days or less (with the exception of leaves with </a:t>
            </a:r>
            <a:r>
              <a:rPr lang="en-US" dirty="0" smtClean="0"/>
              <a:t>FML designation) </a:t>
            </a:r>
            <a:r>
              <a:rPr lang="en-US" dirty="0"/>
              <a:t>– Dean</a:t>
            </a:r>
          </a:p>
          <a:p>
            <a:r>
              <a:rPr lang="en-US" dirty="0" smtClean="0"/>
              <a:t>Faculty </a:t>
            </a:r>
            <a:r>
              <a:rPr lang="en-US" dirty="0"/>
              <a:t>Members of Health Sciences Compensation Plan (HSCP) &amp; School of Medicine (</a:t>
            </a:r>
            <a:r>
              <a:rPr lang="en-US" dirty="0" smtClean="0"/>
              <a:t>SOM) Faculty </a:t>
            </a:r>
            <a:r>
              <a:rPr lang="en-US" dirty="0"/>
              <a:t>Members – Dean</a:t>
            </a:r>
          </a:p>
          <a:p>
            <a:r>
              <a:rPr lang="en-US" dirty="0" smtClean="0"/>
              <a:t>All </a:t>
            </a:r>
            <a:r>
              <a:rPr lang="en-US" dirty="0"/>
              <a:t>other Senate leaves – Vice Provost for Academic Personnel (VPAP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2711565"/>
              </p:ext>
            </p:extLst>
          </p:nvPr>
        </p:nvGraphicFramePr>
        <p:xfrm>
          <a:off x="1474452" y="3531228"/>
          <a:ext cx="6096000" cy="1770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742597"/>
            <a:ext cx="369364" cy="449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3764" y="5684594"/>
            <a:ext cx="7022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8"/>
              </a:rPr>
              <a:t>Delegation of Authority Charts</a:t>
            </a:r>
            <a:r>
              <a:rPr lang="en-US" sz="1400" dirty="0" smtClean="0"/>
              <a:t>, Academic Personnel Office website</a:t>
            </a:r>
          </a:p>
          <a:p>
            <a:r>
              <a:rPr lang="en-US" sz="1400" dirty="0" smtClean="0">
                <a:hlinkClick r:id="rId9"/>
              </a:rPr>
              <a:t>Academic Leaves of Absence Guidelines</a:t>
            </a:r>
            <a:r>
              <a:rPr lang="en-US" sz="1400" dirty="0" smtClean="0"/>
              <a:t>, Academic Personnel Office website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76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561384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Academic Personnel Recruit System </a:t>
            </a:r>
            <a:r>
              <a:rPr lang="en-US" dirty="0"/>
              <a:t>or </a:t>
            </a:r>
            <a:r>
              <a:rPr lang="en-US" dirty="0" smtClean="0">
                <a:hlinkClick r:id="rId2"/>
              </a:rPr>
              <a:t>AP Recruit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smtClean="0"/>
              <a:t>secure </a:t>
            </a:r>
            <a:r>
              <a:rPr lang="en-US" dirty="0"/>
              <a:t>online academic employment recruitment management system, supporting the entire recruitment workflow from creation of a recruitment plan, application, reference gathering, </a:t>
            </a:r>
            <a:r>
              <a:rPr lang="en-US" dirty="0" smtClean="0"/>
              <a:t>review by </a:t>
            </a:r>
            <a:r>
              <a:rPr lang="en-US" dirty="0"/>
              <a:t>the search committee, and, finally, selecting a hired candidate. </a:t>
            </a:r>
            <a:r>
              <a:rPr lang="en-US" dirty="0" smtClean="0"/>
              <a:t>This is a systemwide application used by all 10 UC campuses.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b="1" dirty="0" smtClean="0"/>
              <a:t>UC Outside Activity Tracking System </a:t>
            </a:r>
            <a:r>
              <a:rPr lang="en-US" dirty="0"/>
              <a:t>or </a:t>
            </a:r>
            <a:r>
              <a:rPr lang="en-US" dirty="0" smtClean="0">
                <a:hlinkClick r:id="rId3"/>
              </a:rPr>
              <a:t>UC OATS</a:t>
            </a:r>
            <a:r>
              <a:rPr lang="en-US" dirty="0" smtClean="0"/>
              <a:t> </a:t>
            </a:r>
            <a:r>
              <a:rPr lang="en-US" dirty="0">
                <a:latin typeface="Fira Sans Regular"/>
              </a:rPr>
              <a:t>is a </a:t>
            </a:r>
            <a:r>
              <a:rPr lang="en-US" dirty="0" smtClean="0">
                <a:latin typeface="Fira Sans Regular"/>
              </a:rPr>
              <a:t>secure, online application </a:t>
            </a:r>
            <a:r>
              <a:rPr lang="en-US" dirty="0">
                <a:latin typeface="Fira Sans Regular"/>
              </a:rPr>
              <a:t>that supports the required collection, review, approval, and annual reporting of the outside professional activities subject to the University of California's Conflict of Commitment policies:</a:t>
            </a:r>
            <a:r>
              <a:rPr lang="en-US" dirty="0">
                <a:solidFill>
                  <a:srgbClr val="455A64"/>
                </a:solidFill>
                <a:latin typeface="Fira Sans Regular"/>
              </a:rPr>
              <a:t> </a:t>
            </a:r>
            <a:r>
              <a:rPr lang="en-US" u="sng" dirty="0">
                <a:solidFill>
                  <a:srgbClr val="F4002B"/>
                </a:solidFill>
                <a:latin typeface="Fira Sans Regular"/>
                <a:hlinkClick r:id="rId4"/>
              </a:rPr>
              <a:t>APM-025</a:t>
            </a:r>
            <a:r>
              <a:rPr lang="en-US" dirty="0">
                <a:solidFill>
                  <a:srgbClr val="455A64"/>
                </a:solidFill>
                <a:latin typeface="Fira Sans Regular"/>
              </a:rPr>
              <a:t>, </a:t>
            </a:r>
            <a:r>
              <a:rPr lang="en-US" u="sng" dirty="0">
                <a:solidFill>
                  <a:srgbClr val="F4002B"/>
                </a:solidFill>
                <a:latin typeface="Fira Sans Regular"/>
                <a:hlinkClick r:id="rId5"/>
              </a:rPr>
              <a:t>APM-240</a:t>
            </a:r>
            <a:r>
              <a:rPr lang="en-US" dirty="0">
                <a:solidFill>
                  <a:srgbClr val="455A64"/>
                </a:solidFill>
                <a:latin typeface="Fira Sans Regular"/>
              </a:rPr>
              <a:t>, </a:t>
            </a:r>
            <a:r>
              <a:rPr lang="en-US" u="sng" dirty="0">
                <a:solidFill>
                  <a:srgbClr val="F4002B"/>
                </a:solidFill>
                <a:latin typeface="Fira Sans Regular"/>
                <a:hlinkClick r:id="rId6"/>
              </a:rPr>
              <a:t>APM-246</a:t>
            </a:r>
            <a:r>
              <a:rPr lang="en-US" dirty="0">
                <a:solidFill>
                  <a:srgbClr val="455A64"/>
                </a:solidFill>
                <a:latin typeface="Fira Sans Regular"/>
              </a:rPr>
              <a:t>, and </a:t>
            </a:r>
            <a:r>
              <a:rPr lang="en-US" u="sng" dirty="0">
                <a:solidFill>
                  <a:srgbClr val="F4002B"/>
                </a:solidFill>
                <a:latin typeface="Fira Sans Regular"/>
                <a:hlinkClick r:id="rId7"/>
              </a:rPr>
              <a:t>APM-671</a:t>
            </a:r>
            <a:r>
              <a:rPr lang="en-US" dirty="0">
                <a:solidFill>
                  <a:srgbClr val="455A64"/>
                </a:solidFill>
                <a:latin typeface="Fira Sans Regular"/>
              </a:rPr>
              <a:t>.</a:t>
            </a:r>
            <a:r>
              <a:rPr lang="en-US" dirty="0" smtClean="0"/>
              <a:t> </a:t>
            </a:r>
            <a:r>
              <a:rPr lang="en-US" dirty="0"/>
              <a:t>This is a systemwide application used by all 10 UC campuses.</a:t>
            </a: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b="1" dirty="0" err="1" smtClean="0"/>
              <a:t>eFilePlus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 is a secure, </a:t>
            </a:r>
            <a:r>
              <a:rPr lang="en-US" dirty="0"/>
              <a:t>online </a:t>
            </a:r>
            <a:r>
              <a:rPr lang="en-US" dirty="0" smtClean="0"/>
              <a:t>academic </a:t>
            </a:r>
            <a:r>
              <a:rPr lang="en-US" dirty="0"/>
              <a:t>review management system that supports the personnel actions for appointment and advancement</a:t>
            </a:r>
            <a:r>
              <a:rPr lang="en-US" dirty="0" smtClean="0"/>
              <a:t>.  This is a UCR-developed system originally developed in 2006 and rebuilt in 2018.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academicpersonnel.ucr.edu/systems</a:t>
            </a:r>
            <a:endParaRPr lang="en-US" sz="1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5634491"/>
            <a:ext cx="369364" cy="4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553997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Subject Matter Experts (SME) in your ORG</a:t>
            </a:r>
            <a:endParaRPr lang="en-US" dirty="0" smtClean="0"/>
          </a:p>
          <a:p>
            <a:r>
              <a:rPr lang="en-US" dirty="0" smtClean="0"/>
              <a:t>AP </a:t>
            </a:r>
            <a:r>
              <a:rPr lang="en-US" dirty="0"/>
              <a:t>Recruit: </a:t>
            </a:r>
            <a:r>
              <a:rPr lang="en-US" dirty="0" smtClean="0">
                <a:hlinkClick r:id="rId2"/>
              </a:rPr>
              <a:t>contact information and levels of support</a:t>
            </a:r>
            <a:endParaRPr lang="en-US" dirty="0" smtClean="0"/>
          </a:p>
          <a:p>
            <a:r>
              <a:rPr lang="en-US" dirty="0"/>
              <a:t>UC OATS: </a:t>
            </a:r>
            <a:r>
              <a:rPr lang="en-US" dirty="0" smtClean="0">
                <a:hlinkClick r:id="rId3"/>
              </a:rPr>
              <a:t>contact information and levels of support</a:t>
            </a:r>
            <a:r>
              <a:rPr lang="en-US" dirty="0" smtClean="0"/>
              <a:t> </a:t>
            </a:r>
          </a:p>
          <a:p>
            <a:r>
              <a:rPr lang="en-US" dirty="0" smtClean="0"/>
              <a:t>eFilePlus</a:t>
            </a:r>
            <a:r>
              <a:rPr lang="en-US" dirty="0"/>
              <a:t>: </a:t>
            </a:r>
            <a:r>
              <a:rPr lang="en-US" dirty="0" smtClean="0">
                <a:hlinkClick r:id="rId4"/>
              </a:rPr>
              <a:t>contact information and levels of support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Information Websites</a:t>
            </a:r>
          </a:p>
          <a:p>
            <a:r>
              <a:rPr lang="en-US" dirty="0"/>
              <a:t>AP Recruit: </a:t>
            </a:r>
            <a:r>
              <a:rPr lang="en-US" dirty="0" smtClean="0">
                <a:hlinkClick r:id="rId5"/>
              </a:rPr>
              <a:t>about AP Recruit</a:t>
            </a:r>
            <a:r>
              <a:rPr lang="en-US" dirty="0" smtClean="0"/>
              <a:t> </a:t>
            </a:r>
          </a:p>
          <a:p>
            <a:r>
              <a:rPr lang="en-US" dirty="0"/>
              <a:t>UC OATS: </a:t>
            </a:r>
            <a:r>
              <a:rPr lang="en-US" dirty="0" smtClean="0">
                <a:hlinkClick r:id="rId6"/>
              </a:rPr>
              <a:t>about UC OATS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eFilePlus</a:t>
            </a:r>
            <a:r>
              <a:rPr lang="en-US" dirty="0"/>
              <a:t>: </a:t>
            </a:r>
            <a:r>
              <a:rPr lang="en-US" dirty="0" smtClean="0">
                <a:hlinkClick r:id="rId7"/>
              </a:rPr>
              <a:t>about eFilePlus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How to Log In </a:t>
            </a:r>
            <a:r>
              <a:rPr lang="en-US" dirty="0" smtClean="0"/>
              <a:t>– all systems are single sign on.  Just have your UCR NetID and Password available to access the system.</a:t>
            </a:r>
          </a:p>
          <a:p>
            <a:r>
              <a:rPr lang="en-US" dirty="0" smtClean="0"/>
              <a:t>AP Recruit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https://aprecruit.ucr.edu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 smtClean="0"/>
              <a:t>UC </a:t>
            </a:r>
            <a:r>
              <a:rPr lang="en-US" dirty="0"/>
              <a:t>OATS: </a:t>
            </a:r>
            <a:r>
              <a:rPr lang="en-US" dirty="0">
                <a:hlinkClick r:id="rId9"/>
              </a:rPr>
              <a:t>https://ucr.ucoats.org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 smtClean="0"/>
              <a:t>eFilePlus</a:t>
            </a:r>
            <a:r>
              <a:rPr lang="en-US" dirty="0"/>
              <a:t>: </a:t>
            </a: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efileplus.ucr.edu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8107" y="1999969"/>
            <a:ext cx="2194583" cy="21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22713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https://academicpersonnel.ucr.edu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0" y="1801775"/>
            <a:ext cx="7169171" cy="41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9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3"/>
  <p:tag name="ARTICULATE_PROJECT_OPEN" val="0"/>
</p:tagLst>
</file>

<file path=ppt/theme/theme1.xml><?xml version="1.0" encoding="utf-8"?>
<a:theme xmlns:a="http://schemas.openxmlformats.org/drawingml/2006/main" name="Presentation2Circor-Jan2012-v1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E8800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FE8800"/>
      </a:hlink>
      <a:folHlink>
        <a:srgbClr val="800080"/>
      </a:folHlink>
    </a:clrScheme>
    <a:fontScheme name="Presentation2Circor-Jan2012-v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tion2Circor-Jan2012-v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FD182EC5B7DA40A34317ABD5CB38A0" ma:contentTypeVersion="12" ma:contentTypeDescription="Create a new document." ma:contentTypeScope="" ma:versionID="2bee47bbce70544cdfdb4d1f16dcfe88">
  <xsd:schema xmlns:xsd="http://www.w3.org/2001/XMLSchema" xmlns:xs="http://www.w3.org/2001/XMLSchema" xmlns:p="http://schemas.microsoft.com/office/2006/metadata/properties" xmlns:ns3="1e3d17c7-3341-445a-bc96-d302fa44d1c6" xmlns:ns4="65faedde-871d-4a87-bfea-2b1f940c8c5f" targetNamespace="http://schemas.microsoft.com/office/2006/metadata/properties" ma:root="true" ma:fieldsID="0c440c4198da5d89713d28b202bf5dc7" ns3:_="" ns4:_="">
    <xsd:import namespace="1e3d17c7-3341-445a-bc96-d302fa44d1c6"/>
    <xsd:import namespace="65faedde-871d-4a87-bfea-2b1f940c8c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d17c7-3341-445a-bc96-d302fa44d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aedde-871d-4a87-bfea-2b1f940c8c5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F68DD2-E5BA-4FE2-BF34-D68D6F3C7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d17c7-3341-445a-bc96-d302fa44d1c6"/>
    <ds:schemaRef ds:uri="65faedde-871d-4a87-bfea-2b1f940c8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D2814B-D66B-4AFC-8E9C-F43E5AD57B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193675-65F5-4B8D-AB3C-6DA81EEED0A8}">
  <ds:schemaRefs>
    <ds:schemaRef ds:uri="http://purl.org/dc/terms/"/>
    <ds:schemaRef ds:uri="http://purl.org/dc/elements/1.1/"/>
    <ds:schemaRef ds:uri="http://www.w3.org/XML/1998/namespace"/>
    <ds:schemaRef ds:uri="1e3d17c7-3341-445a-bc96-d302fa44d1c6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5faedde-871d-4a87-bfea-2b1f940c8c5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11130</TotalTime>
  <Words>771</Words>
  <Application>Microsoft Office PowerPoint</Application>
  <PresentationFormat>On-screen Show (4:3)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Fira Sans</vt:lpstr>
      <vt:lpstr>Fira Sans Medium</vt:lpstr>
      <vt:lpstr>Fira Sans Regular</vt:lpstr>
      <vt:lpstr>Presentation2Circor-Jan2012-v1</vt:lpstr>
      <vt:lpstr>PowerPoint Presentation</vt:lpstr>
      <vt:lpstr>Academic Policies</vt:lpstr>
      <vt:lpstr>Academic Policies</vt:lpstr>
      <vt:lpstr>Academic Policies</vt:lpstr>
      <vt:lpstr>Academic Leave Types</vt:lpstr>
      <vt:lpstr>Academic Leave Approval Process</vt:lpstr>
      <vt:lpstr>Academic Systems</vt:lpstr>
      <vt:lpstr>Resources</vt:lpstr>
      <vt:lpstr>APO Website</vt:lpstr>
      <vt:lpstr>Questions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Kalogonis</dc:creator>
  <cp:lastModifiedBy>Sara Jane Umali</cp:lastModifiedBy>
  <cp:revision>997</cp:revision>
  <cp:lastPrinted>2017-02-13T23:48:38Z</cp:lastPrinted>
  <dcterms:created xsi:type="dcterms:W3CDTF">2016-11-10T17:27:00Z</dcterms:created>
  <dcterms:modified xsi:type="dcterms:W3CDTF">2020-09-24T20:00:40Z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0x010100DFFD182EC5B7DA40A34317ABD5CB38A0</vt:lpwstr>
  </property>
  <property fmtid="{D5CDD505-2E9C-101B-9397-08002B2CF9AE}" pid="3" name="ArticulateGUID">
    <vt:lpwstr>6C1966C9-B379-4DD6-A91C-834ED71AD548</vt:lpwstr>
  </property>
  <property fmtid="{D5CDD505-2E9C-101B-9397-08002B2CF9AE}" pid="4" name="ArticulatePath">
    <vt:lpwstr>https://ucrshare.ucr.edu/sites/FOM_UCPath/Training/UCPath-FOM%20Training%20DRAFTv3</vt:lpwstr>
  </property>
</Properties>
</file>