
<file path=[Content_Types].xml><?xml version="1.0" encoding="utf-8"?>
<Types xmlns="http://schemas.openxmlformats.org/package/2006/content-types">
  <Override PartName="/docProps/core.xml" ContentType="application/vnd.openxmlformats-package.core-properties+xml"/>
  <Default Extension="rels" ContentType="application/vnd.openxmlformats-package.relationships+xml"/>
  <Override PartName="/ppt/slideLayouts/slideLayout6.xml" ContentType="application/vnd.openxmlformats-officedocument.presentationml.slideLayout+xml"/>
  <Override PartName="/ppt/theme/theme3.xml" ContentType="application/vnd.openxmlformats-officedocument.theme+xml"/>
  <Override PartName="/ppt/slideLayouts/slideLayout8.xml" ContentType="application/vnd.openxmlformats-officedocument.presentationml.slideLayout+xml"/>
  <Override PartName="/ppt/handoutMasters/handoutMaster1.xml" ContentType="application/vnd.openxmlformats-officedocument.presentationml.handoutMaster+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theme/theme2.xml" ContentType="application/vnd.openxmlformats-officedocument.theme+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4"/>
  </p:notesMasterIdLst>
  <p:handoutMasterIdLst>
    <p:handoutMasterId r:id="rId5"/>
  </p:handoutMasterIdLst>
  <p:sldIdLst>
    <p:sldId id="259" r:id="rId2"/>
    <p:sldId id="261"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clrMru>
    <a:srgbClr val="F7AA4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vertBarState="maximized">
    <p:restoredLeft sz="15620"/>
    <p:restoredTop sz="94660"/>
  </p:normalViewPr>
  <p:slideViewPr>
    <p:cSldViewPr snapToGrid="0" snapToObjects="1" showGuides="1">
      <p:cViewPr>
        <p:scale>
          <a:sx n="150" d="100"/>
          <a:sy n="150" d="100"/>
        </p:scale>
        <p:origin x="-888" y="40"/>
      </p:cViewPr>
      <p:guideLst>
        <p:guide orient="horz"/>
        <p:guide/>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handoutMaster" Target="handoutMasters/handoutMaster1.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7278C36-16AF-F24A-87ED-8A8188834782}" type="datetimeFigureOut">
              <a:rPr lang="en-US" smtClean="0"/>
              <a:pPr/>
              <a:t>6/10/13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E82614F-4AA7-1649-895B-05A64E7D1FAD}"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E3AD6B-374C-7C4F-BEA5-A082AC3D1558}" type="datetimeFigureOut">
              <a:rPr lang="en-US" smtClean="0"/>
              <a:pPr/>
              <a:t>6/10/13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90B61B-5134-6248-BAC5-B9BEF621508F}"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CDC39B-5735-9042-96CA-BFA60583B94F}" type="datetime1">
              <a:rPr lang="en-US" smtClean="0"/>
              <a:pPr/>
              <a:t>6/10/13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EF3FD-ABA2-1841-A261-495C8AADD3F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0E1D2A-127B-544E-8161-3E3A30CB26F2}" type="datetime1">
              <a:rPr lang="en-US" smtClean="0"/>
              <a:pPr/>
              <a:t>6/10/13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EF3FD-ABA2-1841-A261-495C8AADD3F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ACDB27-E412-3745-8385-D54016E8FD88}" type="datetime1">
              <a:rPr lang="en-US" smtClean="0"/>
              <a:pPr/>
              <a:t>6/10/13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EF3FD-ABA2-1841-A261-495C8AADD3F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6697E6-021F-9042-9AC1-F3A008A6324C}" type="datetime1">
              <a:rPr lang="en-US" smtClean="0"/>
              <a:pPr/>
              <a:t>6/10/13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EF3FD-ABA2-1841-A261-495C8AADD3F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2FE33E-EF88-1E4E-A5F2-1C26C29F9F1C}" type="datetime1">
              <a:rPr lang="en-US" smtClean="0"/>
              <a:pPr/>
              <a:t>6/10/13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EF3FD-ABA2-1841-A261-495C8AADD3F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CCDB17-38C8-0542-8C0F-F3116739FD1E}" type="datetime1">
              <a:rPr lang="en-US" smtClean="0"/>
              <a:pPr/>
              <a:t>6/10/13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AEF3FD-ABA2-1841-A261-495C8AADD3F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B1B029-555A-0D47-BD38-4FC55BE5A953}" type="datetime1">
              <a:rPr lang="en-US" smtClean="0"/>
              <a:pPr/>
              <a:t>6/10/13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AEF3FD-ABA2-1841-A261-495C8AADD3F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E7F392-AF29-AF4D-867A-AE0653F7F6C5}" type="datetime1">
              <a:rPr lang="en-US" smtClean="0"/>
              <a:pPr/>
              <a:t>6/10/13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AEF3FD-ABA2-1841-A261-495C8AADD3F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77D05E-1FE7-C641-BCBF-3ADFD9D9C59C}" type="datetime1">
              <a:rPr lang="en-US" smtClean="0"/>
              <a:pPr/>
              <a:t>6/10/13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AEF3FD-ABA2-1841-A261-495C8AADD3F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C06F0B-8F73-794A-AAB6-6CB0B1204E09}" type="datetime1">
              <a:rPr lang="en-US" smtClean="0"/>
              <a:pPr/>
              <a:t>6/10/13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AEF3FD-ABA2-1841-A261-495C8AADD3F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9B19C3-B660-CD4A-9CFF-9630789D3AD8}" type="datetime1">
              <a:rPr lang="en-US" smtClean="0"/>
              <a:pPr/>
              <a:t>6/10/13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AEF3FD-ABA2-1841-A261-495C8AADD3F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27F91F-B718-804E-BAC4-5A200DE82F3B}" type="datetime1">
              <a:rPr lang="en-US" smtClean="0"/>
              <a:pPr/>
              <a:t>6/10/13</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AEF3FD-ABA2-1841-A261-495C8AADD3F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 name="Bent Arrow 11"/>
          <p:cNvSpPr/>
          <p:nvPr/>
        </p:nvSpPr>
        <p:spPr>
          <a:xfrm>
            <a:off x="3417973" y="4509775"/>
            <a:ext cx="1532217" cy="976625"/>
          </a:xfrm>
          <a:prstGeom prst="bentArrow">
            <a:avLst>
              <a:gd name="adj1" fmla="val 28715"/>
              <a:gd name="adj2" fmla="val 25000"/>
              <a:gd name="adj3" fmla="val 25000"/>
              <a:gd name="adj4" fmla="val 43750"/>
            </a:avLst>
          </a:prstGeom>
          <a:solidFill>
            <a:srgbClr val="FF6600"/>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1100" dirty="0" smtClean="0">
              <a:solidFill>
                <a:schemeClr val="tx1"/>
              </a:solidFill>
              <a:latin typeface="Helvetica"/>
              <a:cs typeface="Helvetica"/>
            </a:endParaRPr>
          </a:p>
          <a:p>
            <a:pPr algn="ctr"/>
            <a:r>
              <a:rPr lang="en-US" sz="1100" b="1" dirty="0" smtClean="0">
                <a:solidFill>
                  <a:schemeClr val="tx1"/>
                </a:solidFill>
                <a:latin typeface="Helvetica"/>
                <a:cs typeface="Helvetica"/>
              </a:rPr>
              <a:t>Unknown</a:t>
            </a:r>
          </a:p>
          <a:p>
            <a:pPr algn="ctr"/>
            <a:endParaRPr lang="en-US" sz="1100" b="1" dirty="0" smtClean="0">
              <a:solidFill>
                <a:schemeClr val="tx1"/>
              </a:solidFill>
              <a:latin typeface="Helvetica"/>
              <a:cs typeface="Helvetica"/>
            </a:endParaRPr>
          </a:p>
          <a:p>
            <a:pPr algn="ctr"/>
            <a:r>
              <a:rPr lang="en-US" sz="1050" dirty="0" smtClean="0">
                <a:solidFill>
                  <a:schemeClr val="tx1"/>
                </a:solidFill>
                <a:latin typeface="Helvetica"/>
                <a:cs typeface="Helvetica"/>
              </a:rPr>
              <a:t>Applicants who have not yet been marked appear on the Orange tab.</a:t>
            </a:r>
            <a:endParaRPr lang="en-US" sz="1050" dirty="0">
              <a:solidFill>
                <a:schemeClr val="tx1"/>
              </a:solidFill>
              <a:latin typeface="Helvetica"/>
              <a:cs typeface="Helvetica"/>
            </a:endParaRPr>
          </a:p>
        </p:txBody>
      </p:sp>
      <p:sp>
        <p:nvSpPr>
          <p:cNvPr id="13" name="Bent Arrow 12"/>
          <p:cNvSpPr/>
          <p:nvPr/>
        </p:nvSpPr>
        <p:spPr>
          <a:xfrm rot="936435">
            <a:off x="3355770" y="5677990"/>
            <a:ext cx="1558077" cy="976625"/>
          </a:xfrm>
          <a:prstGeom prst="bentArrow">
            <a:avLst/>
          </a:prstGeom>
          <a:solidFill>
            <a:schemeClr val="tx1">
              <a:lumMod val="50000"/>
              <a:lumOff val="50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1100" dirty="0" smtClean="0">
              <a:solidFill>
                <a:schemeClr val="tx1"/>
              </a:solidFill>
              <a:latin typeface="Helvetica"/>
              <a:cs typeface="Helvetica"/>
            </a:endParaRPr>
          </a:p>
          <a:p>
            <a:pPr algn="ctr"/>
            <a:r>
              <a:rPr lang="en-US" sz="1100" b="1" dirty="0" smtClean="0">
                <a:solidFill>
                  <a:schemeClr val="tx1"/>
                </a:solidFill>
                <a:latin typeface="Helvetica"/>
                <a:cs typeface="Helvetica"/>
              </a:rPr>
              <a:t>Unqualified</a:t>
            </a:r>
          </a:p>
          <a:p>
            <a:pPr algn="ctr"/>
            <a:endParaRPr lang="en-US" sz="1100" b="1" dirty="0" smtClean="0">
              <a:solidFill>
                <a:schemeClr val="tx1"/>
              </a:solidFill>
              <a:latin typeface="Helvetica"/>
              <a:cs typeface="Helvetica"/>
            </a:endParaRPr>
          </a:p>
          <a:p>
            <a:pPr algn="ctr"/>
            <a:r>
              <a:rPr lang="en-US" sz="1050" dirty="0" smtClean="0">
                <a:solidFill>
                  <a:schemeClr val="tx1"/>
                </a:solidFill>
                <a:latin typeface="Helvetica"/>
                <a:cs typeface="Helvetica"/>
              </a:rPr>
              <a:t>Applicants not meeting basic qualifications appear on the grey tab.  </a:t>
            </a:r>
            <a:endParaRPr lang="en-US" sz="1100" dirty="0">
              <a:solidFill>
                <a:schemeClr val="tx1"/>
              </a:solidFill>
              <a:latin typeface="Helvetica"/>
              <a:cs typeface="Helvetica"/>
            </a:endParaRPr>
          </a:p>
        </p:txBody>
      </p:sp>
      <p:sp>
        <p:nvSpPr>
          <p:cNvPr id="20" name="Rounded Rectangle 19"/>
          <p:cNvSpPr/>
          <p:nvPr/>
        </p:nvSpPr>
        <p:spPr>
          <a:xfrm>
            <a:off x="170508" y="1599125"/>
            <a:ext cx="2877492" cy="3889527"/>
          </a:xfrm>
          <a:prstGeom prst="roundRect">
            <a:avLst/>
          </a:prstGeom>
          <a:gradFill flip="none" rotWithShape="1">
            <a:gsLst>
              <a:gs pos="0">
                <a:srgbClr val="F7AA4A"/>
              </a:gs>
              <a:gs pos="100000">
                <a:srgbClr val="FFFFFF"/>
              </a:gs>
            </a:gsLst>
            <a:path path="rect">
              <a:fillToRect r="100000" b="100000"/>
            </a:path>
            <a:tileRect l="-100000" t="-100000"/>
          </a:gra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21" name="TextBox 20"/>
          <p:cNvSpPr txBox="1"/>
          <p:nvPr/>
        </p:nvSpPr>
        <p:spPr>
          <a:xfrm>
            <a:off x="472168" y="1518335"/>
            <a:ext cx="2641249" cy="3970318"/>
          </a:xfrm>
          <a:prstGeom prst="rect">
            <a:avLst/>
          </a:prstGeom>
          <a:noFill/>
        </p:spPr>
        <p:txBody>
          <a:bodyPr wrap="square" rtlCol="0" anchor="ctr">
            <a:spAutoFit/>
          </a:bodyPr>
          <a:lstStyle/>
          <a:p>
            <a:pPr>
              <a:buClr>
                <a:schemeClr val="tx2"/>
              </a:buClr>
              <a:buSzPct val="120000"/>
            </a:pPr>
            <a:r>
              <a:rPr lang="en-US" sz="1050" dirty="0" smtClean="0">
                <a:latin typeface="Helvetica"/>
                <a:cs typeface="Helvetica"/>
              </a:rPr>
              <a:t>To access the feature, find the applicant’s list, just as you would do with any other applicant management task.</a:t>
            </a:r>
          </a:p>
          <a:p>
            <a:pPr>
              <a:buClr>
                <a:schemeClr val="tx2"/>
              </a:buClr>
              <a:buSzPct val="120000"/>
            </a:pPr>
            <a:endParaRPr lang="en-US" sz="1050" dirty="0" smtClean="0">
              <a:latin typeface="Helvetica"/>
              <a:cs typeface="Helvetica"/>
            </a:endParaRPr>
          </a:p>
          <a:p>
            <a:pPr>
              <a:buClr>
                <a:schemeClr val="tx2"/>
              </a:buClr>
              <a:buSzPct val="120000"/>
            </a:pPr>
            <a:r>
              <a:rPr lang="en-US" sz="1050" dirty="0" smtClean="0">
                <a:latin typeface="Helvetica"/>
                <a:cs typeface="Helvetica"/>
              </a:rPr>
              <a:t>Periodically check the </a:t>
            </a:r>
            <a:r>
              <a:rPr lang="en-US" sz="1050" b="1" dirty="0" smtClean="0">
                <a:latin typeface="Helvetica"/>
                <a:cs typeface="Helvetica"/>
              </a:rPr>
              <a:t>Unknown (Orange)</a:t>
            </a:r>
            <a:r>
              <a:rPr lang="en-US" sz="1050" dirty="0" smtClean="0">
                <a:latin typeface="Helvetica"/>
                <a:cs typeface="Helvetica"/>
              </a:rPr>
              <a:t> tab as new applicants enter the pool.</a:t>
            </a:r>
          </a:p>
          <a:p>
            <a:pPr>
              <a:buClr>
                <a:schemeClr val="tx2"/>
              </a:buClr>
              <a:buSzPct val="120000"/>
            </a:pPr>
            <a:endParaRPr lang="en-US" sz="1050" dirty="0" smtClean="0"/>
          </a:p>
          <a:p>
            <a:pPr>
              <a:buClr>
                <a:schemeClr val="tx2"/>
              </a:buClr>
              <a:buSzPct val="120000"/>
            </a:pPr>
            <a:r>
              <a:rPr lang="en-US" sz="1050" dirty="0" smtClean="0">
                <a:latin typeface="Helvetica"/>
                <a:cs typeface="Helvetica"/>
              </a:rPr>
              <a:t>Put a check in the box next to a completed applicant. Then click the “Meets” or “Does Not Meet” button at the top of the column. The name will be moved to the </a:t>
            </a:r>
            <a:r>
              <a:rPr lang="en-US" sz="1050" b="1" dirty="0" smtClean="0">
                <a:latin typeface="Helvetica"/>
                <a:cs typeface="Helvetica"/>
              </a:rPr>
              <a:t>Qualified (Green)</a:t>
            </a:r>
            <a:r>
              <a:rPr lang="en-US" sz="1050" dirty="0" smtClean="0">
                <a:latin typeface="Helvetica"/>
                <a:cs typeface="Helvetica"/>
              </a:rPr>
              <a:t> tab.</a:t>
            </a:r>
          </a:p>
          <a:p>
            <a:pPr>
              <a:buClr>
                <a:schemeClr val="tx2"/>
              </a:buClr>
              <a:buSzPct val="120000"/>
            </a:pPr>
            <a:endParaRPr lang="en-US" sz="1050" dirty="0" smtClean="0"/>
          </a:p>
          <a:p>
            <a:pPr>
              <a:buClr>
                <a:schemeClr val="tx2"/>
              </a:buClr>
              <a:buSzPct val="120000"/>
            </a:pPr>
            <a:r>
              <a:rPr lang="en-US" sz="1050" dirty="0" smtClean="0">
                <a:latin typeface="Helvetica"/>
                <a:cs typeface="Helvetica"/>
              </a:rPr>
              <a:t>You may mark names all at once by putting a check in the master box at the top of the column. Only completed applicants will be moved.</a:t>
            </a:r>
          </a:p>
          <a:p>
            <a:pPr>
              <a:buClr>
                <a:schemeClr val="tx2"/>
              </a:buClr>
              <a:buSzPct val="120000"/>
            </a:pPr>
            <a:endParaRPr lang="en-US" sz="1050" dirty="0" smtClean="0"/>
          </a:p>
          <a:p>
            <a:pPr>
              <a:buClr>
                <a:schemeClr val="tx2"/>
              </a:buClr>
              <a:buSzPct val="120000"/>
            </a:pPr>
            <a:r>
              <a:rPr lang="en-US" sz="1050" dirty="0" smtClean="0">
                <a:latin typeface="Helvetica"/>
                <a:cs typeface="Helvetica"/>
              </a:rPr>
              <a:t>Run Diversity reports as needed. Only qualified applicants will be included in the report. You will be reminded to mark applicants if any remain in the Unknown category.</a:t>
            </a:r>
            <a:endParaRPr lang="en-US" sz="1050" dirty="0">
              <a:latin typeface="Helvetica"/>
              <a:cs typeface="Helvetica"/>
            </a:endParaRPr>
          </a:p>
        </p:txBody>
      </p:sp>
      <p:sp>
        <p:nvSpPr>
          <p:cNvPr id="28" name="Oval 27"/>
          <p:cNvSpPr/>
          <p:nvPr/>
        </p:nvSpPr>
        <p:spPr>
          <a:xfrm>
            <a:off x="170508" y="2247685"/>
            <a:ext cx="301660" cy="301660"/>
          </a:xfrm>
          <a:prstGeom prst="ellipse">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p:cNvSpPr txBox="1"/>
          <p:nvPr/>
        </p:nvSpPr>
        <p:spPr>
          <a:xfrm>
            <a:off x="170508" y="2192713"/>
            <a:ext cx="301660" cy="369332"/>
          </a:xfrm>
          <a:prstGeom prst="rect">
            <a:avLst/>
          </a:prstGeom>
          <a:noFill/>
        </p:spPr>
        <p:txBody>
          <a:bodyPr wrap="none" rtlCol="0">
            <a:spAutoFit/>
          </a:bodyPr>
          <a:lstStyle/>
          <a:p>
            <a:r>
              <a:rPr lang="en-US" dirty="0" smtClean="0"/>
              <a:t>2</a:t>
            </a:r>
            <a:endParaRPr lang="en-US" dirty="0"/>
          </a:p>
        </p:txBody>
      </p:sp>
      <p:sp>
        <p:nvSpPr>
          <p:cNvPr id="30" name="Oval 29"/>
          <p:cNvSpPr/>
          <p:nvPr/>
        </p:nvSpPr>
        <p:spPr>
          <a:xfrm>
            <a:off x="170508" y="2763845"/>
            <a:ext cx="301660" cy="301660"/>
          </a:xfrm>
          <a:prstGeom prst="ellipse">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extBox 30"/>
          <p:cNvSpPr txBox="1"/>
          <p:nvPr/>
        </p:nvSpPr>
        <p:spPr>
          <a:xfrm>
            <a:off x="170508" y="2701130"/>
            <a:ext cx="301660" cy="369332"/>
          </a:xfrm>
          <a:prstGeom prst="rect">
            <a:avLst/>
          </a:prstGeom>
          <a:noFill/>
        </p:spPr>
        <p:txBody>
          <a:bodyPr wrap="none" rtlCol="0">
            <a:spAutoFit/>
          </a:bodyPr>
          <a:lstStyle/>
          <a:p>
            <a:r>
              <a:rPr lang="en-US" dirty="0" smtClean="0"/>
              <a:t>3</a:t>
            </a:r>
            <a:endParaRPr lang="en-US" dirty="0"/>
          </a:p>
        </p:txBody>
      </p:sp>
      <p:sp>
        <p:nvSpPr>
          <p:cNvPr id="32" name="Oval 31"/>
          <p:cNvSpPr/>
          <p:nvPr/>
        </p:nvSpPr>
        <p:spPr>
          <a:xfrm>
            <a:off x="170508" y="4509336"/>
            <a:ext cx="301660" cy="301660"/>
          </a:xfrm>
          <a:prstGeom prst="ellipse">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extBox 32"/>
          <p:cNvSpPr txBox="1"/>
          <p:nvPr/>
        </p:nvSpPr>
        <p:spPr>
          <a:xfrm>
            <a:off x="170508" y="4458536"/>
            <a:ext cx="301660" cy="369332"/>
          </a:xfrm>
          <a:prstGeom prst="rect">
            <a:avLst/>
          </a:prstGeom>
          <a:noFill/>
        </p:spPr>
        <p:txBody>
          <a:bodyPr wrap="none" rtlCol="0">
            <a:spAutoFit/>
          </a:bodyPr>
          <a:lstStyle/>
          <a:p>
            <a:r>
              <a:rPr lang="en-US" dirty="0" smtClean="0"/>
              <a:t>4</a:t>
            </a:r>
            <a:endParaRPr lang="en-US" dirty="0"/>
          </a:p>
        </p:txBody>
      </p:sp>
      <p:sp>
        <p:nvSpPr>
          <p:cNvPr id="25" name="Oval 24"/>
          <p:cNvSpPr/>
          <p:nvPr/>
        </p:nvSpPr>
        <p:spPr>
          <a:xfrm>
            <a:off x="170508" y="1616040"/>
            <a:ext cx="301660" cy="301660"/>
          </a:xfrm>
          <a:prstGeom prst="ellipse">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Box 23"/>
          <p:cNvSpPr txBox="1"/>
          <p:nvPr/>
        </p:nvSpPr>
        <p:spPr>
          <a:xfrm>
            <a:off x="170508" y="1565240"/>
            <a:ext cx="301660" cy="369332"/>
          </a:xfrm>
          <a:prstGeom prst="rect">
            <a:avLst/>
          </a:prstGeom>
          <a:noFill/>
        </p:spPr>
        <p:txBody>
          <a:bodyPr wrap="none" rtlCol="0">
            <a:spAutoFit/>
          </a:bodyPr>
          <a:lstStyle/>
          <a:p>
            <a:r>
              <a:rPr lang="en-US" dirty="0" smtClean="0"/>
              <a:t>1</a:t>
            </a:r>
            <a:endParaRPr lang="en-US" dirty="0"/>
          </a:p>
        </p:txBody>
      </p:sp>
      <p:sp>
        <p:nvSpPr>
          <p:cNvPr id="34" name="Rounded Rectangle 33"/>
          <p:cNvSpPr/>
          <p:nvPr/>
        </p:nvSpPr>
        <p:spPr>
          <a:xfrm>
            <a:off x="152751" y="581930"/>
            <a:ext cx="4194933" cy="925137"/>
          </a:xfrm>
          <a:prstGeom prst="roundRect">
            <a:avLst/>
          </a:prstGeom>
          <a:gradFill flip="none" rotWithShape="1">
            <a:gsLst>
              <a:gs pos="0">
                <a:schemeClr val="accent1">
                  <a:lumMod val="40000"/>
                  <a:lumOff val="60000"/>
                </a:schemeClr>
              </a:gs>
              <a:gs pos="100000">
                <a:srgbClr val="FFFFFF"/>
              </a:gs>
            </a:gsLst>
            <a:path path="rect">
              <a:fillToRect r="100000" b="100000"/>
            </a:path>
            <a:tileRect l="-100000" t="-100000"/>
          </a:gradFill>
          <a:ln>
            <a:noFill/>
          </a:ln>
        </p:spPr>
        <p:style>
          <a:lnRef idx="1">
            <a:schemeClr val="accent2"/>
          </a:lnRef>
          <a:fillRef idx="2">
            <a:schemeClr val="accent2"/>
          </a:fillRef>
          <a:effectRef idx="1">
            <a:schemeClr val="accent2"/>
          </a:effectRef>
          <a:fontRef idx="minor">
            <a:schemeClr val="dk1"/>
          </a:fontRef>
        </p:style>
        <p:txBody>
          <a:bodyPr rtlCol="0" anchor="t"/>
          <a:lstStyle/>
          <a:p>
            <a:r>
              <a:rPr lang="en-US" sz="1050" dirty="0" smtClean="0">
                <a:latin typeface="Helvetica"/>
                <a:cs typeface="Helvetica"/>
              </a:rPr>
              <a:t>As of July 1, 2013 an analyst, editor or chair will be able to mark  applicants as “Meets” or “Does Not Meet” basic qualifications. This action ensures the reporting on the applicant pool diversity as required by the Office of Federal Contract Compliance Programs, Department of Labor.</a:t>
            </a:r>
          </a:p>
        </p:txBody>
      </p:sp>
      <p:sp>
        <p:nvSpPr>
          <p:cNvPr id="36" name="Rectangle 35"/>
          <p:cNvSpPr/>
          <p:nvPr/>
        </p:nvSpPr>
        <p:spPr>
          <a:xfrm>
            <a:off x="0" y="0"/>
            <a:ext cx="9144000" cy="515328"/>
          </a:xfrm>
          <a:prstGeom prst="rect">
            <a:avLst/>
          </a:prstGeom>
          <a:solidFill>
            <a:schemeClr val="tx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sz="1600" dirty="0" smtClean="0">
                <a:solidFill>
                  <a:schemeClr val="bg1"/>
                </a:solidFill>
                <a:latin typeface="Helvetica"/>
                <a:cs typeface="Helvetica"/>
              </a:rPr>
              <a:t>Marking Applicants as Meets/Does Not Meet Basic Qualifications   </a:t>
            </a:r>
            <a:endParaRPr lang="en-US" sz="1600" dirty="0">
              <a:solidFill>
                <a:schemeClr val="bg1"/>
              </a:solidFill>
              <a:latin typeface="Helvetica"/>
              <a:cs typeface="Helvetica"/>
            </a:endParaRPr>
          </a:p>
        </p:txBody>
      </p:sp>
      <p:sp>
        <p:nvSpPr>
          <p:cNvPr id="38" name="TextBox 37"/>
          <p:cNvSpPr txBox="1"/>
          <p:nvPr/>
        </p:nvSpPr>
        <p:spPr>
          <a:xfrm>
            <a:off x="0" y="78405"/>
            <a:ext cx="1377300" cy="369332"/>
          </a:xfrm>
          <a:prstGeom prst="rect">
            <a:avLst/>
          </a:prstGeom>
          <a:noFill/>
        </p:spPr>
        <p:txBody>
          <a:bodyPr wrap="none" rtlCol="0">
            <a:spAutoFit/>
          </a:bodyPr>
          <a:lstStyle/>
          <a:p>
            <a:r>
              <a:rPr lang="en-US" b="1" dirty="0" smtClean="0">
                <a:solidFill>
                  <a:srgbClr val="FFFFFF"/>
                </a:solidFill>
                <a:latin typeface="Helvetica"/>
                <a:cs typeface="Helvetica"/>
              </a:rPr>
              <a:t>AP Recruit</a:t>
            </a:r>
            <a:endParaRPr lang="en-US" b="1" dirty="0">
              <a:solidFill>
                <a:srgbClr val="FFFFFF"/>
              </a:solidFill>
              <a:latin typeface="Helvetica"/>
              <a:cs typeface="Helvetica"/>
            </a:endParaRPr>
          </a:p>
        </p:txBody>
      </p:sp>
      <p:pic>
        <p:nvPicPr>
          <p:cNvPr id="50" name="Picture 49" descr="qualified_tab_titled.png"/>
          <p:cNvPicPr>
            <a:picLocks noChangeAspect="1"/>
          </p:cNvPicPr>
          <p:nvPr/>
        </p:nvPicPr>
        <p:blipFill>
          <a:blip r:embed="rId2"/>
          <a:srcRect t="32149"/>
          <a:stretch>
            <a:fillRect/>
          </a:stretch>
        </p:blipFill>
        <p:spPr>
          <a:xfrm>
            <a:off x="4953000" y="2837215"/>
            <a:ext cx="4141276" cy="1277585"/>
          </a:xfrm>
          <a:prstGeom prst="rect">
            <a:avLst/>
          </a:prstGeom>
        </p:spPr>
      </p:pic>
      <p:sp>
        <p:nvSpPr>
          <p:cNvPr id="40" name="Rounded Rectangle 39"/>
          <p:cNvSpPr/>
          <p:nvPr/>
        </p:nvSpPr>
        <p:spPr>
          <a:xfrm>
            <a:off x="152400" y="5579532"/>
            <a:ext cx="2971800" cy="1232804"/>
          </a:xfrm>
          <a:prstGeom prst="roundRect">
            <a:avLst/>
          </a:prstGeom>
          <a:gradFill flip="none" rotWithShape="1">
            <a:gsLst>
              <a:gs pos="0">
                <a:schemeClr val="accent1">
                  <a:lumMod val="40000"/>
                  <a:lumOff val="60000"/>
                </a:schemeClr>
              </a:gs>
              <a:gs pos="100000">
                <a:srgbClr val="FFFFFF"/>
              </a:gs>
            </a:gsLst>
            <a:path path="rect">
              <a:fillToRect r="100000" b="100000"/>
            </a:path>
            <a:tileRect l="-100000" t="-100000"/>
          </a:gradFill>
          <a:ln>
            <a:noFill/>
          </a:ln>
        </p:spPr>
        <p:style>
          <a:lnRef idx="1">
            <a:schemeClr val="accent2"/>
          </a:lnRef>
          <a:fillRef idx="2">
            <a:schemeClr val="accent2"/>
          </a:fillRef>
          <a:effectRef idx="1">
            <a:schemeClr val="accent2"/>
          </a:effectRef>
          <a:fontRef idx="minor">
            <a:schemeClr val="dk1"/>
          </a:fontRef>
        </p:style>
        <p:txBody>
          <a:bodyPr rtlCol="0" anchor="t"/>
          <a:lstStyle/>
          <a:p>
            <a:r>
              <a:rPr lang="en-US" sz="1050" b="1" i="1" dirty="0" smtClean="0">
                <a:solidFill>
                  <a:srgbClr val="FF0000"/>
                </a:solidFill>
                <a:latin typeface="Helvetica"/>
                <a:cs typeface="Helvetica"/>
              </a:rPr>
              <a:t>What will the Reviewers see?</a:t>
            </a:r>
            <a:r>
              <a:rPr lang="en-US" sz="1050" i="1" dirty="0" smtClean="0">
                <a:solidFill>
                  <a:srgbClr val="FF0000"/>
                </a:solidFill>
                <a:latin typeface="Helvetica"/>
                <a:cs typeface="Helvetica"/>
              </a:rPr>
              <a:t>  Reviewers will have the same color-coded tabs. They will see </a:t>
            </a:r>
            <a:r>
              <a:rPr lang="en-US" sz="1050" dirty="0" smtClean="0">
                <a:solidFill>
                  <a:srgbClr val="FF0000"/>
                </a:solidFill>
                <a:latin typeface="Helvetica"/>
                <a:cs typeface="Helvetica"/>
              </a:rPr>
              <a:t>applicants who are </a:t>
            </a:r>
            <a:r>
              <a:rPr lang="en-US" sz="1050" b="1" dirty="0" smtClean="0">
                <a:solidFill>
                  <a:srgbClr val="FF0000"/>
                </a:solidFill>
                <a:latin typeface="Helvetica"/>
                <a:cs typeface="Helvetica"/>
              </a:rPr>
              <a:t>completed </a:t>
            </a:r>
            <a:r>
              <a:rPr lang="en-US" sz="1050" dirty="0" smtClean="0">
                <a:solidFill>
                  <a:srgbClr val="FF0000"/>
                </a:solidFill>
                <a:latin typeface="Helvetica"/>
                <a:cs typeface="Helvetica"/>
              </a:rPr>
              <a:t>and categorized accordingly. They will not have the ability to mark the applicants as “Meets/Does Not Meet” or edit their designations.</a:t>
            </a:r>
          </a:p>
          <a:p>
            <a:endParaRPr lang="en-US" sz="1050" dirty="0">
              <a:latin typeface="Helvetica"/>
              <a:cs typeface="Helvetica"/>
            </a:endParaRPr>
          </a:p>
        </p:txBody>
      </p:sp>
      <p:sp>
        <p:nvSpPr>
          <p:cNvPr id="51" name="Bent Arrow 50"/>
          <p:cNvSpPr/>
          <p:nvPr/>
        </p:nvSpPr>
        <p:spPr>
          <a:xfrm>
            <a:off x="3124200" y="2057400"/>
            <a:ext cx="1558077" cy="976625"/>
          </a:xfrm>
          <a:prstGeom prst="bentArrow">
            <a:avLst/>
          </a:prstGeom>
          <a:solidFill>
            <a:schemeClr val="accent1"/>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100" b="1" dirty="0" smtClean="0">
                <a:solidFill>
                  <a:schemeClr val="tx1"/>
                </a:solidFill>
                <a:latin typeface="Helvetica"/>
                <a:cs typeface="Helvetica"/>
              </a:rPr>
              <a:t>Entire Pool</a:t>
            </a:r>
          </a:p>
          <a:p>
            <a:pPr algn="ctr"/>
            <a:r>
              <a:rPr lang="en-US" sz="1050" dirty="0" smtClean="0">
                <a:solidFill>
                  <a:schemeClr val="tx1"/>
                </a:solidFill>
                <a:latin typeface="Helvetica"/>
                <a:cs typeface="Helvetica"/>
              </a:rPr>
              <a:t>View all applicants, regardless of their basic qualifications on the blue tab.</a:t>
            </a:r>
            <a:endParaRPr lang="en-US" sz="1100" dirty="0">
              <a:solidFill>
                <a:schemeClr val="tx1"/>
              </a:solidFill>
              <a:latin typeface="Helvetica"/>
              <a:cs typeface="Helvetica"/>
            </a:endParaRPr>
          </a:p>
        </p:txBody>
      </p:sp>
      <p:pic>
        <p:nvPicPr>
          <p:cNvPr id="26" name="Picture 25" descr="unknown_tab_sans_finalize.png"/>
          <p:cNvPicPr>
            <a:picLocks noChangeAspect="1"/>
          </p:cNvPicPr>
          <p:nvPr/>
        </p:nvPicPr>
        <p:blipFill>
          <a:blip r:embed="rId3"/>
          <a:srcRect t="35474"/>
          <a:stretch>
            <a:fillRect/>
          </a:stretch>
        </p:blipFill>
        <p:spPr>
          <a:xfrm>
            <a:off x="4953001" y="4156619"/>
            <a:ext cx="4208330" cy="1253581"/>
          </a:xfrm>
          <a:prstGeom prst="rect">
            <a:avLst/>
          </a:prstGeom>
        </p:spPr>
      </p:pic>
      <p:pic>
        <p:nvPicPr>
          <p:cNvPr id="27" name="Picture 26" descr="UNqualified_tab_sans_finalized.png"/>
          <p:cNvPicPr>
            <a:picLocks noChangeAspect="1"/>
          </p:cNvPicPr>
          <p:nvPr/>
        </p:nvPicPr>
        <p:blipFill>
          <a:blip r:embed="rId4"/>
          <a:srcRect t="33090"/>
          <a:stretch>
            <a:fillRect/>
          </a:stretch>
        </p:blipFill>
        <p:spPr>
          <a:xfrm>
            <a:off x="4953000" y="5410201"/>
            <a:ext cx="4171008" cy="1356486"/>
          </a:xfrm>
          <a:prstGeom prst="rect">
            <a:avLst/>
          </a:prstGeom>
        </p:spPr>
      </p:pic>
      <p:pic>
        <p:nvPicPr>
          <p:cNvPr id="48" name="Picture 47" descr="EntirePoolView.png"/>
          <p:cNvPicPr>
            <a:picLocks noChangeAspect="1"/>
          </p:cNvPicPr>
          <p:nvPr/>
        </p:nvPicPr>
        <p:blipFill>
          <a:blip r:embed="rId5"/>
          <a:stretch>
            <a:fillRect/>
          </a:stretch>
        </p:blipFill>
        <p:spPr>
          <a:xfrm>
            <a:off x="4724401" y="626912"/>
            <a:ext cx="4419600" cy="2201218"/>
          </a:xfrm>
          <a:prstGeom prst="rect">
            <a:avLst/>
          </a:prstGeom>
        </p:spPr>
      </p:pic>
      <p:sp>
        <p:nvSpPr>
          <p:cNvPr id="11" name="Bent Arrow 10"/>
          <p:cNvSpPr/>
          <p:nvPr/>
        </p:nvSpPr>
        <p:spPr>
          <a:xfrm rot="20774675">
            <a:off x="3314912" y="3124058"/>
            <a:ext cx="1733262" cy="1170599"/>
          </a:xfrm>
          <a:prstGeom prst="bentArrow">
            <a:avLst/>
          </a:prstGeom>
          <a:solidFill>
            <a:srgbClr val="008000"/>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1100" dirty="0" smtClean="0">
              <a:solidFill>
                <a:schemeClr val="tx1"/>
              </a:solidFill>
              <a:latin typeface="Helvetica"/>
              <a:cs typeface="Helvetica"/>
            </a:endParaRPr>
          </a:p>
          <a:p>
            <a:pPr algn="ctr"/>
            <a:r>
              <a:rPr lang="en-US" sz="1100" b="1" dirty="0" smtClean="0">
                <a:solidFill>
                  <a:schemeClr val="tx1"/>
                </a:solidFill>
                <a:latin typeface="Helvetica"/>
                <a:cs typeface="Helvetica"/>
              </a:rPr>
              <a:t>Qualified</a:t>
            </a:r>
          </a:p>
          <a:p>
            <a:pPr algn="ctr"/>
            <a:endParaRPr lang="en-US" sz="1100" dirty="0" smtClean="0">
              <a:solidFill>
                <a:schemeClr val="tx1"/>
              </a:solidFill>
              <a:latin typeface="Helvetica"/>
              <a:cs typeface="Helvetica"/>
            </a:endParaRPr>
          </a:p>
          <a:p>
            <a:pPr algn="ctr"/>
            <a:r>
              <a:rPr lang="en-US" sz="1100" dirty="0" smtClean="0">
                <a:solidFill>
                  <a:schemeClr val="tx1"/>
                </a:solidFill>
                <a:latin typeface="Helvetica"/>
                <a:cs typeface="Helvetica"/>
              </a:rPr>
              <a:t>    </a:t>
            </a:r>
            <a:r>
              <a:rPr lang="en-US" sz="1050" dirty="0" smtClean="0">
                <a:solidFill>
                  <a:schemeClr val="tx1"/>
                </a:solidFill>
                <a:latin typeface="Helvetica"/>
                <a:cs typeface="Helvetica"/>
              </a:rPr>
              <a:t>Applicants listed on the Green tab are those who meet the basic qualifications. </a:t>
            </a:r>
            <a:endParaRPr lang="en-US" sz="1050" dirty="0">
              <a:solidFill>
                <a:schemeClr val="tx1"/>
              </a:solidFill>
              <a:latin typeface="Helvetica"/>
              <a:cs typeface="Helvetica"/>
            </a:endParaRPr>
          </a:p>
        </p:txBody>
      </p:sp>
      <p:sp>
        <p:nvSpPr>
          <p:cNvPr id="39" name="Slide Number Placeholder 38"/>
          <p:cNvSpPr>
            <a:spLocks noGrp="1"/>
          </p:cNvSpPr>
          <p:nvPr>
            <p:ph type="sldNum" sz="quarter" idx="12"/>
          </p:nvPr>
        </p:nvSpPr>
        <p:spPr/>
        <p:txBody>
          <a:bodyPr/>
          <a:lstStyle/>
          <a:p>
            <a:fld id="{B6AEF3FD-ABA2-1841-A261-495C8AADD3F1}" type="slidenum">
              <a:rPr lang="en-US" smtClean="0"/>
              <a:pPr/>
              <a:t>1</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 name="Rounded Rectangle 16"/>
          <p:cNvSpPr/>
          <p:nvPr/>
        </p:nvSpPr>
        <p:spPr>
          <a:xfrm>
            <a:off x="342899" y="1687498"/>
            <a:ext cx="3424767" cy="3786893"/>
          </a:xfrm>
          <a:prstGeom prst="roundRect">
            <a:avLst/>
          </a:prstGeom>
          <a:gradFill flip="none" rotWithShape="1">
            <a:gsLst>
              <a:gs pos="0">
                <a:schemeClr val="accent1">
                  <a:lumMod val="40000"/>
                  <a:lumOff val="60000"/>
                </a:schemeClr>
              </a:gs>
              <a:gs pos="100000">
                <a:srgbClr val="FFFFFF"/>
              </a:gs>
            </a:gsLst>
            <a:path path="rect">
              <a:fillToRect r="100000" b="100000"/>
            </a:path>
            <a:tileRect l="-100000" t="-100000"/>
          </a:gradFill>
          <a:ln>
            <a:noFill/>
          </a:ln>
        </p:spPr>
        <p:style>
          <a:lnRef idx="1">
            <a:schemeClr val="accent2"/>
          </a:lnRef>
          <a:fillRef idx="2">
            <a:schemeClr val="accent2"/>
          </a:fillRef>
          <a:effectRef idx="1">
            <a:schemeClr val="accent2"/>
          </a:effectRef>
          <a:fontRef idx="minor">
            <a:schemeClr val="dk1"/>
          </a:fontRef>
        </p:style>
        <p:txBody>
          <a:bodyPr rtlCol="0" anchor="t"/>
          <a:lstStyle/>
          <a:p>
            <a:endParaRPr lang="en-US" sz="1050" dirty="0">
              <a:latin typeface="Helvetica"/>
              <a:cs typeface="Helvetica"/>
            </a:endParaRPr>
          </a:p>
        </p:txBody>
      </p:sp>
      <p:sp>
        <p:nvSpPr>
          <p:cNvPr id="5" name="Rounded Rectangle 4"/>
          <p:cNvSpPr/>
          <p:nvPr/>
        </p:nvSpPr>
        <p:spPr>
          <a:xfrm>
            <a:off x="342899" y="683418"/>
            <a:ext cx="8462462" cy="827882"/>
          </a:xfrm>
          <a:prstGeom prst="roundRect">
            <a:avLst/>
          </a:prstGeom>
          <a:gradFill flip="none" rotWithShape="1">
            <a:gsLst>
              <a:gs pos="0">
                <a:schemeClr val="accent1">
                  <a:lumMod val="40000"/>
                  <a:lumOff val="60000"/>
                </a:schemeClr>
              </a:gs>
              <a:gs pos="100000">
                <a:srgbClr val="FFFFFF"/>
              </a:gs>
            </a:gsLst>
            <a:path path="rect">
              <a:fillToRect r="100000" b="100000"/>
            </a:path>
            <a:tileRect l="-100000" t="-100000"/>
          </a:gradFill>
          <a:ln>
            <a:noFill/>
          </a:ln>
        </p:spPr>
        <p:style>
          <a:lnRef idx="1">
            <a:schemeClr val="accent2"/>
          </a:lnRef>
          <a:fillRef idx="2">
            <a:schemeClr val="accent2"/>
          </a:fillRef>
          <a:effectRef idx="1">
            <a:schemeClr val="accent2"/>
          </a:effectRef>
          <a:fontRef idx="minor">
            <a:schemeClr val="dk1"/>
          </a:fontRef>
        </p:style>
        <p:txBody>
          <a:bodyPr rtlCol="0" anchor="t"/>
          <a:lstStyle/>
          <a:p>
            <a:r>
              <a:rPr lang="en-US" sz="1600" dirty="0" smtClean="0">
                <a:latin typeface="Helvetica"/>
                <a:cs typeface="Helvetica"/>
              </a:rPr>
              <a:t>You may need to evaluate and mark each applicant individually from within their application.  For example, 2 years of teaching experience should be indicated in their CV.</a:t>
            </a:r>
          </a:p>
          <a:p>
            <a:endParaRPr lang="en-US" sz="1050" dirty="0">
              <a:latin typeface="Helvetica"/>
              <a:cs typeface="Helvetica"/>
            </a:endParaRPr>
          </a:p>
        </p:txBody>
      </p:sp>
      <p:grpSp>
        <p:nvGrpSpPr>
          <p:cNvPr id="2" name="Group 14"/>
          <p:cNvGrpSpPr/>
          <p:nvPr/>
        </p:nvGrpSpPr>
        <p:grpSpPr>
          <a:xfrm>
            <a:off x="754007" y="1801799"/>
            <a:ext cx="301666" cy="369332"/>
            <a:chOff x="906450" y="2693150"/>
            <a:chExt cx="301666" cy="369332"/>
          </a:xfrm>
        </p:grpSpPr>
        <p:sp>
          <p:nvSpPr>
            <p:cNvPr id="7" name="Oval 6"/>
            <p:cNvSpPr/>
            <p:nvPr/>
          </p:nvSpPr>
          <p:spPr>
            <a:xfrm>
              <a:off x="906450" y="2749385"/>
              <a:ext cx="301660" cy="301660"/>
            </a:xfrm>
            <a:prstGeom prst="ellipse">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906456" y="2693150"/>
              <a:ext cx="301660" cy="369332"/>
            </a:xfrm>
            <a:prstGeom prst="rect">
              <a:avLst/>
            </a:prstGeom>
            <a:noFill/>
          </p:spPr>
          <p:txBody>
            <a:bodyPr wrap="none" rtlCol="0">
              <a:spAutoFit/>
            </a:bodyPr>
            <a:lstStyle/>
            <a:p>
              <a:r>
                <a:rPr lang="en-US" dirty="0" smtClean="0"/>
                <a:t>1</a:t>
              </a:r>
              <a:endParaRPr lang="en-US" dirty="0"/>
            </a:p>
          </p:txBody>
        </p:sp>
      </p:grpSp>
      <p:sp>
        <p:nvSpPr>
          <p:cNvPr id="8" name="TextBox 7"/>
          <p:cNvSpPr txBox="1"/>
          <p:nvPr/>
        </p:nvSpPr>
        <p:spPr>
          <a:xfrm>
            <a:off x="1092200" y="1758785"/>
            <a:ext cx="2700867" cy="923330"/>
          </a:xfrm>
          <a:prstGeom prst="rect">
            <a:avLst/>
          </a:prstGeom>
          <a:noFill/>
        </p:spPr>
        <p:txBody>
          <a:bodyPr wrap="square" rtlCol="0">
            <a:spAutoFit/>
          </a:bodyPr>
          <a:lstStyle/>
          <a:p>
            <a:r>
              <a:rPr lang="en-US" dirty="0" smtClean="0">
                <a:latin typeface="Helvetica"/>
                <a:cs typeface="Helvetica"/>
              </a:rPr>
              <a:t>Open the application by clicking the “manage” link. </a:t>
            </a:r>
            <a:endParaRPr lang="en-US" dirty="0">
              <a:latin typeface="Helvetica"/>
              <a:cs typeface="Helvetica"/>
            </a:endParaRPr>
          </a:p>
        </p:txBody>
      </p:sp>
      <p:sp>
        <p:nvSpPr>
          <p:cNvPr id="9" name="TextBox 8"/>
          <p:cNvSpPr txBox="1"/>
          <p:nvPr/>
        </p:nvSpPr>
        <p:spPr>
          <a:xfrm>
            <a:off x="1066800" y="3207001"/>
            <a:ext cx="2700867" cy="923330"/>
          </a:xfrm>
          <a:prstGeom prst="rect">
            <a:avLst/>
          </a:prstGeom>
          <a:noFill/>
        </p:spPr>
        <p:txBody>
          <a:bodyPr wrap="square" rtlCol="0">
            <a:spAutoFit/>
          </a:bodyPr>
          <a:lstStyle/>
          <a:p>
            <a:r>
              <a:rPr lang="en-US" dirty="0" smtClean="0">
                <a:latin typeface="Helvetica"/>
                <a:cs typeface="Helvetica"/>
              </a:rPr>
              <a:t>Review the files in the Documents &amp; References section.</a:t>
            </a:r>
            <a:endParaRPr lang="en-US" dirty="0">
              <a:latin typeface="Helvetica"/>
              <a:cs typeface="Helvetica"/>
            </a:endParaRPr>
          </a:p>
        </p:txBody>
      </p:sp>
      <p:sp>
        <p:nvSpPr>
          <p:cNvPr id="10" name="TextBox 9"/>
          <p:cNvSpPr txBox="1"/>
          <p:nvPr/>
        </p:nvSpPr>
        <p:spPr>
          <a:xfrm>
            <a:off x="1092200" y="4218894"/>
            <a:ext cx="2700867" cy="923330"/>
          </a:xfrm>
          <a:prstGeom prst="rect">
            <a:avLst/>
          </a:prstGeom>
          <a:noFill/>
        </p:spPr>
        <p:txBody>
          <a:bodyPr wrap="square" rtlCol="0">
            <a:spAutoFit/>
          </a:bodyPr>
          <a:lstStyle/>
          <a:p>
            <a:r>
              <a:rPr lang="en-US" dirty="0" smtClean="0">
                <a:latin typeface="Helvetica"/>
                <a:cs typeface="Helvetica"/>
              </a:rPr>
              <a:t>Use the buttons at the top of the applicant’s screen to mark MBQ.</a:t>
            </a:r>
            <a:endParaRPr lang="en-US" dirty="0">
              <a:latin typeface="Helvetica"/>
              <a:cs typeface="Helvetica"/>
            </a:endParaRPr>
          </a:p>
        </p:txBody>
      </p:sp>
      <p:grpSp>
        <p:nvGrpSpPr>
          <p:cNvPr id="3" name="Group 15"/>
          <p:cNvGrpSpPr/>
          <p:nvPr/>
        </p:nvGrpSpPr>
        <p:grpSpPr>
          <a:xfrm>
            <a:off x="754007" y="3226261"/>
            <a:ext cx="301660" cy="369332"/>
            <a:chOff x="906450" y="3533412"/>
            <a:chExt cx="301660" cy="369332"/>
          </a:xfrm>
        </p:grpSpPr>
        <p:sp>
          <p:nvSpPr>
            <p:cNvPr id="13" name="Oval 12"/>
            <p:cNvSpPr/>
            <p:nvPr/>
          </p:nvSpPr>
          <p:spPr>
            <a:xfrm>
              <a:off x="906450" y="3584214"/>
              <a:ext cx="301660" cy="301660"/>
            </a:xfrm>
            <a:prstGeom prst="ellipse">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906450" y="3533412"/>
              <a:ext cx="301660" cy="369332"/>
            </a:xfrm>
            <a:prstGeom prst="rect">
              <a:avLst/>
            </a:prstGeom>
            <a:noFill/>
          </p:spPr>
          <p:txBody>
            <a:bodyPr wrap="none" rtlCol="0">
              <a:spAutoFit/>
            </a:bodyPr>
            <a:lstStyle/>
            <a:p>
              <a:r>
                <a:rPr lang="en-US" dirty="0" smtClean="0"/>
                <a:t>2</a:t>
              </a:r>
              <a:endParaRPr lang="en-US" dirty="0"/>
            </a:p>
          </p:txBody>
        </p:sp>
      </p:grpSp>
      <p:grpSp>
        <p:nvGrpSpPr>
          <p:cNvPr id="4" name="Group 16"/>
          <p:cNvGrpSpPr/>
          <p:nvPr/>
        </p:nvGrpSpPr>
        <p:grpSpPr>
          <a:xfrm>
            <a:off x="754007" y="4181131"/>
            <a:ext cx="301666" cy="369332"/>
            <a:chOff x="906450" y="4526382"/>
            <a:chExt cx="301666" cy="369332"/>
          </a:xfrm>
        </p:grpSpPr>
        <p:sp>
          <p:nvSpPr>
            <p:cNvPr id="14" name="Oval 13"/>
            <p:cNvSpPr/>
            <p:nvPr/>
          </p:nvSpPr>
          <p:spPr>
            <a:xfrm>
              <a:off x="906450" y="4585651"/>
              <a:ext cx="301660" cy="301660"/>
            </a:xfrm>
            <a:prstGeom prst="ellipse">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906456" y="4526382"/>
              <a:ext cx="301660" cy="369332"/>
            </a:xfrm>
            <a:prstGeom prst="rect">
              <a:avLst/>
            </a:prstGeom>
            <a:noFill/>
          </p:spPr>
          <p:txBody>
            <a:bodyPr wrap="none" rtlCol="0">
              <a:spAutoFit/>
            </a:bodyPr>
            <a:lstStyle/>
            <a:p>
              <a:r>
                <a:rPr lang="en-US" dirty="0" smtClean="0"/>
                <a:t>3</a:t>
              </a:r>
              <a:endParaRPr lang="en-US" dirty="0"/>
            </a:p>
          </p:txBody>
        </p:sp>
      </p:grpSp>
      <p:pic>
        <p:nvPicPr>
          <p:cNvPr id="20" name="Picture 19" descr="Manage-sans-finalize.png"/>
          <p:cNvPicPr>
            <a:picLocks noChangeAspect="1"/>
          </p:cNvPicPr>
          <p:nvPr/>
        </p:nvPicPr>
        <p:blipFill>
          <a:blip r:embed="rId2"/>
          <a:stretch>
            <a:fillRect/>
          </a:stretch>
        </p:blipFill>
        <p:spPr>
          <a:xfrm>
            <a:off x="4072467" y="1756833"/>
            <a:ext cx="4279900" cy="749300"/>
          </a:xfrm>
          <a:prstGeom prst="rect">
            <a:avLst/>
          </a:prstGeom>
        </p:spPr>
      </p:pic>
      <p:pic>
        <p:nvPicPr>
          <p:cNvPr id="21" name="Picture 20" descr="evaluate individual.png"/>
          <p:cNvPicPr>
            <a:picLocks noChangeAspect="1"/>
          </p:cNvPicPr>
          <p:nvPr/>
        </p:nvPicPr>
        <p:blipFill>
          <a:blip r:embed="rId3"/>
          <a:stretch>
            <a:fillRect/>
          </a:stretch>
        </p:blipFill>
        <p:spPr>
          <a:xfrm>
            <a:off x="4072467" y="2825585"/>
            <a:ext cx="4732894" cy="2648807"/>
          </a:xfrm>
          <a:prstGeom prst="rect">
            <a:avLst/>
          </a:prstGeom>
        </p:spPr>
      </p:pic>
      <p:sp>
        <p:nvSpPr>
          <p:cNvPr id="18" name="Slide Number Placeholder 17"/>
          <p:cNvSpPr>
            <a:spLocks noGrp="1"/>
          </p:cNvSpPr>
          <p:nvPr>
            <p:ph type="sldNum" sz="quarter" idx="12"/>
          </p:nvPr>
        </p:nvSpPr>
        <p:spPr/>
        <p:txBody>
          <a:bodyPr/>
          <a:lstStyle/>
          <a:p>
            <a:fld id="{B6AEF3FD-ABA2-1841-A261-495C8AADD3F1}" type="slidenum">
              <a:rPr lang="en-US" smtClean="0"/>
              <a:pPr/>
              <a:t>2</a:t>
            </a:fld>
            <a:endParaRPr lang="en-US"/>
          </a:p>
        </p:txBody>
      </p:sp>
      <p:sp>
        <p:nvSpPr>
          <p:cNvPr id="22" name="Rectangle 21"/>
          <p:cNvSpPr/>
          <p:nvPr/>
        </p:nvSpPr>
        <p:spPr>
          <a:xfrm>
            <a:off x="0" y="0"/>
            <a:ext cx="9144000" cy="515328"/>
          </a:xfrm>
          <a:prstGeom prst="rect">
            <a:avLst/>
          </a:prstGeom>
          <a:solidFill>
            <a:schemeClr val="tx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sz="1600" dirty="0" smtClean="0">
                <a:solidFill>
                  <a:schemeClr val="bg1"/>
                </a:solidFill>
                <a:latin typeface="Helvetica"/>
                <a:cs typeface="Helvetica"/>
              </a:rPr>
              <a:t>Marking Applicants as Meets/Does Not Meet Basic Qualifications   </a:t>
            </a:r>
            <a:endParaRPr lang="en-US" sz="1600" dirty="0">
              <a:solidFill>
                <a:schemeClr val="bg1"/>
              </a:solidFill>
              <a:latin typeface="Helvetica"/>
              <a:cs typeface="Helvetica"/>
            </a:endParaRPr>
          </a:p>
        </p:txBody>
      </p:sp>
      <p:sp>
        <p:nvSpPr>
          <p:cNvPr id="23" name="TextBox 22"/>
          <p:cNvSpPr txBox="1"/>
          <p:nvPr/>
        </p:nvSpPr>
        <p:spPr>
          <a:xfrm>
            <a:off x="0" y="78405"/>
            <a:ext cx="1377300" cy="369332"/>
          </a:xfrm>
          <a:prstGeom prst="rect">
            <a:avLst/>
          </a:prstGeom>
          <a:noFill/>
        </p:spPr>
        <p:txBody>
          <a:bodyPr wrap="none" rtlCol="0">
            <a:spAutoFit/>
          </a:bodyPr>
          <a:lstStyle/>
          <a:p>
            <a:r>
              <a:rPr lang="en-US" b="1" dirty="0" smtClean="0">
                <a:solidFill>
                  <a:srgbClr val="FFFFFF"/>
                </a:solidFill>
                <a:latin typeface="Helvetica"/>
                <a:cs typeface="Helvetica"/>
              </a:rPr>
              <a:t>AP Recruit</a:t>
            </a:r>
            <a:endParaRPr lang="en-US" b="1" dirty="0">
              <a:solidFill>
                <a:srgbClr val="FFFFFF"/>
              </a:solidFill>
              <a:latin typeface="Helvetica"/>
              <a:cs typeface="Helvetica"/>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546</TotalTime>
  <Words>404</Words>
  <Application>Microsoft Macintosh PowerPoint</Application>
  <PresentationFormat>On-screen Show (4:3)</PresentationFormat>
  <Paragraphs>42</Paragraphs>
  <Slides>2</Slides>
  <Notes>0</Notes>
  <HiddenSlides>0</HiddenSlides>
  <MMClips>0</MMClips>
  <ScaleCrop>false</ScaleCrop>
  <HeadingPairs>
    <vt:vector size="4" baseType="variant">
      <vt:variant>
        <vt:lpstr>Design Template</vt:lpstr>
      </vt:variant>
      <vt:variant>
        <vt:i4>1</vt:i4>
      </vt:variant>
      <vt:variant>
        <vt:lpstr>Slide Titles</vt:lpstr>
      </vt:variant>
      <vt:variant>
        <vt:i4>2</vt:i4>
      </vt:variant>
    </vt:vector>
  </HeadingPairs>
  <TitlesOfParts>
    <vt:vector size="3" baseType="lpstr">
      <vt:lpstr>Office Theme</vt:lpstr>
      <vt:lpstr>Slide 1</vt:lpstr>
      <vt:lpstr>Slide 2</vt:lpstr>
    </vt:vector>
  </TitlesOfParts>
  <Company>University of Ca, Irvine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Kim Gerrard</dc:creator>
  <cp:lastModifiedBy>Kim Gerrard</cp:lastModifiedBy>
  <cp:revision>25</cp:revision>
  <cp:lastPrinted>2013-05-07T20:33:38Z</cp:lastPrinted>
  <dcterms:created xsi:type="dcterms:W3CDTF">2013-06-10T22:55:59Z</dcterms:created>
  <dcterms:modified xsi:type="dcterms:W3CDTF">2013-06-10T22:56:42Z</dcterms:modified>
</cp:coreProperties>
</file>