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3" r:id="rId4"/>
    <p:sldId id="266" r:id="rId5"/>
    <p:sldId id="291" r:id="rId6"/>
    <p:sldId id="269" r:id="rId7"/>
    <p:sldId id="270" r:id="rId8"/>
    <p:sldId id="288" r:id="rId9"/>
    <p:sldId id="289" r:id="rId10"/>
    <p:sldId id="290" r:id="rId11"/>
    <p:sldId id="267" r:id="rId12"/>
    <p:sldId id="272" r:id="rId13"/>
    <p:sldId id="271" r:id="rId14"/>
    <p:sldId id="319" r:id="rId15"/>
    <p:sldId id="300" r:id="rId16"/>
    <p:sldId id="302" r:id="rId17"/>
    <p:sldId id="304" r:id="rId18"/>
    <p:sldId id="306" r:id="rId19"/>
    <p:sldId id="308" r:id="rId20"/>
    <p:sldId id="310" r:id="rId21"/>
    <p:sldId id="313" r:id="rId22"/>
    <p:sldId id="315" r:id="rId23"/>
    <p:sldId id="268" r:id="rId24"/>
    <p:sldId id="301" r:id="rId25"/>
    <p:sldId id="273" r:id="rId26"/>
    <p:sldId id="303" r:id="rId27"/>
    <p:sldId id="274" r:id="rId28"/>
    <p:sldId id="305" r:id="rId29"/>
    <p:sldId id="275" r:id="rId30"/>
    <p:sldId id="307" r:id="rId31"/>
    <p:sldId id="276" r:id="rId32"/>
    <p:sldId id="309" r:id="rId33"/>
    <p:sldId id="277" r:id="rId34"/>
    <p:sldId id="287" r:id="rId35"/>
    <p:sldId id="311" r:id="rId36"/>
    <p:sldId id="256" r:id="rId37"/>
    <p:sldId id="259" r:id="rId38"/>
    <p:sldId id="283" r:id="rId39"/>
    <p:sldId id="314" r:id="rId40"/>
    <p:sldId id="265" r:id="rId41"/>
    <p:sldId id="316" r:id="rId42"/>
    <p:sldId id="317" r:id="rId43"/>
    <p:sldId id="318" r:id="rId44"/>
    <p:sldId id="294" r:id="rId45"/>
    <p:sldId id="298" r:id="rId46"/>
    <p:sldId id="295" r:id="rId47"/>
    <p:sldId id="296" r:id="rId48"/>
    <p:sldId id="297" r:id="rId49"/>
    <p:sldId id="29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31" d="100"/>
          <a:sy n="131" d="100"/>
        </p:scale>
        <p:origin x="906"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97A331-0240-43F0-B880-CC9F20B96752}"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7020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97A331-0240-43F0-B880-CC9F20B96752}"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396514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97A331-0240-43F0-B880-CC9F20B96752}"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4844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97A331-0240-43F0-B880-CC9F20B96752}"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118192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97A331-0240-43F0-B880-CC9F20B96752}"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291812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97A331-0240-43F0-B880-CC9F20B96752}"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204160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97A331-0240-43F0-B880-CC9F20B96752}"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175068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97A331-0240-43F0-B880-CC9F20B96752}"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26608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7A331-0240-43F0-B880-CC9F20B96752}"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192815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97A331-0240-43F0-B880-CC9F20B96752}"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279824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97A331-0240-43F0-B880-CC9F20B96752}"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639EC-540D-4BCD-BAEC-512A504995BF}" type="slidenum">
              <a:rPr lang="en-US" smtClean="0"/>
              <a:t>‹#›</a:t>
            </a:fld>
            <a:endParaRPr lang="en-US"/>
          </a:p>
        </p:txBody>
      </p:sp>
    </p:spTree>
    <p:extLst>
      <p:ext uri="{BB962C8B-B14F-4D97-AF65-F5344CB8AC3E}">
        <p14:creationId xmlns:p14="http://schemas.microsoft.com/office/powerpoint/2010/main" val="333492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7A331-0240-43F0-B880-CC9F20B96752}" type="datetimeFigureOut">
              <a:rPr lang="en-US" smtClean="0"/>
              <a:t>6/5/2017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639EC-540D-4BCD-BAEC-512A504995BF}" type="slidenum">
              <a:rPr lang="en-US" smtClean="0"/>
              <a:t>‹#›</a:t>
            </a:fld>
            <a:endParaRPr lang="en-US"/>
          </a:p>
        </p:txBody>
      </p:sp>
    </p:spTree>
    <p:extLst>
      <p:ext uri="{BB962C8B-B14F-4D97-AF65-F5344CB8AC3E}">
        <p14:creationId xmlns:p14="http://schemas.microsoft.com/office/powerpoint/2010/main" val="815630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fileinfo.ucr.edu/extramural_letter_solicitation.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85800" y="4953000"/>
            <a:ext cx="8077200" cy="1524000"/>
          </a:xfrm>
        </p:spPr>
        <p:txBody>
          <a:bodyPr>
            <a:normAutofit fontScale="90000"/>
          </a:bodyPr>
          <a:lstStyle/>
          <a:p>
            <a:pPr eaLnBrk="1" hangingPunct="1">
              <a:buClr>
                <a:srgbClr val="330066"/>
              </a:buClr>
            </a:pPr>
            <a:r>
              <a:rPr lang="en-US" b="0" dirty="0">
                <a:solidFill>
                  <a:srgbClr val="2D6CC0"/>
                </a:solidFill>
                <a:latin typeface="Calibri" pitchFamily="34" charset="0"/>
              </a:rPr>
              <a:t/>
            </a:r>
            <a:br>
              <a:rPr lang="en-US" b="0" dirty="0">
                <a:solidFill>
                  <a:srgbClr val="2D6CC0"/>
                </a:solidFill>
                <a:latin typeface="Calibri" pitchFamily="34" charset="0"/>
              </a:rPr>
            </a:br>
            <a:r>
              <a:rPr lang="en-US" b="0" dirty="0">
                <a:solidFill>
                  <a:srgbClr val="2D6CC0"/>
                </a:solidFill>
                <a:latin typeface="Calibri" pitchFamily="34" charset="0"/>
              </a:rPr>
              <a:t/>
            </a:r>
            <a:br>
              <a:rPr lang="en-US" b="0" dirty="0">
                <a:solidFill>
                  <a:srgbClr val="2D6CC0"/>
                </a:solidFill>
                <a:latin typeface="Calibri" pitchFamily="34" charset="0"/>
              </a:rPr>
            </a:br>
            <a:r>
              <a:rPr lang="en-US" b="0" dirty="0">
                <a:solidFill>
                  <a:srgbClr val="2D6CC0"/>
                </a:solidFill>
                <a:latin typeface="Calibri" pitchFamily="34" charset="0"/>
              </a:rPr>
              <a:t/>
            </a:r>
            <a:br>
              <a:rPr lang="en-US" b="0" dirty="0">
                <a:solidFill>
                  <a:srgbClr val="2D6CC0"/>
                </a:solidFill>
                <a:latin typeface="Calibri" pitchFamily="34" charset="0"/>
              </a:rPr>
            </a:br>
            <a:r>
              <a:rPr lang="en-US" b="0" dirty="0">
                <a:solidFill>
                  <a:srgbClr val="2D6CC0"/>
                </a:solidFill>
                <a:latin typeface="Calibri" pitchFamily="34" charset="0"/>
              </a:rPr>
              <a:t/>
            </a:r>
            <a:br>
              <a:rPr lang="en-US" b="0" dirty="0">
                <a:solidFill>
                  <a:srgbClr val="2D6CC0"/>
                </a:solidFill>
                <a:latin typeface="Calibri" pitchFamily="34" charset="0"/>
              </a:rPr>
            </a:br>
            <a:r>
              <a:rPr lang="en-US" b="0" dirty="0">
                <a:solidFill>
                  <a:srgbClr val="2D6CC0"/>
                </a:solidFill>
                <a:latin typeface="Calibri" pitchFamily="34" charset="0"/>
              </a:rPr>
              <a:t/>
            </a:r>
            <a:br>
              <a:rPr lang="en-US" b="0" dirty="0">
                <a:solidFill>
                  <a:srgbClr val="2D6CC0"/>
                </a:solidFill>
                <a:latin typeface="Calibri" pitchFamily="34" charset="0"/>
              </a:rPr>
            </a:br>
            <a:r>
              <a:rPr lang="en-US" b="0" dirty="0">
                <a:solidFill>
                  <a:srgbClr val="2D6CC0"/>
                </a:solidFill>
                <a:latin typeface="Calibri" pitchFamily="34" charset="0"/>
              </a:rPr>
              <a:t/>
            </a:r>
            <a:br>
              <a:rPr lang="en-US" b="0" dirty="0">
                <a:solidFill>
                  <a:srgbClr val="2D6CC0"/>
                </a:solidFill>
                <a:latin typeface="Calibri" pitchFamily="34" charset="0"/>
              </a:rPr>
            </a:br>
            <a:r>
              <a:rPr lang="en-US" sz="8800" b="0" dirty="0">
                <a:solidFill>
                  <a:srgbClr val="2D6CC0"/>
                </a:solidFill>
                <a:latin typeface="Edwardian Script ITC" pitchFamily="66" charset="0"/>
              </a:rPr>
              <a:t>Welcome</a:t>
            </a:r>
            <a:r>
              <a:rPr lang="en-US" b="0" dirty="0">
                <a:solidFill>
                  <a:srgbClr val="2D6CC0"/>
                </a:solidFill>
                <a:latin typeface="Calibri" pitchFamily="34" charset="0"/>
              </a:rPr>
              <a:t/>
            </a:r>
            <a:br>
              <a:rPr lang="en-US" b="0" dirty="0">
                <a:solidFill>
                  <a:srgbClr val="2D6CC0"/>
                </a:solidFill>
                <a:latin typeface="Calibri" pitchFamily="34" charset="0"/>
              </a:rPr>
            </a:br>
            <a:r>
              <a:rPr lang="en-US" b="0" dirty="0">
                <a:solidFill>
                  <a:srgbClr val="2D6CC0"/>
                </a:solidFill>
                <a:latin typeface="Calibri" pitchFamily="34" charset="0"/>
              </a:rPr>
              <a:t>Department Chair Workshop </a:t>
            </a:r>
            <a:br>
              <a:rPr lang="en-US" b="0" dirty="0">
                <a:solidFill>
                  <a:srgbClr val="2D6CC0"/>
                </a:solidFill>
                <a:latin typeface="Calibri" pitchFamily="34" charset="0"/>
              </a:rPr>
            </a:br>
            <a:r>
              <a:rPr lang="en-US" b="0" dirty="0">
                <a:solidFill>
                  <a:srgbClr val="2D6CC0"/>
                </a:solidFill>
                <a:latin typeface="Calibri" pitchFamily="34" charset="0"/>
              </a:rPr>
              <a:t>Spring 16-17AY</a:t>
            </a:r>
            <a:br>
              <a:rPr lang="en-US" b="0" dirty="0">
                <a:solidFill>
                  <a:srgbClr val="2D6CC0"/>
                </a:solidFill>
                <a:latin typeface="Calibri" pitchFamily="34" charset="0"/>
              </a:rPr>
            </a:br>
            <a:r>
              <a:rPr lang="en-US" b="0" dirty="0">
                <a:latin typeface="Calibri" pitchFamily="34" charset="0"/>
              </a:rPr>
              <a:t/>
            </a:r>
            <a:br>
              <a:rPr lang="en-US" b="0" dirty="0">
                <a:latin typeface="Calibri" pitchFamily="34" charset="0"/>
              </a:rPr>
            </a:br>
            <a:r>
              <a:rPr lang="en-US" b="0" dirty="0">
                <a:latin typeface="Calibri" pitchFamily="34" charset="0"/>
              </a:rPr>
              <a:t/>
            </a:r>
            <a:br>
              <a:rPr lang="en-US" b="0" dirty="0">
                <a:latin typeface="Calibri" pitchFamily="34" charset="0"/>
              </a:rPr>
            </a:br>
            <a:r>
              <a:rPr lang="en-US" sz="3600" b="0" dirty="0">
                <a:latin typeface="Calibri" pitchFamily="34" charset="0"/>
              </a:rPr>
              <a:t>Tuesday</a:t>
            </a:r>
            <a:r>
              <a:rPr lang="en-US" sz="2800" b="0" dirty="0">
                <a:solidFill>
                  <a:srgbClr val="404040"/>
                </a:solidFill>
                <a:latin typeface="Calibri" pitchFamily="34" charset="0"/>
              </a:rPr>
              <a:t>, May 30, 2017</a:t>
            </a:r>
            <a:br>
              <a:rPr lang="en-US" sz="2800" b="0" dirty="0">
                <a:solidFill>
                  <a:srgbClr val="404040"/>
                </a:solidFill>
                <a:latin typeface="Calibri" pitchFamily="34" charset="0"/>
              </a:rPr>
            </a:br>
            <a:r>
              <a:rPr lang="en-US" sz="2800" b="0" dirty="0">
                <a:solidFill>
                  <a:srgbClr val="404040"/>
                </a:solidFill>
                <a:latin typeface="Calibri" pitchFamily="34" charset="0"/>
              </a:rPr>
              <a:t>8 a.m. -1.00 p.m.</a:t>
            </a:r>
            <a:br>
              <a:rPr lang="en-US" sz="2800" b="0" dirty="0">
                <a:solidFill>
                  <a:srgbClr val="404040"/>
                </a:solidFill>
                <a:latin typeface="Calibri" pitchFamily="34" charset="0"/>
              </a:rPr>
            </a:br>
            <a:r>
              <a:rPr lang="en-US" sz="2800" dirty="0">
                <a:latin typeface="Calibri" pitchFamily="34" charset="0"/>
              </a:rPr>
              <a:t/>
            </a:r>
            <a:br>
              <a:rPr lang="en-US" sz="2800" dirty="0">
                <a:latin typeface="Calibri" pitchFamily="34" charset="0"/>
              </a:rPr>
            </a:br>
            <a:endParaRPr lang="en-US" sz="2800" b="0" dirty="0">
              <a:solidFill>
                <a:srgbClr val="404040"/>
              </a:solidFill>
              <a:latin typeface="Calibri" pitchFamily="34" charset="0"/>
            </a:endParaRPr>
          </a:p>
        </p:txBody>
      </p:sp>
      <p:sp>
        <p:nvSpPr>
          <p:cNvPr id="16386" name="Text Box 3"/>
          <p:cNvSpPr txBox="1">
            <a:spLocks noChangeArrowheads="1"/>
          </p:cNvSpPr>
          <p:nvPr/>
        </p:nvSpPr>
        <p:spPr bwMode="auto">
          <a:xfrm>
            <a:off x="5105400" y="3795859"/>
            <a:ext cx="3581400" cy="1144588"/>
          </a:xfrm>
          <a:prstGeom prst="rect">
            <a:avLst/>
          </a:prstGeom>
          <a:noFill/>
          <a:ln w="9525">
            <a:noFill/>
            <a:miter lim="800000"/>
            <a:headEnd/>
            <a:tailEnd/>
          </a:ln>
        </p:spPr>
        <p:txBody>
          <a:bodyPr>
            <a:spAutoFit/>
          </a:bodyPr>
          <a:lstStyle/>
          <a:p>
            <a:pPr>
              <a:spcBef>
                <a:spcPct val="50000"/>
              </a:spcBef>
            </a:pPr>
            <a:r>
              <a:rPr lang="en-US" sz="2400" b="1" dirty="0"/>
              <a:t>Ameae M. Walker</a:t>
            </a:r>
          </a:p>
          <a:p>
            <a:pPr algn="ctr">
              <a:spcBef>
                <a:spcPct val="50000"/>
              </a:spcBef>
            </a:pPr>
            <a:r>
              <a:rPr lang="en-US" dirty="0"/>
              <a:t>Vice Provost for Academic Personnel</a:t>
            </a:r>
          </a:p>
        </p:txBody>
      </p:sp>
    </p:spTree>
    <p:extLst>
      <p:ext uri="{BB962C8B-B14F-4D97-AF65-F5344CB8AC3E}">
        <p14:creationId xmlns:p14="http://schemas.microsoft.com/office/powerpoint/2010/main" val="346219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707" y="989814"/>
            <a:ext cx="8671757" cy="5081048"/>
          </a:xfrm>
          <a:prstGeom prst="rect">
            <a:avLst/>
          </a:prstGeom>
        </p:spPr>
      </p:pic>
    </p:spTree>
    <p:extLst>
      <p:ext uri="{BB962C8B-B14F-4D97-AF65-F5344CB8AC3E}">
        <p14:creationId xmlns:p14="http://schemas.microsoft.com/office/powerpoint/2010/main" val="38855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026"/>
            <a:ext cx="7886700" cy="1325563"/>
          </a:xfrm>
        </p:spPr>
        <p:txBody>
          <a:bodyPr/>
          <a:lstStyle/>
          <a:p>
            <a:r>
              <a:rPr lang="en-US" b="1" dirty="0">
                <a:solidFill>
                  <a:schemeClr val="bg2">
                    <a:lumMod val="50000"/>
                  </a:schemeClr>
                </a:solidFill>
              </a:rPr>
              <a:t>Announcements</a:t>
            </a:r>
          </a:p>
        </p:txBody>
      </p:sp>
      <p:pic>
        <p:nvPicPr>
          <p:cNvPr id="4" name="Content Placeholder 3"/>
          <p:cNvPicPr>
            <a:picLocks noGrp="1" noChangeAspect="1"/>
          </p:cNvPicPr>
          <p:nvPr>
            <p:ph idx="1"/>
          </p:nvPr>
        </p:nvPicPr>
        <p:blipFill rotWithShape="1">
          <a:blip r:embed="rId2"/>
          <a:srcRect l="17720" t="5273" r="17720" b="39267"/>
          <a:stretch/>
        </p:blipFill>
        <p:spPr>
          <a:xfrm>
            <a:off x="7183226" y="1687396"/>
            <a:ext cx="1442595" cy="1564849"/>
          </a:xfrm>
          <a:prstGeom prst="rect">
            <a:avLst/>
          </a:prstGeom>
        </p:spPr>
      </p:pic>
      <p:sp>
        <p:nvSpPr>
          <p:cNvPr id="6" name="TextBox 5"/>
          <p:cNvSpPr txBox="1"/>
          <p:nvPr/>
        </p:nvSpPr>
        <p:spPr>
          <a:xfrm>
            <a:off x="628650" y="1178347"/>
            <a:ext cx="5913552" cy="5539978"/>
          </a:xfrm>
          <a:prstGeom prst="rect">
            <a:avLst/>
          </a:prstGeom>
          <a:noFill/>
        </p:spPr>
        <p:txBody>
          <a:bodyPr wrap="square" rtlCol="0">
            <a:spAutoFit/>
          </a:bodyPr>
          <a:lstStyle/>
          <a:p>
            <a:r>
              <a:rPr lang="en-US" sz="2400" b="1" dirty="0"/>
              <a:t>We are to have a new </a:t>
            </a:r>
            <a:r>
              <a:rPr lang="en-US" sz="2400" b="1" dirty="0" err="1"/>
              <a:t>efile</a:t>
            </a:r>
            <a:r>
              <a:rPr lang="en-US" sz="2400" b="1" dirty="0"/>
              <a:t> system by next Spring!</a:t>
            </a:r>
          </a:p>
          <a:p>
            <a:endParaRPr lang="en-US" dirty="0"/>
          </a:p>
          <a:p>
            <a:pPr marL="285750" indent="-285750">
              <a:buFont typeface="Wingdings" panose="05000000000000000000" pitchFamily="2" charset="2"/>
              <a:buChar char="§"/>
            </a:pPr>
            <a:r>
              <a:rPr lang="en-US" sz="2400" dirty="0"/>
              <a:t>The coming cycle will all be in current </a:t>
            </a:r>
            <a:r>
              <a:rPr lang="en-US" sz="2400" dirty="0" err="1"/>
              <a:t>efile</a:t>
            </a:r>
            <a:endParaRPr lang="en-US" sz="2400" dirty="0"/>
          </a:p>
          <a:p>
            <a:endParaRPr lang="en-US" sz="2400" dirty="0"/>
          </a:p>
          <a:p>
            <a:pPr marL="285750" indent="-285750">
              <a:buFont typeface="Wingdings" panose="05000000000000000000" pitchFamily="2" charset="2"/>
              <a:buChar char="§"/>
            </a:pPr>
            <a:r>
              <a:rPr lang="en-US" sz="2400" dirty="0"/>
              <a:t>All data in current </a:t>
            </a:r>
            <a:r>
              <a:rPr lang="en-US" sz="2400" dirty="0" err="1"/>
              <a:t>efile</a:t>
            </a:r>
            <a:r>
              <a:rPr lang="en-US" sz="2400" dirty="0"/>
              <a:t> for those not undergoing personnel review will be automatically transferred</a:t>
            </a:r>
          </a:p>
          <a:p>
            <a:endParaRPr lang="en-US" sz="2400" dirty="0"/>
          </a:p>
          <a:p>
            <a:pPr marL="285750" indent="-285750">
              <a:buFont typeface="Wingdings" panose="05000000000000000000" pitchFamily="2" charset="2"/>
              <a:buChar char="§"/>
            </a:pPr>
            <a:r>
              <a:rPr lang="en-US" sz="2400" dirty="0"/>
              <a:t>Will be able to copy and paste entries</a:t>
            </a:r>
          </a:p>
          <a:p>
            <a:pPr marL="285750" indent="-285750">
              <a:buFont typeface="Wingdings" panose="05000000000000000000" pitchFamily="2" charset="2"/>
              <a:buChar char="§"/>
            </a:pPr>
            <a:r>
              <a:rPr lang="en-US" sz="2400" dirty="0"/>
              <a:t>Will no longer require separate entry of authors</a:t>
            </a:r>
          </a:p>
          <a:p>
            <a:pPr marL="285750" indent="-285750">
              <a:buFont typeface="Wingdings" panose="05000000000000000000" pitchFamily="2" charset="2"/>
              <a:buChar char="§"/>
            </a:pPr>
            <a:r>
              <a:rPr lang="en-US" sz="2400" dirty="0"/>
              <a:t>Can reorder to prioritize most important items (e.g. grants and service so things don’t get buried)</a:t>
            </a:r>
          </a:p>
        </p:txBody>
      </p:sp>
      <p:sp>
        <p:nvSpPr>
          <p:cNvPr id="7" name="TextBox 6"/>
          <p:cNvSpPr txBox="1"/>
          <p:nvPr/>
        </p:nvSpPr>
        <p:spPr>
          <a:xfrm>
            <a:off x="7400041" y="1065226"/>
            <a:ext cx="1565145" cy="646331"/>
          </a:xfrm>
          <a:prstGeom prst="rect">
            <a:avLst/>
          </a:prstGeom>
          <a:noFill/>
        </p:spPr>
        <p:txBody>
          <a:bodyPr wrap="square" rtlCol="0">
            <a:spAutoFit/>
          </a:bodyPr>
          <a:lstStyle/>
          <a:p>
            <a:r>
              <a:rPr lang="en-US" b="1" dirty="0"/>
              <a:t>Danna </a:t>
            </a:r>
            <a:r>
              <a:rPr lang="en-US" b="1" dirty="0" err="1"/>
              <a:t>Gianforte</a:t>
            </a:r>
            <a:endParaRPr lang="en-US" b="1" dirty="0"/>
          </a:p>
        </p:txBody>
      </p:sp>
      <p:grpSp>
        <p:nvGrpSpPr>
          <p:cNvPr id="3" name="Group 2"/>
          <p:cNvGrpSpPr/>
          <p:nvPr/>
        </p:nvGrpSpPr>
        <p:grpSpPr>
          <a:xfrm>
            <a:off x="6839712" y="3485950"/>
            <a:ext cx="2285438" cy="3084532"/>
            <a:chOff x="6881612" y="3485950"/>
            <a:chExt cx="2243538" cy="3084532"/>
          </a:xfrm>
        </p:grpSpPr>
        <p:pic>
          <p:nvPicPr>
            <p:cNvPr id="5" name="Picture 4"/>
            <p:cNvPicPr>
              <a:picLocks noChangeAspect="1"/>
            </p:cNvPicPr>
            <p:nvPr/>
          </p:nvPicPr>
          <p:blipFill rotWithShape="1">
            <a:blip r:embed="rId3"/>
            <a:srcRect r="8892"/>
            <a:stretch/>
          </p:blipFill>
          <p:spPr>
            <a:xfrm>
              <a:off x="6881612" y="3485950"/>
              <a:ext cx="2017290" cy="2702746"/>
            </a:xfrm>
            <a:prstGeom prst="rect">
              <a:avLst/>
            </a:prstGeom>
          </p:spPr>
        </p:pic>
        <p:sp>
          <p:nvSpPr>
            <p:cNvPr id="8" name="TextBox 7"/>
            <p:cNvSpPr txBox="1"/>
            <p:nvPr/>
          </p:nvSpPr>
          <p:spPr>
            <a:xfrm>
              <a:off x="7409474" y="6188696"/>
              <a:ext cx="1715676" cy="381786"/>
            </a:xfrm>
            <a:prstGeom prst="rect">
              <a:avLst/>
            </a:prstGeom>
            <a:noFill/>
          </p:spPr>
          <p:txBody>
            <a:bodyPr wrap="square" rtlCol="0">
              <a:spAutoFit/>
            </a:bodyPr>
            <a:lstStyle/>
            <a:p>
              <a:r>
                <a:rPr lang="en-US" b="1" dirty="0"/>
                <a:t>Eric Martin</a:t>
              </a:r>
            </a:p>
          </p:txBody>
        </p:sp>
      </p:grpSp>
    </p:spTree>
    <p:extLst>
      <p:ext uri="{BB962C8B-B14F-4D97-AF65-F5344CB8AC3E}">
        <p14:creationId xmlns:p14="http://schemas.microsoft.com/office/powerpoint/2010/main" val="363300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50000"/>
                  </a:schemeClr>
                </a:solidFill>
              </a:rPr>
              <a:t>Discussion Mechanics</a:t>
            </a:r>
          </a:p>
        </p:txBody>
      </p:sp>
      <p:sp>
        <p:nvSpPr>
          <p:cNvPr id="3" name="Content Placeholder 2"/>
          <p:cNvSpPr>
            <a:spLocks noGrp="1"/>
          </p:cNvSpPr>
          <p:nvPr>
            <p:ph idx="1"/>
          </p:nvPr>
        </p:nvSpPr>
        <p:spPr/>
        <p:txBody>
          <a:bodyPr>
            <a:normAutofit lnSpcReduction="10000"/>
          </a:bodyPr>
          <a:lstStyle/>
          <a:p>
            <a:r>
              <a:rPr lang="en-US" dirty="0"/>
              <a:t>You have been randomly assigned to tables so that you discuss with those from outside your unit – needs and opinions are different and we learn/understand more</a:t>
            </a:r>
          </a:p>
          <a:p>
            <a:r>
              <a:rPr lang="en-US" dirty="0"/>
              <a:t>For the discussion topics, please elect a “scribe” who will put the suggestions/answers to questions onto the jump drive for sharing.</a:t>
            </a:r>
          </a:p>
          <a:p>
            <a:r>
              <a:rPr lang="en-US" dirty="0"/>
              <a:t>Give this to Jill Sadey who will assemble during the break</a:t>
            </a:r>
          </a:p>
          <a:p>
            <a:r>
              <a:rPr lang="en-US" dirty="0"/>
              <a:t>We will then ask someone from your group to present opinions</a:t>
            </a:r>
          </a:p>
        </p:txBody>
      </p:sp>
      <p:pic>
        <p:nvPicPr>
          <p:cNvPr id="4" name="Picture 3"/>
          <p:cNvPicPr>
            <a:picLocks noChangeAspect="1"/>
          </p:cNvPicPr>
          <p:nvPr/>
        </p:nvPicPr>
        <p:blipFill rotWithShape="1">
          <a:blip r:embed="rId2"/>
          <a:srcRect t="6934" b="14834"/>
          <a:stretch/>
        </p:blipFill>
        <p:spPr>
          <a:xfrm>
            <a:off x="6012358" y="365125"/>
            <a:ext cx="1881956" cy="1460499"/>
          </a:xfrm>
          <a:prstGeom prst="rect">
            <a:avLst/>
          </a:prstGeom>
        </p:spPr>
      </p:pic>
    </p:spTree>
    <p:extLst>
      <p:ext uri="{BB962C8B-B14F-4D97-AF65-F5344CB8AC3E}">
        <p14:creationId xmlns:p14="http://schemas.microsoft.com/office/powerpoint/2010/main" val="378567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182" r="10476" b="-2"/>
          <a:stretch/>
        </p:blipFill>
        <p:spPr>
          <a:xfrm>
            <a:off x="3824477" y="1904281"/>
            <a:ext cx="4690873" cy="4272681"/>
          </a:xfrm>
          <a:prstGeom prst="rect">
            <a:avLst/>
          </a:prstGeom>
        </p:spPr>
      </p:pic>
      <p:sp>
        <p:nvSpPr>
          <p:cNvPr id="2" name="Title 1"/>
          <p:cNvSpPr>
            <a:spLocks noGrp="1"/>
          </p:cNvSpPr>
          <p:nvPr>
            <p:ph type="title"/>
          </p:nvPr>
        </p:nvSpPr>
        <p:spPr>
          <a:xfrm>
            <a:off x="628650" y="365126"/>
            <a:ext cx="7886700" cy="1325563"/>
          </a:xfrm>
        </p:spPr>
        <p:txBody>
          <a:bodyPr>
            <a:normAutofit/>
          </a:bodyPr>
          <a:lstStyle/>
          <a:p>
            <a:r>
              <a:rPr lang="en-US" b="1" dirty="0">
                <a:solidFill>
                  <a:schemeClr val="bg2">
                    <a:lumMod val="50000"/>
                  </a:schemeClr>
                </a:solidFill>
              </a:rPr>
              <a:t>Discussion topics</a:t>
            </a:r>
          </a:p>
        </p:txBody>
      </p:sp>
      <p:sp>
        <p:nvSpPr>
          <p:cNvPr id="3" name="Content Placeholder 2"/>
          <p:cNvSpPr>
            <a:spLocks noGrp="1"/>
          </p:cNvSpPr>
          <p:nvPr>
            <p:ph idx="1"/>
          </p:nvPr>
        </p:nvSpPr>
        <p:spPr>
          <a:xfrm>
            <a:off x="628651" y="1825625"/>
            <a:ext cx="2848355" cy="4351338"/>
          </a:xfrm>
        </p:spPr>
        <p:txBody>
          <a:bodyPr>
            <a:normAutofit/>
          </a:bodyPr>
          <a:lstStyle/>
          <a:p>
            <a:pPr marL="0" indent="0">
              <a:lnSpc>
                <a:spcPct val="80000"/>
              </a:lnSpc>
              <a:buNone/>
            </a:pPr>
            <a:r>
              <a:rPr lang="en-US" dirty="0"/>
              <a:t>Every table has</a:t>
            </a:r>
          </a:p>
          <a:p>
            <a:pPr>
              <a:lnSpc>
                <a:spcPct val="80000"/>
              </a:lnSpc>
            </a:pPr>
            <a:r>
              <a:rPr lang="en-US" dirty="0"/>
              <a:t>What would you most like to see/not see in the New </a:t>
            </a:r>
            <a:r>
              <a:rPr lang="en-US" dirty="0" err="1"/>
              <a:t>eFile</a:t>
            </a:r>
            <a:r>
              <a:rPr lang="en-US" dirty="0"/>
              <a:t> system (Eric is listening)?</a:t>
            </a:r>
          </a:p>
          <a:p>
            <a:pPr>
              <a:lnSpc>
                <a:spcPct val="80000"/>
              </a:lnSpc>
            </a:pPr>
            <a:r>
              <a:rPr lang="en-US" dirty="0"/>
              <a:t>An additional set of questions on different topics</a:t>
            </a:r>
          </a:p>
        </p:txBody>
      </p:sp>
    </p:spTree>
    <p:extLst>
      <p:ext uri="{BB962C8B-B14F-4D97-AF65-F5344CB8AC3E}">
        <p14:creationId xmlns:p14="http://schemas.microsoft.com/office/powerpoint/2010/main" val="323867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1707"/>
            <a:ext cx="7886700" cy="1325563"/>
          </a:xfrm>
        </p:spPr>
        <p:txBody>
          <a:bodyPr>
            <a:normAutofit fontScale="90000"/>
          </a:bodyPr>
          <a:lstStyle/>
          <a:p>
            <a:r>
              <a:rPr lang="en-US" dirty="0" smtClean="0"/>
              <a:t>Following is output from each of the discussion tables in regard to the question on </a:t>
            </a:r>
            <a:r>
              <a:rPr lang="en-US" dirty="0" err="1" smtClean="0"/>
              <a:t>efile</a:t>
            </a:r>
            <a:r>
              <a:rPr lang="en-US" dirty="0" smtClean="0"/>
              <a:t>. </a:t>
            </a:r>
            <a:r>
              <a:rPr lang="en-US" dirty="0" smtClean="0">
                <a:solidFill>
                  <a:srgbClr val="FF0000"/>
                </a:solidFill>
              </a:rPr>
              <a:t>VPAP comments are in red, when offered.</a:t>
            </a:r>
            <a:endParaRPr lang="en-US" dirty="0">
              <a:solidFill>
                <a:srgbClr val="FF0000"/>
              </a:solidFill>
            </a:endParaRPr>
          </a:p>
        </p:txBody>
      </p:sp>
    </p:spTree>
    <p:extLst>
      <p:ext uri="{BB962C8B-B14F-4D97-AF65-F5344CB8AC3E}">
        <p14:creationId xmlns:p14="http://schemas.microsoft.com/office/powerpoint/2010/main" val="165486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dirty="0"/>
              <a:t>What would you most like to see/not see in the New </a:t>
            </a:r>
            <a:r>
              <a:rPr lang="en-US" sz="3100" dirty="0" err="1"/>
              <a:t>eFile</a:t>
            </a:r>
            <a:r>
              <a:rPr lang="en-US" sz="3100" dirty="0"/>
              <a:t> system (Eric is listening</a:t>
            </a:r>
            <a:r>
              <a:rPr lang="en-US" sz="3100" dirty="0" smtClean="0"/>
              <a:t>)?</a:t>
            </a:r>
            <a:r>
              <a:rPr lang="en-US" dirty="0" smtClean="0"/>
              <a:t> (Table 1):</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More flexibility within to add categories and to explain the value</a:t>
            </a:r>
          </a:p>
          <a:p>
            <a:r>
              <a:rPr lang="en-US" dirty="0" smtClean="0"/>
              <a:t>Should be on the faculty member to order items for  placement</a:t>
            </a:r>
          </a:p>
          <a:p>
            <a:r>
              <a:rPr lang="en-US" dirty="0" smtClean="0"/>
              <a:t>Upload field specific CV in addition to input into </a:t>
            </a:r>
            <a:r>
              <a:rPr lang="en-US" dirty="0" err="1" smtClean="0"/>
              <a:t>eFile</a:t>
            </a:r>
            <a:endParaRPr lang="en-US" dirty="0" smtClean="0"/>
          </a:p>
          <a:p>
            <a:r>
              <a:rPr lang="en-US" dirty="0" smtClean="0"/>
              <a:t>Scale to weigh value of record</a:t>
            </a:r>
          </a:p>
          <a:p>
            <a:r>
              <a:rPr lang="en-US" dirty="0" smtClean="0"/>
              <a:t>Removal of journal impact factor using metrics or external metrics as designed</a:t>
            </a:r>
          </a:p>
          <a:p>
            <a:r>
              <a:rPr lang="en-US" dirty="0" smtClean="0"/>
              <a:t>Balance student </a:t>
            </a:r>
            <a:r>
              <a:rPr lang="en-US" dirty="0" err="1" smtClean="0"/>
              <a:t>evals</a:t>
            </a:r>
            <a:r>
              <a:rPr lang="en-US" dirty="0" smtClean="0"/>
              <a:t> and peer </a:t>
            </a:r>
            <a:r>
              <a:rPr lang="en-US" dirty="0" err="1" smtClean="0"/>
              <a:t>evals</a:t>
            </a:r>
            <a:r>
              <a:rPr lang="en-US" dirty="0" smtClean="0"/>
              <a:t> as an automated entry/prompt</a:t>
            </a:r>
          </a:p>
          <a:p>
            <a:r>
              <a:rPr lang="en-US" dirty="0" smtClean="0"/>
              <a:t>Visual format- can’t see what you’re entering. No easy preview or second screen opening</a:t>
            </a:r>
            <a:endParaRPr lang="en-US" dirty="0"/>
          </a:p>
        </p:txBody>
      </p:sp>
    </p:spTree>
    <p:extLst>
      <p:ext uri="{BB962C8B-B14F-4D97-AF65-F5344CB8AC3E}">
        <p14:creationId xmlns:p14="http://schemas.microsoft.com/office/powerpoint/2010/main" val="181838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dirty="0">
                <a:solidFill>
                  <a:prstClr val="black"/>
                </a:solidFill>
              </a:rPr>
              <a:t>What would you most like to see/not see in the New </a:t>
            </a:r>
            <a:r>
              <a:rPr lang="en-US" sz="3100" dirty="0" err="1">
                <a:solidFill>
                  <a:prstClr val="black"/>
                </a:solidFill>
              </a:rPr>
              <a:t>eFile</a:t>
            </a:r>
            <a:r>
              <a:rPr lang="en-US" sz="3100" dirty="0">
                <a:solidFill>
                  <a:prstClr val="black"/>
                </a:solidFill>
              </a:rPr>
              <a:t> system (Eric is listening)?</a:t>
            </a:r>
            <a:r>
              <a:rPr lang="en-US" dirty="0">
                <a:solidFill>
                  <a:prstClr val="black"/>
                </a:solidFill>
              </a:rPr>
              <a:t> (Table </a:t>
            </a:r>
            <a:r>
              <a:rPr lang="en-US" dirty="0" smtClean="0">
                <a:solidFill>
                  <a:prstClr val="black"/>
                </a:solidFill>
              </a:rPr>
              <a:t>2):</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Automatically calculate totals (e.g., # of publications, # of papers with graduate students, grant totals, students, etc</a:t>
            </a:r>
            <a:r>
              <a:rPr lang="en-US" dirty="0" smtClean="0"/>
              <a:t>.). </a:t>
            </a:r>
            <a:r>
              <a:rPr lang="en-US" dirty="0" smtClean="0">
                <a:solidFill>
                  <a:srgbClr val="FF0000"/>
                </a:solidFill>
              </a:rPr>
              <a:t>As long as we don’t get too numerical – quality and impact are important</a:t>
            </a:r>
            <a:endParaRPr lang="en-US" dirty="0" smtClean="0">
              <a:solidFill>
                <a:srgbClr val="FF0000"/>
              </a:solidFill>
            </a:endParaRPr>
          </a:p>
          <a:p>
            <a:r>
              <a:rPr lang="en-US" dirty="0" smtClean="0"/>
              <a:t>Ability to download information from central offices (RED, Graduate Division, etc.)</a:t>
            </a:r>
          </a:p>
          <a:p>
            <a:r>
              <a:rPr lang="en-US" dirty="0" smtClean="0"/>
              <a:t>Grants (overall amount, P.I. amount, and personal amount</a:t>
            </a:r>
            <a:r>
              <a:rPr lang="en-US" dirty="0" smtClean="0"/>
              <a:t>). </a:t>
            </a:r>
            <a:r>
              <a:rPr lang="en-US" dirty="0" smtClean="0">
                <a:solidFill>
                  <a:srgbClr val="FF0000"/>
                </a:solidFill>
              </a:rPr>
              <a:t>Not as simple as it sounds and would requires a lot of additional information input to be accurate plus after establishing the sustainability of your research program, its what you do with the funds that count and not the amount.</a:t>
            </a:r>
            <a:endParaRPr lang="en-US" dirty="0" smtClean="0">
              <a:solidFill>
                <a:srgbClr val="FF0000"/>
              </a:solidFill>
            </a:endParaRPr>
          </a:p>
          <a:p>
            <a:r>
              <a:rPr lang="en-US" dirty="0" smtClean="0"/>
              <a:t>Remove as many drop down menus as possible</a:t>
            </a:r>
          </a:p>
          <a:p>
            <a:r>
              <a:rPr lang="en-US" dirty="0" smtClean="0"/>
              <a:t>SOM – build new functionality based on year round teaching</a:t>
            </a:r>
          </a:p>
          <a:p>
            <a:r>
              <a:rPr lang="en-US" dirty="0" smtClean="0"/>
              <a:t>Ability to feed publications from publication databases or word files</a:t>
            </a:r>
            <a:endParaRPr lang="en-US" dirty="0"/>
          </a:p>
        </p:txBody>
      </p:sp>
    </p:spTree>
    <p:extLst>
      <p:ext uri="{BB962C8B-B14F-4D97-AF65-F5344CB8AC3E}">
        <p14:creationId xmlns:p14="http://schemas.microsoft.com/office/powerpoint/2010/main" val="319875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00" dirty="0">
                <a:solidFill>
                  <a:prstClr val="black"/>
                </a:solidFill>
              </a:rPr>
              <a:t>What would you most like to see/not see in the New </a:t>
            </a:r>
            <a:r>
              <a:rPr lang="en-US" sz="3100" dirty="0" err="1">
                <a:solidFill>
                  <a:prstClr val="black"/>
                </a:solidFill>
              </a:rPr>
              <a:t>eFile</a:t>
            </a:r>
            <a:r>
              <a:rPr lang="en-US" sz="3100" dirty="0">
                <a:solidFill>
                  <a:prstClr val="black"/>
                </a:solidFill>
              </a:rPr>
              <a:t> system (Eric is listening)?</a:t>
            </a:r>
            <a:r>
              <a:rPr lang="en-US" dirty="0">
                <a:solidFill>
                  <a:prstClr val="black"/>
                </a:solidFill>
              </a:rPr>
              <a:t> (Table 3</a:t>
            </a:r>
            <a:r>
              <a:rPr lang="en-US" dirty="0" smtClean="0">
                <a:solidFill>
                  <a:prstClr val="black"/>
                </a:solidFill>
              </a:rPr>
              <a:t>):</a:t>
            </a:r>
            <a:endParaRPr lang="en-US" dirty="0"/>
          </a:p>
        </p:txBody>
      </p:sp>
      <p:sp>
        <p:nvSpPr>
          <p:cNvPr id="5" name="Content Placeholder 4"/>
          <p:cNvSpPr>
            <a:spLocks noGrp="1"/>
          </p:cNvSpPr>
          <p:nvPr>
            <p:ph idx="1"/>
          </p:nvPr>
        </p:nvSpPr>
        <p:spPr/>
        <p:txBody>
          <a:bodyPr>
            <a:normAutofit lnSpcReduction="10000"/>
          </a:bodyPr>
          <a:lstStyle/>
          <a:p>
            <a:pPr marL="514350" lvl="0" indent="-514350">
              <a:buFont typeface="+mj-lt"/>
              <a:buAutoNum type="arabicPeriod"/>
            </a:pPr>
            <a:r>
              <a:rPr lang="en-US" dirty="0"/>
              <a:t>Grant Access to both Chair and Vice Chair</a:t>
            </a:r>
          </a:p>
          <a:p>
            <a:pPr marL="514350" lvl="0" indent="-514350">
              <a:buFont typeface="+mj-lt"/>
              <a:buAutoNum type="arabicPeriod"/>
            </a:pPr>
            <a:r>
              <a:rPr lang="en-US" dirty="0"/>
              <a:t>Table summaries for milestone of progress of the academic file with completion/approval date</a:t>
            </a:r>
          </a:p>
          <a:p>
            <a:pPr marL="514350" lvl="0" indent="-514350">
              <a:buFont typeface="+mj-lt"/>
              <a:buAutoNum type="arabicPeriod"/>
            </a:pPr>
            <a:r>
              <a:rPr lang="en-US" dirty="0"/>
              <a:t>Make it clear which fields are optional, i.e., affiliations of non-primary co-authors.</a:t>
            </a:r>
          </a:p>
          <a:p>
            <a:pPr marL="514350" lvl="0" indent="-514350">
              <a:buFont typeface="+mj-lt"/>
              <a:buAutoNum type="arabicPeriod"/>
            </a:pPr>
            <a:r>
              <a:rPr lang="en-US" dirty="0"/>
              <a:t>Output pdf file with the order of the sections that can be selected.</a:t>
            </a:r>
          </a:p>
          <a:p>
            <a:pPr marL="514350" lvl="0" indent="-514350">
              <a:buFont typeface="+mj-lt"/>
              <a:buAutoNum type="arabicPeriod"/>
            </a:pPr>
            <a:r>
              <a:rPr lang="en-US" dirty="0"/>
              <a:t>Easier navigation with new </a:t>
            </a:r>
            <a:r>
              <a:rPr lang="en-US" dirty="0" err="1"/>
              <a:t>eFile</a:t>
            </a:r>
            <a:r>
              <a:rPr lang="en-US" dirty="0"/>
              <a:t>. </a:t>
            </a:r>
          </a:p>
          <a:p>
            <a:pPr marL="514350" lvl="0" indent="-514350">
              <a:buFont typeface="+mj-lt"/>
              <a:buAutoNum type="arabicPeriod"/>
            </a:pPr>
            <a:r>
              <a:rPr lang="en-US" dirty="0"/>
              <a:t>Import the list of publications either through copy/paste or download from CV</a:t>
            </a:r>
          </a:p>
          <a:p>
            <a:pPr marL="514350" indent="-514350">
              <a:buFont typeface="+mj-lt"/>
              <a:buAutoNum type="arabicPeriod"/>
            </a:pPr>
            <a:endParaRPr lang="en-US" dirty="0"/>
          </a:p>
        </p:txBody>
      </p:sp>
    </p:spTree>
    <p:extLst>
      <p:ext uri="{BB962C8B-B14F-4D97-AF65-F5344CB8AC3E}">
        <p14:creationId xmlns:p14="http://schemas.microsoft.com/office/powerpoint/2010/main" val="291189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770947"/>
          </a:xfrm>
        </p:spPr>
        <p:txBody>
          <a:bodyPr>
            <a:normAutofit fontScale="90000"/>
          </a:bodyPr>
          <a:lstStyle/>
          <a:p>
            <a:pPr algn="ctr"/>
            <a:r>
              <a:rPr lang="en-US" sz="2800" dirty="0">
                <a:solidFill>
                  <a:prstClr val="black"/>
                </a:solidFill>
              </a:rPr>
              <a:t>What would you most like to see/not see in the New </a:t>
            </a:r>
            <a:r>
              <a:rPr lang="en-US" sz="2800" dirty="0" err="1">
                <a:solidFill>
                  <a:prstClr val="black"/>
                </a:solidFill>
              </a:rPr>
              <a:t>eFile</a:t>
            </a:r>
            <a:r>
              <a:rPr lang="en-US" sz="2800" dirty="0">
                <a:solidFill>
                  <a:prstClr val="black"/>
                </a:solidFill>
              </a:rPr>
              <a:t> system (Eric is listening)?</a:t>
            </a:r>
            <a:r>
              <a:rPr lang="en-US" sz="4000" dirty="0">
                <a:solidFill>
                  <a:prstClr val="black"/>
                </a:solidFill>
              </a:rPr>
              <a:t> (Table </a:t>
            </a:r>
            <a:r>
              <a:rPr lang="en-US" sz="4000" dirty="0" smtClean="0">
                <a:solidFill>
                  <a:prstClr val="black"/>
                </a:solidFill>
              </a:rPr>
              <a:t>4):</a:t>
            </a:r>
            <a:endParaRPr lang="en-US" dirty="0"/>
          </a:p>
        </p:txBody>
      </p:sp>
      <p:sp>
        <p:nvSpPr>
          <p:cNvPr id="5" name="Content Placeholder 4"/>
          <p:cNvSpPr>
            <a:spLocks noGrp="1"/>
          </p:cNvSpPr>
          <p:nvPr>
            <p:ph idx="1"/>
          </p:nvPr>
        </p:nvSpPr>
        <p:spPr>
          <a:xfrm>
            <a:off x="517235" y="1366983"/>
            <a:ext cx="8201891" cy="5264726"/>
          </a:xfrm>
        </p:spPr>
        <p:txBody>
          <a:bodyPr>
            <a:normAutofit fontScale="47500" lnSpcReduction="20000"/>
          </a:bodyPr>
          <a:lstStyle/>
          <a:p>
            <a:r>
              <a:rPr lang="en-US" dirty="0" smtClean="0"/>
              <a:t>Electronic Conflict of Commitment and Safeguard forms (built into system), different than annual </a:t>
            </a:r>
            <a:r>
              <a:rPr lang="en-US" dirty="0" err="1" smtClean="0"/>
              <a:t>CoC</a:t>
            </a:r>
            <a:r>
              <a:rPr lang="en-US" dirty="0" smtClean="0"/>
              <a:t> reporting</a:t>
            </a:r>
          </a:p>
          <a:p>
            <a:r>
              <a:rPr lang="en-US" dirty="0" smtClean="0"/>
              <a:t>Summary numbers</a:t>
            </a:r>
            <a:r>
              <a:rPr lang="en-US" dirty="0" smtClean="0"/>
              <a:t>: </a:t>
            </a:r>
            <a:r>
              <a:rPr lang="en-US" dirty="0" smtClean="0">
                <a:solidFill>
                  <a:srgbClr val="FF0000"/>
                </a:solidFill>
              </a:rPr>
              <a:t>Same comment as for table 2</a:t>
            </a:r>
            <a:endParaRPr lang="en-US" dirty="0" smtClean="0">
              <a:solidFill>
                <a:srgbClr val="FF0000"/>
              </a:solidFill>
            </a:endParaRPr>
          </a:p>
          <a:p>
            <a:pPr lvl="1"/>
            <a:r>
              <a:rPr lang="en-US" dirty="0" smtClean="0"/>
              <a:t>Publications – Total per category</a:t>
            </a:r>
          </a:p>
          <a:p>
            <a:pPr lvl="1"/>
            <a:r>
              <a:rPr lang="en-US" dirty="0" smtClean="0"/>
              <a:t>Difference list preview</a:t>
            </a:r>
          </a:p>
          <a:p>
            <a:pPr lvl="1"/>
            <a:r>
              <a:rPr lang="en-US" dirty="0" smtClean="0"/>
              <a:t>Grants:</a:t>
            </a:r>
          </a:p>
          <a:p>
            <a:pPr lvl="2"/>
            <a:r>
              <a:rPr lang="en-US" dirty="0" smtClean="0"/>
              <a:t>Total awarded</a:t>
            </a:r>
          </a:p>
          <a:p>
            <a:pPr lvl="2"/>
            <a:r>
              <a:rPr lang="en-US" dirty="0" smtClean="0"/>
              <a:t>Amount awarded to candidate</a:t>
            </a:r>
          </a:p>
          <a:p>
            <a:pPr lvl="1"/>
            <a:r>
              <a:rPr lang="en-US" dirty="0" smtClean="0"/>
              <a:t>Summary table of course evaluations (enrollments, evaluation average, etc.)</a:t>
            </a:r>
          </a:p>
          <a:p>
            <a:pPr lvl="1"/>
            <a:r>
              <a:rPr lang="en-US" dirty="0" smtClean="0"/>
              <a:t>Correct enrollment numbers, so they are not different in system vs. </a:t>
            </a:r>
            <a:r>
              <a:rPr lang="en-US" dirty="0" err="1" smtClean="0"/>
              <a:t>evals</a:t>
            </a:r>
            <a:r>
              <a:rPr lang="en-US" dirty="0" smtClean="0"/>
              <a:t>.</a:t>
            </a:r>
          </a:p>
          <a:p>
            <a:pPr lvl="1"/>
            <a:r>
              <a:rPr lang="en-US" dirty="0" smtClean="0"/>
              <a:t>Summary  </a:t>
            </a:r>
            <a:r>
              <a:rPr lang="en-US" dirty="0"/>
              <a:t>that allows candidate to highlight certain </a:t>
            </a:r>
            <a:r>
              <a:rPr lang="en-US" dirty="0" smtClean="0"/>
              <a:t>items</a:t>
            </a:r>
          </a:p>
          <a:p>
            <a:r>
              <a:rPr lang="en-US" dirty="0" smtClean="0"/>
              <a:t>Publications – Link that shows how many times the publication has been </a:t>
            </a:r>
            <a:r>
              <a:rPr lang="en-US" dirty="0" smtClean="0"/>
              <a:t>cited- </a:t>
            </a:r>
            <a:r>
              <a:rPr lang="en-US" dirty="0" smtClean="0">
                <a:solidFill>
                  <a:srgbClr val="FF0000"/>
                </a:solidFill>
              </a:rPr>
              <a:t>using which source since they all give different metrics?</a:t>
            </a:r>
            <a:endParaRPr lang="en-US" dirty="0" smtClean="0">
              <a:solidFill>
                <a:srgbClr val="FF0000"/>
              </a:solidFill>
            </a:endParaRPr>
          </a:p>
          <a:p>
            <a:r>
              <a:rPr lang="en-US" dirty="0" smtClean="0"/>
              <a:t>Help for new faculty with creating </a:t>
            </a:r>
            <a:r>
              <a:rPr lang="en-US" dirty="0" err="1" smtClean="0"/>
              <a:t>eFile</a:t>
            </a:r>
            <a:r>
              <a:rPr lang="en-US" dirty="0"/>
              <a:t> </a:t>
            </a:r>
            <a:r>
              <a:rPr lang="en-US" dirty="0" smtClean="0"/>
              <a:t>– Ability to import information</a:t>
            </a:r>
          </a:p>
          <a:p>
            <a:r>
              <a:rPr lang="en-US" dirty="0" smtClean="0"/>
              <a:t>Template for department letter available to </a:t>
            </a:r>
            <a:r>
              <a:rPr lang="en-US" dirty="0" err="1" smtClean="0"/>
              <a:t>Dept</a:t>
            </a:r>
            <a:r>
              <a:rPr lang="en-US" dirty="0" smtClean="0"/>
              <a:t> Chair with cover sheet info pulled in</a:t>
            </a:r>
          </a:p>
          <a:p>
            <a:r>
              <a:rPr lang="en-US" dirty="0" smtClean="0"/>
              <a:t>Prominent listing of proposed rank and step – Maybe allow candidates to enter and Dept. Chair can add other actions</a:t>
            </a:r>
          </a:p>
          <a:p>
            <a:r>
              <a:rPr lang="en-US" dirty="0" smtClean="0"/>
              <a:t>Time at current rank and step (is this normative progress or accelerated?)</a:t>
            </a:r>
          </a:p>
          <a:p>
            <a:r>
              <a:rPr lang="en-US" dirty="0" smtClean="0"/>
              <a:t>Clarification of review period</a:t>
            </a:r>
          </a:p>
          <a:p>
            <a:r>
              <a:rPr lang="en-US" dirty="0" smtClean="0"/>
              <a:t>Auto message to candidate regarding expectation for action requested, with Cc: to Chair</a:t>
            </a:r>
          </a:p>
          <a:p>
            <a:r>
              <a:rPr lang="en-US" dirty="0" smtClean="0"/>
              <a:t>Auto generation of snapshot and eligibility list with notifications to candidate</a:t>
            </a:r>
          </a:p>
          <a:p>
            <a:r>
              <a:rPr lang="en-US" dirty="0" smtClean="0"/>
              <a:t>Grants – Put all submitted and unfunded in a separate category at the bottom. Bring in info from </a:t>
            </a:r>
            <a:r>
              <a:rPr lang="en-US" dirty="0" err="1" smtClean="0"/>
              <a:t>eCaf</a:t>
            </a:r>
            <a:endParaRPr lang="en-US" dirty="0" smtClean="0"/>
          </a:p>
        </p:txBody>
      </p:sp>
    </p:spTree>
    <p:extLst>
      <p:ext uri="{BB962C8B-B14F-4D97-AF65-F5344CB8AC3E}">
        <p14:creationId xmlns:p14="http://schemas.microsoft.com/office/powerpoint/2010/main" val="63587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prstClr val="black"/>
                </a:solidFill>
              </a:rPr>
              <a:t>What would you most like to see/not see in the New </a:t>
            </a:r>
            <a:r>
              <a:rPr lang="en-US" sz="2800" dirty="0" err="1">
                <a:solidFill>
                  <a:prstClr val="black"/>
                </a:solidFill>
              </a:rPr>
              <a:t>eFile</a:t>
            </a:r>
            <a:r>
              <a:rPr lang="en-US" sz="2800" dirty="0">
                <a:solidFill>
                  <a:prstClr val="black"/>
                </a:solidFill>
              </a:rPr>
              <a:t> system (Eric is listening)?</a:t>
            </a:r>
            <a:r>
              <a:rPr lang="en-US" sz="4000" dirty="0">
                <a:solidFill>
                  <a:prstClr val="black"/>
                </a:solidFill>
              </a:rPr>
              <a:t> (Table </a:t>
            </a:r>
            <a:r>
              <a:rPr lang="en-US" sz="4000" dirty="0" smtClean="0">
                <a:solidFill>
                  <a:prstClr val="black"/>
                </a:solidFill>
              </a:rPr>
              <a:t>5):</a:t>
            </a:r>
            <a:endParaRPr lang="en-US" dirty="0"/>
          </a:p>
        </p:txBody>
      </p:sp>
      <p:sp>
        <p:nvSpPr>
          <p:cNvPr id="5" name="Content Placeholder 4"/>
          <p:cNvSpPr>
            <a:spLocks noGrp="1"/>
          </p:cNvSpPr>
          <p:nvPr>
            <p:ph idx="1"/>
          </p:nvPr>
        </p:nvSpPr>
        <p:spPr>
          <a:xfrm>
            <a:off x="628650" y="1584961"/>
            <a:ext cx="7886700" cy="4653280"/>
          </a:xfrm>
        </p:spPr>
        <p:txBody>
          <a:bodyPr>
            <a:normAutofit lnSpcReduction="10000"/>
          </a:bodyPr>
          <a:lstStyle/>
          <a:p>
            <a:pPr lvl="0"/>
            <a:r>
              <a:rPr lang="en-US" sz="1500" dirty="0" smtClean="0"/>
              <a:t>Electronic </a:t>
            </a:r>
            <a:r>
              <a:rPr lang="en-US" sz="1500" dirty="0"/>
              <a:t>safeguard - chair can be in </a:t>
            </a:r>
            <a:r>
              <a:rPr lang="en-US" sz="1500" dirty="0" err="1"/>
              <a:t>efile</a:t>
            </a:r>
            <a:r>
              <a:rPr lang="en-US" sz="1500" dirty="0"/>
              <a:t> and process the form.  Chair authorizes, candidate approves , then digitally entered the safeguard authorization.  Following normal meeting with chair and perhaps some time to think.</a:t>
            </a:r>
          </a:p>
          <a:p>
            <a:pPr lvl="0"/>
            <a:r>
              <a:rPr lang="en-US" sz="1500" dirty="0"/>
              <a:t>Conflict of commitment should also be processed solely electronically - rather than the electronic &gt; paper &gt; electronic.</a:t>
            </a:r>
          </a:p>
          <a:p>
            <a:pPr lvl="0"/>
            <a:r>
              <a:rPr lang="en-US" sz="1500" dirty="0"/>
              <a:t>Video and sound media files to be processed in </a:t>
            </a:r>
            <a:r>
              <a:rPr lang="en-US" sz="1500" dirty="0" err="1"/>
              <a:t>efile</a:t>
            </a:r>
            <a:r>
              <a:rPr lang="en-US" sz="1500" dirty="0"/>
              <a:t>.  The current system only allows  for external hosting of these media files - they are separate and secondary to other items.</a:t>
            </a:r>
          </a:p>
          <a:p>
            <a:pPr lvl="0"/>
            <a:r>
              <a:rPr lang="en-US" sz="1500" dirty="0"/>
              <a:t>CV generator only produces an overly elaborate output</a:t>
            </a:r>
          </a:p>
          <a:p>
            <a:pPr lvl="0"/>
            <a:r>
              <a:rPr lang="en-US" sz="1500" dirty="0"/>
              <a:t>Snapshot preview should be available to each faculty (and chairs!)</a:t>
            </a:r>
          </a:p>
          <a:p>
            <a:pPr lvl="0"/>
            <a:r>
              <a:rPr lang="en-US" sz="1500" dirty="0"/>
              <a:t>Prior final file snapshot pdf should be collected and accessible to candidates.</a:t>
            </a:r>
          </a:p>
          <a:p>
            <a:pPr lvl="0"/>
            <a:r>
              <a:rPr lang="en-US" sz="1500" dirty="0"/>
              <a:t>Journal entry field for impact </a:t>
            </a:r>
            <a:r>
              <a:rPr lang="en-US" sz="1500" dirty="0" smtClean="0"/>
              <a:t>factor</a:t>
            </a:r>
            <a:r>
              <a:rPr lang="en-US" sz="1500" dirty="0" smtClean="0"/>
              <a:t>. </a:t>
            </a:r>
            <a:r>
              <a:rPr lang="en-US" sz="1500" dirty="0" smtClean="0">
                <a:solidFill>
                  <a:srgbClr val="FF0000"/>
                </a:solidFill>
              </a:rPr>
              <a:t>Using what date? When paper submitted or time of file prep?</a:t>
            </a:r>
            <a:endParaRPr lang="en-US" sz="1500" dirty="0" smtClean="0">
              <a:solidFill>
                <a:srgbClr val="FF0000"/>
              </a:solidFill>
            </a:endParaRPr>
          </a:p>
          <a:p>
            <a:r>
              <a:rPr lang="en-US" sz="1500" dirty="0" smtClean="0"/>
              <a:t>Cleanup </a:t>
            </a:r>
            <a:r>
              <a:rPr lang="en-US" sz="1500" dirty="0"/>
              <a:t>the teaching evaluation </a:t>
            </a:r>
            <a:r>
              <a:rPr lang="en-US" sz="1500" dirty="0" smtClean="0"/>
              <a:t>extraction.</a:t>
            </a:r>
          </a:p>
          <a:p>
            <a:r>
              <a:rPr lang="en-US" sz="1500" dirty="0" smtClean="0"/>
              <a:t>New faculty members should get an introduction to </a:t>
            </a:r>
            <a:r>
              <a:rPr lang="en-US" sz="1500" dirty="0" err="1" smtClean="0"/>
              <a:t>efile</a:t>
            </a:r>
            <a:r>
              <a:rPr lang="en-US" sz="1500" dirty="0" smtClean="0"/>
              <a:t>.</a:t>
            </a:r>
            <a:endParaRPr lang="en-US" sz="1500" dirty="0"/>
          </a:p>
          <a:p>
            <a:pPr lvl="0"/>
            <a:r>
              <a:rPr lang="en-US" sz="1500" dirty="0"/>
              <a:t>Journal citation should be ordered by date accepted/published - rather than by in-process status</a:t>
            </a:r>
          </a:p>
          <a:p>
            <a:pPr lvl="0"/>
            <a:r>
              <a:rPr lang="en-US" sz="1500" dirty="0"/>
              <a:t>How will the change of </a:t>
            </a:r>
            <a:r>
              <a:rPr lang="en-US" sz="1500" dirty="0" err="1"/>
              <a:t>efile</a:t>
            </a:r>
            <a:r>
              <a:rPr lang="en-US" sz="1500" dirty="0"/>
              <a:t> be assessed to prove that it is actually an improvement, how will it be reverted if not?  To much a culture of constant administrative changes lately</a:t>
            </a:r>
            <a:r>
              <a:rPr lang="en-US" sz="1500" dirty="0" smtClean="0"/>
              <a:t>.</a:t>
            </a:r>
          </a:p>
        </p:txBody>
      </p:sp>
    </p:spTree>
    <p:extLst>
      <p:ext uri="{BB962C8B-B14F-4D97-AF65-F5344CB8AC3E}">
        <p14:creationId xmlns:p14="http://schemas.microsoft.com/office/powerpoint/2010/main" val="32371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80" y="365126"/>
            <a:ext cx="7886700" cy="1325563"/>
          </a:xfrm>
        </p:spPr>
        <p:txBody>
          <a:bodyPr/>
          <a:lstStyle/>
          <a:p>
            <a:pPr eaLnBrk="1" hangingPunct="1">
              <a:defRPr/>
            </a:pPr>
            <a:r>
              <a:rPr lang="en-US" sz="4000" dirty="0">
                <a:solidFill>
                  <a:schemeClr val="tx1">
                    <a:lumMod val="65000"/>
                    <a:lumOff val="35000"/>
                  </a:schemeClr>
                </a:solidFill>
                <a:latin typeface="Calibri" pitchFamily="34" charset="0"/>
              </a:rPr>
              <a:t>Agenda</a:t>
            </a:r>
            <a:endParaRPr lang="en-US" sz="4000" dirty="0"/>
          </a:p>
        </p:txBody>
      </p:sp>
      <p:sp>
        <p:nvSpPr>
          <p:cNvPr id="17410" name="Content Placeholder 2"/>
          <p:cNvSpPr>
            <a:spLocks noGrp="1"/>
          </p:cNvSpPr>
          <p:nvPr>
            <p:ph idx="1"/>
          </p:nvPr>
        </p:nvSpPr>
        <p:spPr>
          <a:xfrm>
            <a:off x="457200" y="1524000"/>
            <a:ext cx="8458200" cy="5029200"/>
          </a:xfrm>
        </p:spPr>
        <p:txBody>
          <a:bodyPr>
            <a:normAutofit/>
          </a:bodyPr>
          <a:lstStyle/>
          <a:p>
            <a:pPr marL="0" indent="0" eaLnBrk="1" hangingPunct="1">
              <a:buFont typeface="Wingdings" pitchFamily="2" charset="2"/>
              <a:buNone/>
            </a:pPr>
            <a:r>
              <a:rPr lang="en-US" sz="2400" dirty="0">
                <a:solidFill>
                  <a:srgbClr val="2D6CC0"/>
                </a:solidFill>
                <a:latin typeface="Calibri" pitchFamily="34" charset="0"/>
              </a:rPr>
              <a:t>8 –8:30am		</a:t>
            </a:r>
            <a:r>
              <a:rPr lang="en-US" sz="2400" dirty="0">
                <a:latin typeface="Calibri" pitchFamily="34" charset="0"/>
              </a:rPr>
              <a:t>Registration and Table Assignment  </a:t>
            </a:r>
          </a:p>
          <a:p>
            <a:pPr marL="0" indent="0" eaLnBrk="1" hangingPunct="1">
              <a:buFont typeface="Wingdings" pitchFamily="2" charset="2"/>
              <a:buNone/>
            </a:pPr>
            <a:r>
              <a:rPr lang="en-US" sz="2400" dirty="0">
                <a:solidFill>
                  <a:srgbClr val="2D6CC0"/>
                </a:solidFill>
                <a:latin typeface="Calibri" pitchFamily="34" charset="0"/>
              </a:rPr>
              <a:t>8:30-8.40		</a:t>
            </a:r>
            <a:r>
              <a:rPr lang="en-US" sz="2400" dirty="0">
                <a:latin typeface="Calibri" pitchFamily="34" charset="0"/>
              </a:rPr>
              <a:t>Welcome, Announcements &amp; 					Explanation of  Workshop Structure</a:t>
            </a:r>
          </a:p>
          <a:p>
            <a:pPr marL="0" indent="0" eaLnBrk="1" hangingPunct="1">
              <a:buFont typeface="Wingdings" pitchFamily="2" charset="2"/>
              <a:buNone/>
            </a:pPr>
            <a:r>
              <a:rPr lang="en-US" sz="2400" dirty="0">
                <a:solidFill>
                  <a:srgbClr val="2D6CC0"/>
                </a:solidFill>
                <a:latin typeface="Calibri" pitchFamily="34" charset="0"/>
              </a:rPr>
              <a:t>8.40-9.40		</a:t>
            </a:r>
            <a:r>
              <a:rPr lang="en-US" sz="2400" dirty="0">
                <a:latin typeface="Calibri" pitchFamily="34" charset="0"/>
              </a:rPr>
              <a:t>Working Session </a:t>
            </a:r>
          </a:p>
          <a:p>
            <a:pPr marL="0" indent="0" eaLnBrk="1" hangingPunct="1">
              <a:buFont typeface="Wingdings" pitchFamily="2" charset="2"/>
              <a:buNone/>
            </a:pPr>
            <a:r>
              <a:rPr lang="en-US" sz="2400" dirty="0">
                <a:solidFill>
                  <a:srgbClr val="2D6CC0"/>
                </a:solidFill>
                <a:latin typeface="Calibri" pitchFamily="34" charset="0"/>
              </a:rPr>
              <a:t>9.40-10		</a:t>
            </a:r>
            <a:r>
              <a:rPr lang="en-US" sz="2400" dirty="0">
                <a:latin typeface="Calibri" pitchFamily="34" charset="0"/>
              </a:rPr>
              <a:t>Break</a:t>
            </a:r>
          </a:p>
          <a:p>
            <a:pPr marL="0" indent="0" eaLnBrk="1" hangingPunct="1">
              <a:buFont typeface="Wingdings" pitchFamily="2" charset="2"/>
              <a:buNone/>
            </a:pPr>
            <a:r>
              <a:rPr lang="en-US" sz="2400" dirty="0">
                <a:solidFill>
                  <a:srgbClr val="2D6CC0"/>
                </a:solidFill>
                <a:latin typeface="Calibri" pitchFamily="34" charset="0"/>
              </a:rPr>
              <a:t>10-12.40  		</a:t>
            </a:r>
            <a:r>
              <a:rPr lang="en-US" sz="2400" dirty="0">
                <a:latin typeface="Calibri" pitchFamily="34" charset="0"/>
              </a:rPr>
              <a:t>Review &amp; Discuss Results of Working 				Session –some while we eat lunch</a:t>
            </a:r>
          </a:p>
          <a:p>
            <a:pPr marL="0" indent="0" eaLnBrk="1" hangingPunct="1">
              <a:buFont typeface="Wingdings" pitchFamily="2" charset="2"/>
              <a:buNone/>
            </a:pPr>
            <a:r>
              <a:rPr lang="en-US" sz="2400" dirty="0">
                <a:solidFill>
                  <a:srgbClr val="0070C0"/>
                </a:solidFill>
                <a:latin typeface="Calibri" pitchFamily="34" charset="0"/>
              </a:rPr>
              <a:t>12.40 -1 pm</a:t>
            </a:r>
            <a:r>
              <a:rPr lang="en-US" sz="2400" dirty="0">
                <a:latin typeface="Calibri" pitchFamily="34" charset="0"/>
              </a:rPr>
              <a:t>		Additional VPAP items and Wrap up.</a:t>
            </a:r>
          </a:p>
          <a:p>
            <a:pPr marL="0" indent="0" eaLnBrk="1" hangingPunct="1">
              <a:buFont typeface="Wingdings" pitchFamily="2" charset="2"/>
              <a:buNone/>
            </a:pPr>
            <a:endParaRPr lang="en-US" sz="2400" dirty="0">
              <a:latin typeface="Calibri" pitchFamily="34" charset="0"/>
            </a:endParaRPr>
          </a:p>
          <a:p>
            <a:pPr marL="0" indent="0" eaLnBrk="1" hangingPunct="1">
              <a:buFont typeface="Wingdings" pitchFamily="2" charset="2"/>
              <a:buNone/>
            </a:pPr>
            <a:r>
              <a:rPr lang="en-US" sz="2000" dirty="0">
                <a:latin typeface="Calibri" pitchFamily="34" charset="0"/>
              </a:rPr>
              <a:t> </a:t>
            </a:r>
          </a:p>
        </p:txBody>
      </p:sp>
    </p:spTree>
    <p:extLst>
      <p:ext uri="{BB962C8B-B14F-4D97-AF65-F5344CB8AC3E}">
        <p14:creationId xmlns:p14="http://schemas.microsoft.com/office/powerpoint/2010/main" val="160279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prstClr val="black"/>
                </a:solidFill>
              </a:rPr>
              <a:t>What would you most like to see/not see in the New </a:t>
            </a:r>
            <a:r>
              <a:rPr lang="en-US" sz="2800" dirty="0" err="1">
                <a:solidFill>
                  <a:prstClr val="black"/>
                </a:solidFill>
              </a:rPr>
              <a:t>eFile</a:t>
            </a:r>
            <a:r>
              <a:rPr lang="en-US" sz="2800" dirty="0">
                <a:solidFill>
                  <a:prstClr val="black"/>
                </a:solidFill>
              </a:rPr>
              <a:t> system (Eric is listening)?</a:t>
            </a:r>
            <a:r>
              <a:rPr lang="en-US" sz="4000" dirty="0">
                <a:solidFill>
                  <a:prstClr val="black"/>
                </a:solidFill>
              </a:rPr>
              <a:t> (Table </a:t>
            </a:r>
            <a:r>
              <a:rPr lang="en-US" sz="4000" dirty="0" smtClean="0">
                <a:solidFill>
                  <a:prstClr val="black"/>
                </a:solidFill>
              </a:rPr>
              <a:t>6):</a:t>
            </a:r>
            <a:endParaRPr lang="en-US" dirty="0"/>
          </a:p>
        </p:txBody>
      </p:sp>
      <p:sp>
        <p:nvSpPr>
          <p:cNvPr id="5" name="Content Placeholder 4"/>
          <p:cNvSpPr>
            <a:spLocks noGrp="1"/>
          </p:cNvSpPr>
          <p:nvPr>
            <p:ph idx="1"/>
          </p:nvPr>
        </p:nvSpPr>
        <p:spPr/>
        <p:txBody>
          <a:bodyPr>
            <a:normAutofit/>
          </a:bodyPr>
          <a:lstStyle/>
          <a:p>
            <a:r>
              <a:rPr lang="en-US" dirty="0" smtClean="0"/>
              <a:t>Medical </a:t>
            </a:r>
            <a:r>
              <a:rPr lang="en-US" dirty="0"/>
              <a:t>School needs more categories related to the medical field that are not exclusively tenure track driven. Currently the categories are Technical/Non-technical/ Other. Make files available to non-senate clinicians.</a:t>
            </a:r>
          </a:p>
          <a:p>
            <a:r>
              <a:rPr lang="en-US" dirty="0" smtClean="0"/>
              <a:t>Files </a:t>
            </a:r>
            <a:r>
              <a:rPr lang="en-US" dirty="0"/>
              <a:t>are too cumbersome</a:t>
            </a:r>
          </a:p>
          <a:p>
            <a:r>
              <a:rPr lang="en-US" dirty="0" smtClean="0"/>
              <a:t>Suggestion</a:t>
            </a:r>
            <a:r>
              <a:rPr lang="en-US" dirty="0"/>
              <a:t>: build in a place for personal comments – visible only to the reviewer</a:t>
            </a:r>
            <a:r>
              <a:rPr lang="en-US" dirty="0" smtClean="0"/>
              <a:t>. </a:t>
            </a:r>
            <a:r>
              <a:rPr lang="en-US" dirty="0" smtClean="0">
                <a:solidFill>
                  <a:srgbClr val="FF0000"/>
                </a:solidFill>
              </a:rPr>
              <a:t>All comments would be discoverable in any court case</a:t>
            </a:r>
            <a:r>
              <a:rPr lang="en-US" dirty="0" smtClean="0"/>
              <a:t>.</a:t>
            </a:r>
            <a:endParaRPr lang="en-US" dirty="0"/>
          </a:p>
        </p:txBody>
      </p:sp>
    </p:spTree>
    <p:extLst>
      <p:ext uri="{BB962C8B-B14F-4D97-AF65-F5344CB8AC3E}">
        <p14:creationId xmlns:p14="http://schemas.microsoft.com/office/powerpoint/2010/main" val="1647819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030" y="576521"/>
            <a:ext cx="7886700" cy="795079"/>
          </a:xfrm>
        </p:spPr>
        <p:txBody>
          <a:bodyPr>
            <a:normAutofit fontScale="90000"/>
          </a:bodyPr>
          <a:lstStyle/>
          <a:p>
            <a:r>
              <a:rPr lang="en-US" sz="2800" dirty="0">
                <a:solidFill>
                  <a:prstClr val="black"/>
                </a:solidFill>
              </a:rPr>
              <a:t>What would you most like to see/not see in the New </a:t>
            </a:r>
            <a:r>
              <a:rPr lang="en-US" sz="2800" dirty="0" err="1">
                <a:solidFill>
                  <a:prstClr val="black"/>
                </a:solidFill>
              </a:rPr>
              <a:t>eFile</a:t>
            </a:r>
            <a:r>
              <a:rPr lang="en-US" sz="2800" dirty="0">
                <a:solidFill>
                  <a:prstClr val="black"/>
                </a:solidFill>
              </a:rPr>
              <a:t> system (Eric is listening)?</a:t>
            </a:r>
            <a:r>
              <a:rPr lang="en-US" sz="4000" dirty="0">
                <a:solidFill>
                  <a:prstClr val="black"/>
                </a:solidFill>
              </a:rPr>
              <a:t> (Table </a:t>
            </a:r>
            <a:r>
              <a:rPr lang="en-US" sz="4000" dirty="0" smtClean="0">
                <a:solidFill>
                  <a:prstClr val="black"/>
                </a:solidFill>
              </a:rPr>
              <a:t>7):</a:t>
            </a:r>
            <a:endParaRPr lang="en-US" sz="3200" b="1" dirty="0"/>
          </a:p>
        </p:txBody>
      </p:sp>
      <p:sp>
        <p:nvSpPr>
          <p:cNvPr id="5" name="Content Placeholder 4"/>
          <p:cNvSpPr>
            <a:spLocks noGrp="1"/>
          </p:cNvSpPr>
          <p:nvPr>
            <p:ph idx="1"/>
          </p:nvPr>
        </p:nvSpPr>
        <p:spPr>
          <a:xfrm>
            <a:off x="599154" y="1455822"/>
            <a:ext cx="7886700" cy="5102294"/>
          </a:xfrm>
        </p:spPr>
        <p:txBody>
          <a:bodyPr>
            <a:noAutofit/>
          </a:bodyPr>
          <a:lstStyle/>
          <a:p>
            <a:pPr lvl="0"/>
            <a:r>
              <a:rPr lang="en-US" sz="2000" dirty="0" smtClean="0"/>
              <a:t>Add </a:t>
            </a:r>
            <a:r>
              <a:rPr lang="en-US" sz="2000" dirty="0"/>
              <a:t>lecturer files to </a:t>
            </a:r>
            <a:r>
              <a:rPr lang="en-US" sz="2000" dirty="0" err="1"/>
              <a:t>efile</a:t>
            </a:r>
            <a:r>
              <a:rPr lang="en-US" sz="2000" dirty="0"/>
              <a:t>  (all types)</a:t>
            </a:r>
          </a:p>
          <a:p>
            <a:pPr lvl="0"/>
            <a:r>
              <a:rPr lang="en-US" sz="2000" dirty="0"/>
              <a:t>Reduce the granularity</a:t>
            </a:r>
          </a:p>
          <a:p>
            <a:pPr lvl="0"/>
            <a:r>
              <a:rPr lang="en-US" sz="2000" dirty="0"/>
              <a:t>Increase autofill capability</a:t>
            </a:r>
          </a:p>
          <a:p>
            <a:pPr lvl="0"/>
            <a:r>
              <a:rPr lang="en-US" sz="2000" dirty="0"/>
              <a:t>Self-statement should be entered as pdf only. Eliminate text box.</a:t>
            </a:r>
          </a:p>
          <a:p>
            <a:pPr lvl="0"/>
            <a:r>
              <a:rPr lang="en-US" sz="2000" dirty="0"/>
              <a:t>Ability to get complete difference list that includes pubs, grants , talks, etc.  Something that includes all information in one </a:t>
            </a:r>
            <a:r>
              <a:rPr lang="en-US" sz="2000" dirty="0" smtClean="0"/>
              <a:t>step</a:t>
            </a:r>
          </a:p>
          <a:p>
            <a:pPr lvl="0"/>
            <a:r>
              <a:rPr lang="en-US" sz="2000" dirty="0"/>
              <a:t>Ability to capture faculty comments on the file easier and attributable. Chair should know who is making the </a:t>
            </a:r>
            <a:r>
              <a:rPr lang="en-US" sz="2000" dirty="0" smtClean="0"/>
              <a:t>comments. </a:t>
            </a:r>
            <a:r>
              <a:rPr lang="en-US" sz="2000" dirty="0" smtClean="0">
                <a:solidFill>
                  <a:srgbClr val="FF0000"/>
                </a:solidFill>
              </a:rPr>
              <a:t>Same comment as for table 6</a:t>
            </a:r>
            <a:endParaRPr lang="en-US" sz="2000" dirty="0">
              <a:solidFill>
                <a:srgbClr val="FF0000"/>
              </a:solidFill>
            </a:endParaRPr>
          </a:p>
          <a:p>
            <a:pPr lvl="0"/>
            <a:r>
              <a:rPr lang="en-US" sz="2000" dirty="0"/>
              <a:t>Still useless for printing out a CV.  Formatting still is poor and requires massive editing.</a:t>
            </a:r>
          </a:p>
          <a:p>
            <a:pPr lvl="0"/>
            <a:r>
              <a:rPr lang="en-US" sz="2000" dirty="0"/>
              <a:t>Ability to highlight non- or quasi-academic writing in the humanities.  Better way to frame the categories.</a:t>
            </a:r>
          </a:p>
          <a:p>
            <a:pPr lvl="0"/>
            <a:r>
              <a:rPr lang="en-US" sz="2000" dirty="0"/>
              <a:t>Place course </a:t>
            </a:r>
            <a:r>
              <a:rPr lang="en-US" sz="2000" dirty="0" err="1"/>
              <a:t>evals</a:t>
            </a:r>
            <a:r>
              <a:rPr lang="en-US" sz="2000" dirty="0"/>
              <a:t> in same place as teaching </a:t>
            </a:r>
            <a:r>
              <a:rPr lang="en-US" sz="2000" dirty="0" smtClean="0"/>
              <a:t>information</a:t>
            </a:r>
            <a:endParaRPr lang="en-US" sz="2000" dirty="0"/>
          </a:p>
          <a:p>
            <a:pPr marL="0" indent="0">
              <a:buNone/>
            </a:pPr>
            <a:endParaRPr lang="en-US" sz="2000" dirty="0"/>
          </a:p>
        </p:txBody>
      </p:sp>
    </p:spTree>
    <p:extLst>
      <p:ext uri="{BB962C8B-B14F-4D97-AF65-F5344CB8AC3E}">
        <p14:creationId xmlns:p14="http://schemas.microsoft.com/office/powerpoint/2010/main" val="3265382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prstClr val="black"/>
                </a:solidFill>
              </a:rPr>
              <a:t>What would you most like to see/not see in the New </a:t>
            </a:r>
            <a:r>
              <a:rPr lang="en-US" sz="2800" dirty="0" err="1">
                <a:solidFill>
                  <a:prstClr val="black"/>
                </a:solidFill>
              </a:rPr>
              <a:t>eFile</a:t>
            </a:r>
            <a:r>
              <a:rPr lang="en-US" sz="2800" dirty="0">
                <a:solidFill>
                  <a:prstClr val="black"/>
                </a:solidFill>
              </a:rPr>
              <a:t> system (Eric is listening)?</a:t>
            </a:r>
            <a:r>
              <a:rPr lang="en-US" sz="4000" dirty="0">
                <a:solidFill>
                  <a:prstClr val="black"/>
                </a:solidFill>
              </a:rPr>
              <a:t> (Table </a:t>
            </a:r>
            <a:r>
              <a:rPr lang="en-US" sz="4000" dirty="0" smtClean="0">
                <a:solidFill>
                  <a:prstClr val="black"/>
                </a:solidFill>
              </a:rPr>
              <a:t>8):</a:t>
            </a:r>
            <a:endParaRPr lang="en-US" b="1" dirty="0"/>
          </a:p>
        </p:txBody>
      </p:sp>
      <p:sp>
        <p:nvSpPr>
          <p:cNvPr id="5" name="Content Placeholder 4"/>
          <p:cNvSpPr>
            <a:spLocks noGrp="1"/>
          </p:cNvSpPr>
          <p:nvPr>
            <p:ph idx="1"/>
          </p:nvPr>
        </p:nvSpPr>
        <p:spPr/>
        <p:txBody>
          <a:bodyPr>
            <a:normAutofit fontScale="40000" lnSpcReduction="20000"/>
          </a:bodyPr>
          <a:lstStyle/>
          <a:p>
            <a:r>
              <a:rPr lang="en-US" dirty="0" smtClean="0"/>
              <a:t>Auto-fill available information:</a:t>
            </a:r>
          </a:p>
          <a:p>
            <a:pPr lvl="1"/>
            <a:r>
              <a:rPr lang="en-US" dirty="0" smtClean="0"/>
              <a:t>Connect efile to other systems on campus so that information can be added error free more easily</a:t>
            </a:r>
          </a:p>
          <a:p>
            <a:pPr lvl="1"/>
            <a:r>
              <a:rPr lang="en-US" dirty="0" smtClean="0"/>
              <a:t>Connection between efile and faculty website </a:t>
            </a:r>
            <a:r>
              <a:rPr lang="mr-IN" dirty="0" smtClean="0"/>
              <a:t>–</a:t>
            </a:r>
            <a:r>
              <a:rPr lang="en-US" dirty="0" smtClean="0"/>
              <a:t> automatic addition of recent </a:t>
            </a:r>
            <a:r>
              <a:rPr lang="en-US" dirty="0" smtClean="0"/>
              <a:t>material to faculty website</a:t>
            </a:r>
            <a:endParaRPr lang="en-US" dirty="0" smtClean="0"/>
          </a:p>
          <a:p>
            <a:pPr lvl="1"/>
            <a:r>
              <a:rPr lang="en-US" dirty="0"/>
              <a:t>Supervision could be self-populated from grad </a:t>
            </a:r>
            <a:r>
              <a:rPr lang="en-US" dirty="0" smtClean="0"/>
              <a:t>division</a:t>
            </a:r>
          </a:p>
          <a:p>
            <a:pPr lvl="1"/>
            <a:r>
              <a:rPr lang="en-US" dirty="0" smtClean="0"/>
              <a:t>Comparison of files for collaborating </a:t>
            </a:r>
            <a:r>
              <a:rPr lang="en-US" dirty="0" smtClean="0"/>
              <a:t>faculty. </a:t>
            </a:r>
            <a:r>
              <a:rPr lang="en-US" dirty="0" smtClean="0">
                <a:solidFill>
                  <a:srgbClr val="FF0000"/>
                </a:solidFill>
              </a:rPr>
              <a:t>Let’s be careful not to discourage collaborations. </a:t>
            </a:r>
            <a:endParaRPr lang="en-US" dirty="0" smtClean="0">
              <a:solidFill>
                <a:srgbClr val="FF0000"/>
              </a:solidFill>
            </a:endParaRPr>
          </a:p>
          <a:p>
            <a:r>
              <a:rPr lang="en-US" dirty="0" smtClean="0"/>
              <a:t>Greater availability of selected faculty data</a:t>
            </a:r>
          </a:p>
          <a:p>
            <a:pPr lvl="1"/>
            <a:r>
              <a:rPr lang="en-US" dirty="0"/>
              <a:t>Enabling ongoing “read only” access by Dean’s office</a:t>
            </a:r>
          </a:p>
          <a:p>
            <a:pPr lvl="1"/>
            <a:r>
              <a:rPr lang="en-US" dirty="0" smtClean="0"/>
              <a:t>To selected individuals on campus (for recognition, data collection)\</a:t>
            </a:r>
          </a:p>
          <a:p>
            <a:pPr lvl="1"/>
            <a:r>
              <a:rPr lang="en-US" dirty="0" smtClean="0"/>
              <a:t>Searchable for reporting, solicitations, etc./IRB approval or oversight</a:t>
            </a:r>
          </a:p>
          <a:p>
            <a:pPr lvl="1"/>
            <a:r>
              <a:rPr lang="en-US" dirty="0" smtClean="0"/>
              <a:t>Creation of comparable data on service, mentorship, etc. (like evals., to see how well faculty are sharing burdens)</a:t>
            </a:r>
          </a:p>
          <a:p>
            <a:r>
              <a:rPr lang="en-US" dirty="0" smtClean="0"/>
              <a:t>User interface update, one that is easy to view and capable of producing a “bundle” (as in in AP Recruit), with capability to select contents, such as “difference list”</a:t>
            </a:r>
          </a:p>
          <a:p>
            <a:r>
              <a:rPr lang="en-US" dirty="0" smtClean="0"/>
              <a:t>Greater transparency </a:t>
            </a:r>
            <a:r>
              <a:rPr lang="mr-IN" dirty="0" smtClean="0"/>
              <a:t>–</a:t>
            </a:r>
            <a:r>
              <a:rPr lang="en-US" dirty="0" smtClean="0"/>
              <a:t> Access to </a:t>
            </a:r>
            <a:r>
              <a:rPr lang="en-US" dirty="0"/>
              <a:t>timeline so that Dean, possibly also Chair and faculty, are able to </a:t>
            </a:r>
            <a:r>
              <a:rPr lang="en-US" dirty="0" smtClean="0"/>
              <a:t>prepare. </a:t>
            </a:r>
          </a:p>
          <a:p>
            <a:r>
              <a:rPr lang="en-US" dirty="0" smtClean="0"/>
              <a:t>Help in context: </a:t>
            </a:r>
          </a:p>
          <a:p>
            <a:pPr lvl="1"/>
            <a:r>
              <a:rPr lang="en-US" dirty="0"/>
              <a:t>a</a:t>
            </a:r>
            <a:r>
              <a:rPr lang="en-US" dirty="0" smtClean="0"/>
              <a:t>dd prompts for missing information</a:t>
            </a:r>
          </a:p>
          <a:p>
            <a:pPr lvl="1"/>
            <a:r>
              <a:rPr lang="en-US" dirty="0"/>
              <a:t>a</a:t>
            </a:r>
            <a:r>
              <a:rPr lang="en-US" dirty="0" smtClean="0"/>
              <a:t>dd definitions, clarifications to terms—i.e., “technical,” etc.\</a:t>
            </a:r>
          </a:p>
          <a:p>
            <a:pPr lvl="1"/>
            <a:r>
              <a:rPr lang="en-US" dirty="0" smtClean="0"/>
              <a:t>add prompts when publications come out (“you have a new publication, would you like to add it?”), when travel is reimbursed (“you’ve just taken a trip, would you like to add this conference or talk?”)</a:t>
            </a:r>
          </a:p>
          <a:p>
            <a:r>
              <a:rPr lang="en-US" dirty="0" smtClean="0"/>
              <a:t>Electronic worksheet that facilitates listing of publications, grants, etc. with the capacity to upload into efile. (like igrade) with review (like tax programs)</a:t>
            </a:r>
          </a:p>
          <a:p>
            <a:r>
              <a:rPr lang="en-US" dirty="0" smtClean="0"/>
              <a:t>Site map so that faculty and staff know where to list activities </a:t>
            </a:r>
            <a:r>
              <a:rPr lang="mr-IN" dirty="0" smtClean="0"/>
              <a:t>–</a:t>
            </a:r>
            <a:r>
              <a:rPr lang="en-US" dirty="0" smtClean="0"/>
              <a:t> Who knew that “mentoring” is teaching, not service?</a:t>
            </a:r>
          </a:p>
          <a:p>
            <a:r>
              <a:rPr lang="en-US" dirty="0" smtClean="0"/>
              <a:t>Regular offering of online tutorial (like AP recruit)</a:t>
            </a:r>
          </a:p>
        </p:txBody>
      </p:sp>
    </p:spTree>
    <p:extLst>
      <p:ext uri="{BB962C8B-B14F-4D97-AF65-F5344CB8AC3E}">
        <p14:creationId xmlns:p14="http://schemas.microsoft.com/office/powerpoint/2010/main" val="1308096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53737" y="1904281"/>
            <a:ext cx="3805553" cy="3805553"/>
          </a:xfrm>
          <a:prstGeom prst="rect">
            <a:avLst/>
          </a:prstGeom>
        </p:spPr>
      </p:pic>
      <p:sp>
        <p:nvSpPr>
          <p:cNvPr id="2" name="Title 1"/>
          <p:cNvSpPr>
            <a:spLocks noGrp="1"/>
          </p:cNvSpPr>
          <p:nvPr>
            <p:ph type="title"/>
          </p:nvPr>
        </p:nvSpPr>
        <p:spPr>
          <a:xfrm>
            <a:off x="628650" y="365126"/>
            <a:ext cx="7886700" cy="1325563"/>
          </a:xfrm>
        </p:spPr>
        <p:txBody>
          <a:bodyPr>
            <a:normAutofit/>
          </a:bodyPr>
          <a:lstStyle/>
          <a:p>
            <a:r>
              <a:rPr lang="en-US" dirty="0"/>
              <a:t>Table 1: Additional topic-Professional Nepotism</a:t>
            </a:r>
          </a:p>
        </p:txBody>
      </p:sp>
      <p:sp>
        <p:nvSpPr>
          <p:cNvPr id="3" name="Content Placeholder 2"/>
          <p:cNvSpPr>
            <a:spLocks noGrp="1"/>
          </p:cNvSpPr>
          <p:nvPr>
            <p:ph idx="1"/>
          </p:nvPr>
        </p:nvSpPr>
        <p:spPr>
          <a:xfrm>
            <a:off x="628650" y="1825625"/>
            <a:ext cx="3761613" cy="4351338"/>
          </a:xfrm>
        </p:spPr>
        <p:txBody>
          <a:bodyPr>
            <a:normAutofit/>
          </a:bodyPr>
          <a:lstStyle/>
          <a:p>
            <a:pPr>
              <a:lnSpc>
                <a:spcPct val="80000"/>
              </a:lnSpc>
            </a:pPr>
            <a:r>
              <a:rPr lang="en-US" sz="2400" dirty="0"/>
              <a:t>In the search process, how do we avoid professional nepotism?</a:t>
            </a:r>
          </a:p>
          <a:p>
            <a:pPr>
              <a:lnSpc>
                <a:spcPct val="80000"/>
              </a:lnSpc>
            </a:pPr>
            <a:r>
              <a:rPr lang="en-US" sz="2400" dirty="0"/>
              <a:t>Whom/what does it hurt?</a:t>
            </a:r>
          </a:p>
          <a:p>
            <a:pPr>
              <a:lnSpc>
                <a:spcPct val="80000"/>
              </a:lnSpc>
            </a:pPr>
            <a:r>
              <a:rPr lang="en-US" sz="2400" dirty="0"/>
              <a:t>If you think a search committee has been guilty of professional or other nepotism, what should you do?</a:t>
            </a:r>
          </a:p>
          <a:p>
            <a:pPr>
              <a:lnSpc>
                <a:spcPct val="80000"/>
              </a:lnSpc>
            </a:pPr>
            <a:r>
              <a:rPr lang="en-US" sz="2400" dirty="0"/>
              <a:t>How might a criterion-scoring rubric help avoid problems of this kind?</a:t>
            </a:r>
          </a:p>
          <a:p>
            <a:pPr>
              <a:lnSpc>
                <a:spcPct val="80000"/>
              </a:lnSpc>
            </a:pPr>
            <a:endParaRPr lang="en-US" sz="2400" dirty="0"/>
          </a:p>
        </p:txBody>
      </p:sp>
    </p:spTree>
    <p:extLst>
      <p:ext uri="{BB962C8B-B14F-4D97-AF65-F5344CB8AC3E}">
        <p14:creationId xmlns:p14="http://schemas.microsoft.com/office/powerpoint/2010/main" val="985302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Professional Nepotism (Table 1)</a:t>
            </a:r>
            <a:endParaRPr lang="en-US" dirty="0"/>
          </a:p>
        </p:txBody>
      </p:sp>
      <p:sp>
        <p:nvSpPr>
          <p:cNvPr id="6" name="Content Placeholder 5"/>
          <p:cNvSpPr>
            <a:spLocks noGrp="1"/>
          </p:cNvSpPr>
          <p:nvPr>
            <p:ph idx="1"/>
          </p:nvPr>
        </p:nvSpPr>
        <p:spPr>
          <a:xfrm>
            <a:off x="628650" y="1690689"/>
            <a:ext cx="7886700" cy="4486274"/>
          </a:xfrm>
        </p:spPr>
        <p:txBody>
          <a:bodyPr>
            <a:normAutofit fontScale="85000" lnSpcReduction="20000"/>
          </a:bodyPr>
          <a:lstStyle/>
          <a:p>
            <a:r>
              <a:rPr lang="en-US" dirty="0" smtClean="0"/>
              <a:t>Something to be aware of, but not necessarily “bad”. Evaluate what the effects are</a:t>
            </a:r>
          </a:p>
          <a:p>
            <a:r>
              <a:rPr lang="en-US" dirty="0" smtClean="0"/>
              <a:t>Need transparency</a:t>
            </a:r>
            <a:r>
              <a:rPr lang="en-US" dirty="0"/>
              <a:t> </a:t>
            </a:r>
            <a:r>
              <a:rPr lang="en-US" dirty="0" smtClean="0"/>
              <a:t>and input safeguards</a:t>
            </a:r>
          </a:p>
          <a:p>
            <a:r>
              <a:rPr lang="en-US" dirty="0" smtClean="0"/>
              <a:t>Transparent and clear rubric for hiring and promotion. Must be explicitly stated and adhered to avoid implicit bias. Also allows subsequent review if implicit bias occurred. </a:t>
            </a:r>
          </a:p>
          <a:p>
            <a:r>
              <a:rPr lang="en-US" dirty="0" smtClean="0"/>
              <a:t>Sometimes unavoidable, especially in small fields</a:t>
            </a:r>
          </a:p>
          <a:p>
            <a:r>
              <a:rPr lang="en-US" dirty="0" smtClean="0"/>
              <a:t>Size of the department may have an impact </a:t>
            </a:r>
          </a:p>
          <a:p>
            <a:r>
              <a:rPr lang="en-US" dirty="0" smtClean="0"/>
              <a:t>Every application is viewed by at least 2 or more members of the search committee</a:t>
            </a:r>
          </a:p>
          <a:p>
            <a:r>
              <a:rPr lang="en-US" dirty="0" smtClean="0"/>
              <a:t>Is there an appropriate office to register complaints? At what point of the search can a faculty member voice their concern?</a:t>
            </a:r>
          </a:p>
          <a:p>
            <a:endParaRPr lang="en-US" dirty="0" smtClean="0"/>
          </a:p>
        </p:txBody>
      </p:sp>
    </p:spTree>
    <p:extLst>
      <p:ext uri="{BB962C8B-B14F-4D97-AF65-F5344CB8AC3E}">
        <p14:creationId xmlns:p14="http://schemas.microsoft.com/office/powerpoint/2010/main" val="327246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181" r="14018" b="-2"/>
          <a:stretch/>
        </p:blipFill>
        <p:spPr>
          <a:xfrm>
            <a:off x="6507122" y="2403835"/>
            <a:ext cx="2134773" cy="2396814"/>
          </a:xfrm>
          <a:prstGeom prst="rect">
            <a:avLst/>
          </a:prstGeom>
        </p:spPr>
      </p:pic>
      <p:sp>
        <p:nvSpPr>
          <p:cNvPr id="2" name="Title 1"/>
          <p:cNvSpPr>
            <a:spLocks noGrp="1"/>
          </p:cNvSpPr>
          <p:nvPr>
            <p:ph type="title"/>
          </p:nvPr>
        </p:nvSpPr>
        <p:spPr>
          <a:xfrm>
            <a:off x="628650" y="365126"/>
            <a:ext cx="7886700" cy="1325563"/>
          </a:xfrm>
        </p:spPr>
        <p:txBody>
          <a:bodyPr>
            <a:normAutofit/>
          </a:bodyPr>
          <a:lstStyle/>
          <a:p>
            <a:r>
              <a:rPr lang="en-US" dirty="0"/>
              <a:t>Table 2: Additional topic</a:t>
            </a:r>
            <a:br>
              <a:rPr lang="en-US" dirty="0"/>
            </a:br>
            <a:r>
              <a:rPr lang="en-US" dirty="0"/>
              <a:t>Negotiated salary plan</a:t>
            </a:r>
          </a:p>
        </p:txBody>
      </p:sp>
      <p:sp>
        <p:nvSpPr>
          <p:cNvPr id="3" name="Content Placeholder 2"/>
          <p:cNvSpPr>
            <a:spLocks noGrp="1"/>
          </p:cNvSpPr>
          <p:nvPr>
            <p:ph idx="1"/>
          </p:nvPr>
        </p:nvSpPr>
        <p:spPr>
          <a:xfrm>
            <a:off x="628650" y="1825625"/>
            <a:ext cx="5640175" cy="4351338"/>
          </a:xfrm>
        </p:spPr>
        <p:txBody>
          <a:bodyPr>
            <a:normAutofit lnSpcReduction="10000"/>
          </a:bodyPr>
          <a:lstStyle/>
          <a:p>
            <a:pPr>
              <a:lnSpc>
                <a:spcPct val="70000"/>
              </a:lnSpc>
            </a:pPr>
            <a:r>
              <a:rPr lang="en-US" sz="2400" dirty="0"/>
              <a:t>There has been a negotiated salary plan for non-health science units at UCI, UCLA &amp; UCSD for 4 years. This plan allows for faculty to pay themselves extra salary from non-19900 funds (grants, gifts </a:t>
            </a:r>
            <a:r>
              <a:rPr lang="en-US" sz="2400" dirty="0" err="1"/>
              <a:t>etc</a:t>
            </a:r>
            <a:r>
              <a:rPr lang="en-US" sz="2400" dirty="0"/>
              <a:t>), but they have to maintain normal teaching loads and are expected to maintain the same number of graduate students/postdocs as prior to joining the plan. Those campuses say it is useful in recruitment (they steal our faculty!) and retention and the funds for extra salary are not coming from college funds – to the benefit of all in the college.</a:t>
            </a:r>
          </a:p>
          <a:p>
            <a:pPr>
              <a:lnSpc>
                <a:spcPct val="70000"/>
              </a:lnSpc>
            </a:pPr>
            <a:r>
              <a:rPr lang="en-US" sz="2400" dirty="0"/>
              <a:t>If offered at UCR, what would your concerns be?</a:t>
            </a:r>
          </a:p>
          <a:p>
            <a:pPr>
              <a:lnSpc>
                <a:spcPct val="70000"/>
              </a:lnSpc>
            </a:pPr>
            <a:r>
              <a:rPr lang="en-US" sz="2400" dirty="0"/>
              <a:t>What would it take to make you feel comfortable with such a plan?</a:t>
            </a:r>
          </a:p>
          <a:p>
            <a:pPr>
              <a:lnSpc>
                <a:spcPct val="70000"/>
              </a:lnSpc>
            </a:pPr>
            <a:endParaRPr lang="en-US" sz="1800" dirty="0"/>
          </a:p>
        </p:txBody>
      </p:sp>
    </p:spTree>
    <p:extLst>
      <p:ext uri="{BB962C8B-B14F-4D97-AF65-F5344CB8AC3E}">
        <p14:creationId xmlns:p14="http://schemas.microsoft.com/office/powerpoint/2010/main" val="1553416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Negotiated Salary Plan (Table 2)</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Fewer teaching buyouts</a:t>
            </a:r>
          </a:p>
          <a:p>
            <a:r>
              <a:rPr lang="en-US" dirty="0" smtClean="0"/>
              <a:t>Have a certain percentage (e.g. 15-20%)</a:t>
            </a:r>
          </a:p>
          <a:p>
            <a:r>
              <a:rPr lang="en-US" dirty="0" smtClean="0"/>
              <a:t>NSF – more restrictions than NIH; DOD – depends on the mechanisms, DOE, foundation, gift money, non-19900 funds</a:t>
            </a:r>
          </a:p>
          <a:p>
            <a:r>
              <a:rPr lang="en-US" dirty="0" smtClean="0"/>
              <a:t>Perceptions of compensation </a:t>
            </a:r>
            <a:r>
              <a:rPr lang="en-US" smtClean="0"/>
              <a:t>and equity</a:t>
            </a:r>
            <a:endParaRPr lang="en-US" dirty="0" smtClean="0"/>
          </a:p>
          <a:p>
            <a:r>
              <a:rPr lang="en-US" dirty="0" smtClean="0"/>
              <a:t>Question: should this scale be progressive so that % may be increased if some milestones are achieved ? (e.g. the number of students increased, etc.) </a:t>
            </a:r>
          </a:p>
          <a:p>
            <a:r>
              <a:rPr lang="en-US" dirty="0" smtClean="0"/>
              <a:t>Limits on time, not affect teaching, research, or professional activity</a:t>
            </a:r>
          </a:p>
          <a:p>
            <a:r>
              <a:rPr lang="en-US" dirty="0" smtClean="0"/>
              <a:t>Central disclosure database that is updated/reviewed annual by a Senate committee </a:t>
            </a:r>
            <a:endParaRPr lang="en-US" dirty="0"/>
          </a:p>
        </p:txBody>
      </p:sp>
    </p:spTree>
    <p:extLst>
      <p:ext uri="{BB962C8B-B14F-4D97-AF65-F5344CB8AC3E}">
        <p14:creationId xmlns:p14="http://schemas.microsoft.com/office/powerpoint/2010/main" val="1899958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3: Additional topic</a:t>
            </a:r>
            <a:br>
              <a:rPr lang="en-US" dirty="0"/>
            </a:br>
            <a:r>
              <a:rPr lang="en-US" dirty="0"/>
              <a:t>Faculty salary plans</a:t>
            </a:r>
          </a:p>
        </p:txBody>
      </p:sp>
      <p:sp>
        <p:nvSpPr>
          <p:cNvPr id="3" name="Content Placeholder 2"/>
          <p:cNvSpPr>
            <a:spLocks noGrp="1"/>
          </p:cNvSpPr>
          <p:nvPr>
            <p:ph idx="1"/>
          </p:nvPr>
        </p:nvSpPr>
        <p:spPr/>
        <p:txBody>
          <a:bodyPr/>
          <a:lstStyle/>
          <a:p>
            <a:r>
              <a:rPr lang="en-US" dirty="0"/>
              <a:t>Once again, we have a ~1.5% + ~1.5% salary plan</a:t>
            </a:r>
          </a:p>
          <a:p>
            <a:r>
              <a:rPr lang="en-US" dirty="0"/>
              <a:t>What are your concerns about this kind of plan?</a:t>
            </a:r>
          </a:p>
          <a:p>
            <a:r>
              <a:rPr lang="en-US" dirty="0"/>
              <a:t> If given any say in future plans, what would your input be?</a:t>
            </a:r>
          </a:p>
        </p:txBody>
      </p:sp>
    </p:spTree>
    <p:extLst>
      <p:ext uri="{BB962C8B-B14F-4D97-AF65-F5344CB8AC3E}">
        <p14:creationId xmlns:p14="http://schemas.microsoft.com/office/powerpoint/2010/main" val="429342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Faculty </a:t>
            </a:r>
            <a:r>
              <a:rPr lang="en-US" dirty="0"/>
              <a:t>salary </a:t>
            </a:r>
            <a:r>
              <a:rPr lang="en-US" dirty="0" smtClean="0"/>
              <a:t>plans (Table 3)</a:t>
            </a:r>
            <a:r>
              <a:rPr lang="en-US" dirty="0"/>
              <a:t/>
            </a:r>
            <a:br>
              <a:rPr lang="en-US" dirty="0"/>
            </a:br>
            <a:endParaRPr lang="en-US" dirty="0"/>
          </a:p>
        </p:txBody>
      </p:sp>
      <p:sp>
        <p:nvSpPr>
          <p:cNvPr id="6" name="Content Placeholder 5"/>
          <p:cNvSpPr>
            <a:spLocks noGrp="1"/>
          </p:cNvSpPr>
          <p:nvPr>
            <p:ph idx="1"/>
          </p:nvPr>
        </p:nvSpPr>
        <p:spPr/>
        <p:txBody>
          <a:bodyPr/>
          <a:lstStyle/>
          <a:p>
            <a:pPr lvl="0"/>
            <a:r>
              <a:rPr lang="en-US" dirty="0"/>
              <a:t>Lack of transparency and who makes decision and how decision is made with respect to the second 1.5% salary increase. </a:t>
            </a:r>
          </a:p>
          <a:p>
            <a:endParaRPr lang="en-US" dirty="0"/>
          </a:p>
          <a:p>
            <a:pPr lvl="0"/>
            <a:r>
              <a:rPr lang="en-US" dirty="0"/>
              <a:t>Identify productive long-term faculty who are below the average for their step.</a:t>
            </a:r>
          </a:p>
          <a:p>
            <a:pPr lvl="0"/>
            <a:r>
              <a:rPr lang="en-US" dirty="0"/>
              <a:t>Maintain the integrity of the step system. </a:t>
            </a:r>
          </a:p>
          <a:p>
            <a:pPr lvl="0"/>
            <a:r>
              <a:rPr lang="en-US" dirty="0"/>
              <a:t>How to bring steps and salary in line with reality </a:t>
            </a:r>
          </a:p>
          <a:p>
            <a:endParaRPr lang="en-US" dirty="0"/>
          </a:p>
        </p:txBody>
      </p:sp>
    </p:spTree>
    <p:extLst>
      <p:ext uri="{BB962C8B-B14F-4D97-AF65-F5344CB8AC3E}">
        <p14:creationId xmlns:p14="http://schemas.microsoft.com/office/powerpoint/2010/main" val="59120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 Additional topic</a:t>
            </a:r>
            <a:br>
              <a:rPr lang="en-US" dirty="0"/>
            </a:br>
            <a:r>
              <a:rPr lang="en-US" dirty="0"/>
              <a:t>Achieving equity</a:t>
            </a:r>
          </a:p>
        </p:txBody>
      </p:sp>
      <p:sp>
        <p:nvSpPr>
          <p:cNvPr id="3" name="Content Placeholder 2"/>
          <p:cNvSpPr>
            <a:spLocks noGrp="1"/>
          </p:cNvSpPr>
          <p:nvPr>
            <p:ph idx="1"/>
          </p:nvPr>
        </p:nvSpPr>
        <p:spPr/>
        <p:txBody>
          <a:bodyPr>
            <a:normAutofit fontScale="92500" lnSpcReduction="20000"/>
          </a:bodyPr>
          <a:lstStyle/>
          <a:p>
            <a:r>
              <a:rPr lang="en-US" dirty="0"/>
              <a:t>Some campuses have equity advisors (faculty members) who provide input on salary plans, retentions, recruitments and inequities among faculty salaries. On one campus, where they are compensated, they also play an observer role during department meetings and help to mediate contentious faculty meetings. Some campuses have one or two per college  and some have one per department.</a:t>
            </a:r>
          </a:p>
          <a:p>
            <a:r>
              <a:rPr lang="en-US" dirty="0"/>
              <a:t>Do you think UCR would benefit from equity advisors? </a:t>
            </a:r>
          </a:p>
          <a:p>
            <a:r>
              <a:rPr lang="en-US" dirty="0"/>
              <a:t>If so, how should they be selected?</a:t>
            </a:r>
          </a:p>
          <a:p>
            <a:r>
              <a:rPr lang="en-US" dirty="0"/>
              <a:t>How many should we have?</a:t>
            </a:r>
          </a:p>
          <a:p>
            <a:r>
              <a:rPr lang="en-US" dirty="0"/>
              <a:t>What should be their roles?</a:t>
            </a:r>
          </a:p>
        </p:txBody>
      </p:sp>
      <p:pic>
        <p:nvPicPr>
          <p:cNvPr id="4" name="Picture 3"/>
          <p:cNvPicPr>
            <a:picLocks noChangeAspect="1"/>
          </p:cNvPicPr>
          <p:nvPr/>
        </p:nvPicPr>
        <p:blipFill>
          <a:blip r:embed="rId2"/>
          <a:stretch>
            <a:fillRect/>
          </a:stretch>
        </p:blipFill>
        <p:spPr>
          <a:xfrm>
            <a:off x="6262197" y="4808985"/>
            <a:ext cx="1731734" cy="1799204"/>
          </a:xfrm>
          <a:prstGeom prst="rect">
            <a:avLst/>
          </a:prstGeom>
        </p:spPr>
      </p:pic>
    </p:spTree>
    <p:extLst>
      <p:ext uri="{BB962C8B-B14F-4D97-AF65-F5344CB8AC3E}">
        <p14:creationId xmlns:p14="http://schemas.microsoft.com/office/powerpoint/2010/main" val="414463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4000" b="1" dirty="0">
                <a:solidFill>
                  <a:srgbClr val="7A6E67"/>
                </a:solidFill>
                <a:latin typeface="Calibri" pitchFamily="34" charset="0"/>
              </a:rPr>
              <a:t>Workshop Purpose</a:t>
            </a:r>
          </a:p>
        </p:txBody>
      </p:sp>
      <p:sp>
        <p:nvSpPr>
          <p:cNvPr id="18434" name="Content Placeholder 2"/>
          <p:cNvSpPr>
            <a:spLocks noGrp="1"/>
          </p:cNvSpPr>
          <p:nvPr>
            <p:ph idx="1"/>
          </p:nvPr>
        </p:nvSpPr>
        <p:spPr>
          <a:xfrm>
            <a:off x="457200" y="1524000"/>
            <a:ext cx="8458200" cy="5029200"/>
          </a:xfrm>
        </p:spPr>
        <p:txBody>
          <a:bodyPr>
            <a:normAutofit/>
          </a:bodyPr>
          <a:lstStyle/>
          <a:p>
            <a:pPr marL="0" indent="0" eaLnBrk="1" hangingPunct="1">
              <a:buFont typeface="Wingdings" pitchFamily="2" charset="2"/>
              <a:buNone/>
            </a:pPr>
            <a:endParaRPr lang="en-US" sz="2400" dirty="0">
              <a:latin typeface="Calibri" pitchFamily="34" charset="0"/>
            </a:endParaRPr>
          </a:p>
          <a:p>
            <a:pPr marL="514350" indent="-514350" eaLnBrk="1" hangingPunct="1">
              <a:buFont typeface="Wingdings" pitchFamily="2" charset="2"/>
              <a:buAutoNum type="arabicParenR"/>
            </a:pPr>
            <a:r>
              <a:rPr lang="en-US" sz="3200" dirty="0">
                <a:latin typeface="Calibri" pitchFamily="34" charset="0"/>
              </a:rPr>
              <a:t>To announce/discuss good news of importance to the academic review process. </a:t>
            </a:r>
          </a:p>
          <a:p>
            <a:pPr marL="514350" indent="-514350" eaLnBrk="1" hangingPunct="1">
              <a:buFont typeface="Wingdings" pitchFamily="2" charset="2"/>
              <a:buAutoNum type="arabicParenR"/>
            </a:pPr>
            <a:r>
              <a:rPr lang="en-US" sz="3200" dirty="0">
                <a:latin typeface="Calibri" pitchFamily="34" charset="0"/>
              </a:rPr>
              <a:t>Obtain your input about some problem issues</a:t>
            </a:r>
          </a:p>
          <a:p>
            <a:pPr marL="514350" indent="-514350" eaLnBrk="1" hangingPunct="1">
              <a:buFont typeface="Wingdings" pitchFamily="2" charset="2"/>
              <a:buAutoNum type="arabicParenR"/>
            </a:pPr>
            <a:r>
              <a:rPr lang="en-US" sz="3200" dirty="0">
                <a:latin typeface="Calibri" pitchFamily="34" charset="0"/>
              </a:rPr>
              <a:t>Obtain your input about future items that may impact academic personnel.</a:t>
            </a:r>
          </a:p>
          <a:p>
            <a:pPr marL="0" indent="0" eaLnBrk="1" hangingPunct="1">
              <a:buNone/>
            </a:pPr>
            <a:r>
              <a:rPr lang="en-US" sz="3200" dirty="0">
                <a:latin typeface="Calibri" pitchFamily="34" charset="0"/>
              </a:rPr>
              <a:t>The goal is to have everyone benefit from the collective wisdom of the group.</a:t>
            </a:r>
          </a:p>
        </p:txBody>
      </p:sp>
    </p:spTree>
    <p:extLst>
      <p:ext uri="{BB962C8B-B14F-4D97-AF65-F5344CB8AC3E}">
        <p14:creationId xmlns:p14="http://schemas.microsoft.com/office/powerpoint/2010/main" val="2278530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872547"/>
          </a:xfrm>
        </p:spPr>
        <p:txBody>
          <a:bodyPr/>
          <a:lstStyle/>
          <a:p>
            <a:pPr algn="ctr"/>
            <a:r>
              <a:rPr lang="en-US" dirty="0" smtClean="0"/>
              <a:t>Achieving Equity (Table 4)</a:t>
            </a:r>
            <a:endParaRPr lang="en-US" dirty="0"/>
          </a:p>
        </p:txBody>
      </p:sp>
      <p:sp>
        <p:nvSpPr>
          <p:cNvPr id="5" name="Content Placeholder 4"/>
          <p:cNvSpPr>
            <a:spLocks noGrp="1"/>
          </p:cNvSpPr>
          <p:nvPr>
            <p:ph idx="1"/>
          </p:nvPr>
        </p:nvSpPr>
        <p:spPr>
          <a:xfrm>
            <a:off x="628649" y="1237673"/>
            <a:ext cx="7970405" cy="4939290"/>
          </a:xfrm>
        </p:spPr>
        <p:txBody>
          <a:bodyPr>
            <a:normAutofit fontScale="85000" lnSpcReduction="20000"/>
          </a:bodyPr>
          <a:lstStyle/>
          <a:p>
            <a:r>
              <a:rPr lang="en-US" dirty="0" smtClean="0"/>
              <a:t>If people aren’t trained to serve in a particular role, this can be more problematic.</a:t>
            </a:r>
          </a:p>
          <a:p>
            <a:r>
              <a:rPr lang="en-US" dirty="0" smtClean="0"/>
              <a:t>Ideally someone from another college/school would serve in this role</a:t>
            </a:r>
          </a:p>
          <a:p>
            <a:r>
              <a:rPr lang="en-US" dirty="0" smtClean="0"/>
              <a:t>Potentially use outside consultant to be a little more unbiased. Although, those from the outside likely will not understand our salary dynamics.</a:t>
            </a:r>
          </a:p>
          <a:p>
            <a:r>
              <a:rPr lang="en-US" dirty="0" smtClean="0"/>
              <a:t>What data is being used to evaluate equity issues? Different within fields, depts., across university</a:t>
            </a:r>
          </a:p>
          <a:p>
            <a:r>
              <a:rPr lang="en-US" dirty="0" smtClean="0"/>
              <a:t>More transparency regarding how off-scales and salary offers are determined at college level</a:t>
            </a:r>
          </a:p>
          <a:p>
            <a:r>
              <a:rPr lang="en-US"/>
              <a:t>H</a:t>
            </a:r>
            <a:r>
              <a:rPr lang="en-US" smtClean="0"/>
              <a:t>ave </a:t>
            </a:r>
            <a:r>
              <a:rPr lang="en-US" dirty="0"/>
              <a:t>people who are trained to help with </a:t>
            </a:r>
            <a:r>
              <a:rPr lang="en-US" dirty="0" smtClean="0"/>
              <a:t>mediation act as advisors</a:t>
            </a:r>
          </a:p>
          <a:p>
            <a:r>
              <a:rPr lang="en-US" dirty="0" smtClean="0"/>
              <a:t>Survey faculty, Chairs, and Deans to see if there is a need for mediation</a:t>
            </a:r>
          </a:p>
          <a:p>
            <a:endParaRPr lang="en-US" dirty="0"/>
          </a:p>
        </p:txBody>
      </p:sp>
    </p:spTree>
    <p:extLst>
      <p:ext uri="{BB962C8B-B14F-4D97-AF65-F5344CB8AC3E}">
        <p14:creationId xmlns:p14="http://schemas.microsoft.com/office/powerpoint/2010/main" val="3770664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5: Additional topic</a:t>
            </a:r>
            <a:br>
              <a:rPr lang="en-US" dirty="0"/>
            </a:br>
            <a:r>
              <a:rPr lang="en-US" dirty="0"/>
              <a:t>Bullying by faculty</a:t>
            </a:r>
          </a:p>
        </p:txBody>
      </p:sp>
      <p:sp>
        <p:nvSpPr>
          <p:cNvPr id="3" name="Content Placeholder 2"/>
          <p:cNvSpPr>
            <a:spLocks noGrp="1"/>
          </p:cNvSpPr>
          <p:nvPr>
            <p:ph idx="1"/>
          </p:nvPr>
        </p:nvSpPr>
        <p:spPr/>
        <p:txBody>
          <a:bodyPr>
            <a:normAutofit fontScale="92500" lnSpcReduction="10000"/>
          </a:bodyPr>
          <a:lstStyle/>
          <a:p>
            <a:r>
              <a:rPr lang="en-US" dirty="0"/>
              <a:t>We would like to create campus guidelines for dealing with faculty bullies</a:t>
            </a:r>
          </a:p>
          <a:p>
            <a:r>
              <a:rPr lang="en-US" dirty="0"/>
              <a:t>What kind of activities do you consider fall into the category of bullying? Don’t forget to include bullying of chairs!</a:t>
            </a:r>
          </a:p>
          <a:p>
            <a:r>
              <a:rPr lang="en-US" dirty="0"/>
              <a:t>How many incidents/duration makes it bullying rather than an unpleasant interaction?</a:t>
            </a:r>
          </a:p>
          <a:p>
            <a:r>
              <a:rPr lang="en-US" dirty="0"/>
              <a:t>For each form of bullying identified, what do you think is an appropriate censure/disciplinary action?</a:t>
            </a:r>
          </a:p>
          <a:p>
            <a:r>
              <a:rPr lang="en-US" dirty="0"/>
              <a:t>How do we promote a culture of bystander intervention?</a:t>
            </a:r>
          </a:p>
        </p:txBody>
      </p:sp>
      <p:pic>
        <p:nvPicPr>
          <p:cNvPr id="4" name="Picture 3"/>
          <p:cNvPicPr>
            <a:picLocks noChangeAspect="1"/>
          </p:cNvPicPr>
          <p:nvPr/>
        </p:nvPicPr>
        <p:blipFill>
          <a:blip r:embed="rId2"/>
          <a:stretch>
            <a:fillRect/>
          </a:stretch>
        </p:blipFill>
        <p:spPr>
          <a:xfrm>
            <a:off x="6407135" y="742112"/>
            <a:ext cx="1514475" cy="962025"/>
          </a:xfrm>
          <a:prstGeom prst="rect">
            <a:avLst/>
          </a:prstGeom>
        </p:spPr>
      </p:pic>
    </p:spTree>
    <p:extLst>
      <p:ext uri="{BB962C8B-B14F-4D97-AF65-F5344CB8AC3E}">
        <p14:creationId xmlns:p14="http://schemas.microsoft.com/office/powerpoint/2010/main" val="21834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Bullying by faculty (Table 5)</a:t>
            </a:r>
            <a:endParaRPr lang="en-US" dirty="0"/>
          </a:p>
        </p:txBody>
      </p:sp>
      <p:sp>
        <p:nvSpPr>
          <p:cNvPr id="5" name="Content Placeholder 4"/>
          <p:cNvSpPr>
            <a:spLocks noGrp="1"/>
          </p:cNvSpPr>
          <p:nvPr>
            <p:ph idx="1"/>
          </p:nvPr>
        </p:nvSpPr>
        <p:spPr/>
        <p:txBody>
          <a:bodyPr>
            <a:normAutofit fontScale="77500" lnSpcReduction="20000"/>
          </a:bodyPr>
          <a:lstStyle/>
          <a:p>
            <a:pPr lvl="0"/>
            <a:r>
              <a:rPr lang="en-US" dirty="0"/>
              <a:t>Financial issues between staff and faculty lead to trigger point - especially at end of fiscal year</a:t>
            </a:r>
          </a:p>
          <a:p>
            <a:pPr lvl="0"/>
            <a:r>
              <a:rPr lang="en-US" dirty="0"/>
              <a:t>Other trigger points: contracts and grants; merits and promotions; graduate program work; hiring </a:t>
            </a:r>
          </a:p>
          <a:p>
            <a:pPr lvl="0"/>
            <a:r>
              <a:rPr lang="en-US" dirty="0"/>
              <a:t>Anonymous way to report bullying is needed. -especially for untenured faculty</a:t>
            </a:r>
          </a:p>
          <a:p>
            <a:pPr lvl="0"/>
            <a:r>
              <a:rPr lang="en-US" dirty="0"/>
              <a:t>Bullying needs to have consequences.</a:t>
            </a:r>
          </a:p>
          <a:p>
            <a:pPr lvl="0"/>
            <a:r>
              <a:rPr lang="en-US" dirty="0"/>
              <a:t>Don’t resolve conflict issues through email, hold a meeting!</a:t>
            </a:r>
          </a:p>
          <a:p>
            <a:pPr lvl="0"/>
            <a:r>
              <a:rPr lang="en-US" dirty="0"/>
              <a:t>Bullying is a pattern - first time is flag. Second time hold a meeting with faculty member.   3 times a change of action is not perceived go to the dean for how to implement consequences.</a:t>
            </a:r>
          </a:p>
          <a:p>
            <a:pPr lvl="0"/>
            <a:r>
              <a:rPr lang="en-US" dirty="0"/>
              <a:t>Chair should be the contact point for faculty and FAO for staff.</a:t>
            </a:r>
          </a:p>
          <a:p>
            <a:pPr lvl="0"/>
            <a:r>
              <a:rPr lang="en-US" dirty="0"/>
              <a:t>These are isolated incidents that are usually pertain to only certain faculty</a:t>
            </a:r>
          </a:p>
          <a:p>
            <a:endParaRPr lang="en-US" dirty="0"/>
          </a:p>
        </p:txBody>
      </p:sp>
    </p:spTree>
    <p:extLst>
      <p:ext uri="{BB962C8B-B14F-4D97-AF65-F5344CB8AC3E}">
        <p14:creationId xmlns:p14="http://schemas.microsoft.com/office/powerpoint/2010/main" val="279413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generated with very high confidence"/>
          <p:cNvPicPr>
            <a:picLocks noChangeAspect="1"/>
          </p:cNvPicPr>
          <p:nvPr/>
        </p:nvPicPr>
        <p:blipFill rotWithShape="1">
          <a:blip r:embed="rId2"/>
          <a:srcRect t="1957"/>
          <a:stretch/>
        </p:blipFill>
        <p:spPr>
          <a:xfrm>
            <a:off x="4753737" y="1904281"/>
            <a:ext cx="3805553" cy="4272681"/>
          </a:xfrm>
          <a:prstGeom prst="rect">
            <a:avLst/>
          </a:prstGeom>
        </p:spPr>
      </p:pic>
      <p:sp>
        <p:nvSpPr>
          <p:cNvPr id="2" name="Title 1"/>
          <p:cNvSpPr>
            <a:spLocks noGrp="1"/>
          </p:cNvSpPr>
          <p:nvPr>
            <p:ph type="title"/>
          </p:nvPr>
        </p:nvSpPr>
        <p:spPr>
          <a:xfrm>
            <a:off x="628650" y="365126"/>
            <a:ext cx="7886700" cy="1325563"/>
          </a:xfrm>
        </p:spPr>
        <p:txBody>
          <a:bodyPr>
            <a:normAutofit/>
          </a:bodyPr>
          <a:lstStyle/>
          <a:p>
            <a:r>
              <a:rPr lang="en-US"/>
              <a:t>Table 6: Additional </a:t>
            </a:r>
            <a:r>
              <a:rPr lang="en-US" dirty="0"/>
              <a:t>topic</a:t>
            </a:r>
            <a:br>
              <a:rPr lang="en-US" dirty="0"/>
            </a:br>
            <a:r>
              <a:rPr lang="en-US" dirty="0"/>
              <a:t>Department letter</a:t>
            </a:r>
          </a:p>
        </p:txBody>
      </p:sp>
      <p:sp>
        <p:nvSpPr>
          <p:cNvPr id="3" name="Content Placeholder 2"/>
          <p:cNvSpPr>
            <a:spLocks noGrp="1"/>
          </p:cNvSpPr>
          <p:nvPr>
            <p:ph idx="1"/>
          </p:nvPr>
        </p:nvSpPr>
        <p:spPr>
          <a:xfrm>
            <a:off x="628650" y="1825625"/>
            <a:ext cx="3761613" cy="4351338"/>
          </a:xfrm>
        </p:spPr>
        <p:txBody>
          <a:bodyPr>
            <a:normAutofit/>
          </a:bodyPr>
          <a:lstStyle/>
          <a:p>
            <a:pPr>
              <a:lnSpc>
                <a:spcPct val="70000"/>
              </a:lnSpc>
            </a:pPr>
            <a:r>
              <a:rPr lang="en-US" sz="2400" dirty="0"/>
              <a:t>There are now predatory journals (asking for submissions not critically peer-reviewed) and professional meetings where, for example, everyone can be a keynote speaker if they pay to attend or anyone can be a meeting organizer. i.e. they know what we are looking for in faculty merits and promotion files.</a:t>
            </a:r>
          </a:p>
          <a:p>
            <a:pPr>
              <a:lnSpc>
                <a:spcPct val="70000"/>
              </a:lnSpc>
            </a:pPr>
            <a:r>
              <a:rPr lang="en-US" sz="2400" dirty="0"/>
              <a:t>How do we guard against “counting” these?</a:t>
            </a:r>
          </a:p>
        </p:txBody>
      </p:sp>
    </p:spTree>
    <p:extLst>
      <p:ext uri="{BB962C8B-B14F-4D97-AF65-F5344CB8AC3E}">
        <p14:creationId xmlns:p14="http://schemas.microsoft.com/office/powerpoint/2010/main" val="385884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generated with very high confidence"/>
          <p:cNvPicPr>
            <a:picLocks noChangeAspect="1"/>
          </p:cNvPicPr>
          <p:nvPr/>
        </p:nvPicPr>
        <p:blipFill rotWithShape="1">
          <a:blip r:embed="rId2"/>
          <a:srcRect t="1957"/>
          <a:stretch/>
        </p:blipFill>
        <p:spPr>
          <a:xfrm>
            <a:off x="4753737" y="1904281"/>
            <a:ext cx="3805553" cy="4272681"/>
          </a:xfrm>
          <a:prstGeom prst="rect">
            <a:avLst/>
          </a:prstGeom>
        </p:spPr>
      </p:pic>
      <p:sp>
        <p:nvSpPr>
          <p:cNvPr id="2" name="Title 1"/>
          <p:cNvSpPr>
            <a:spLocks noGrp="1"/>
          </p:cNvSpPr>
          <p:nvPr>
            <p:ph type="title"/>
          </p:nvPr>
        </p:nvSpPr>
        <p:spPr>
          <a:xfrm>
            <a:off x="628650" y="365126"/>
            <a:ext cx="7886700" cy="1325563"/>
          </a:xfrm>
        </p:spPr>
        <p:txBody>
          <a:bodyPr>
            <a:normAutofit/>
          </a:bodyPr>
          <a:lstStyle/>
          <a:p>
            <a:r>
              <a:rPr lang="en-US"/>
              <a:t>Table 6: Additional </a:t>
            </a:r>
            <a:r>
              <a:rPr lang="en-US" dirty="0"/>
              <a:t>topic</a:t>
            </a:r>
            <a:br>
              <a:rPr lang="en-US" dirty="0"/>
            </a:br>
            <a:r>
              <a:rPr lang="en-US" dirty="0"/>
              <a:t>Department letter</a:t>
            </a:r>
          </a:p>
        </p:txBody>
      </p:sp>
      <p:sp>
        <p:nvSpPr>
          <p:cNvPr id="3" name="Content Placeholder 2"/>
          <p:cNvSpPr>
            <a:spLocks noGrp="1"/>
          </p:cNvSpPr>
          <p:nvPr>
            <p:ph idx="1"/>
          </p:nvPr>
        </p:nvSpPr>
        <p:spPr>
          <a:xfrm>
            <a:off x="628650" y="1825625"/>
            <a:ext cx="3761613" cy="4351338"/>
          </a:xfrm>
        </p:spPr>
        <p:txBody>
          <a:bodyPr>
            <a:normAutofit/>
          </a:bodyPr>
          <a:lstStyle/>
          <a:p>
            <a:pPr>
              <a:lnSpc>
                <a:spcPct val="70000"/>
              </a:lnSpc>
            </a:pPr>
            <a:r>
              <a:rPr lang="en-US" sz="2400" dirty="0"/>
              <a:t>How do we distinguish between community-engaged research and community service to be sure we give adequate credit to the former?</a:t>
            </a:r>
          </a:p>
          <a:p>
            <a:pPr>
              <a:lnSpc>
                <a:spcPct val="70000"/>
              </a:lnSpc>
            </a:pPr>
            <a:r>
              <a:rPr lang="en-US" sz="2400" dirty="0"/>
              <a:t>How do you think blogs should be credited? What criteria are appropriate?</a:t>
            </a:r>
          </a:p>
          <a:p>
            <a:pPr>
              <a:lnSpc>
                <a:spcPct val="70000"/>
              </a:lnSpc>
            </a:pPr>
            <a:r>
              <a:rPr lang="en-US" sz="2400" dirty="0"/>
              <a:t>Why are book reviews under publications, whereas manuscript reviews are under service?</a:t>
            </a:r>
          </a:p>
        </p:txBody>
      </p:sp>
    </p:spTree>
    <p:extLst>
      <p:ext uri="{BB962C8B-B14F-4D97-AF65-F5344CB8AC3E}">
        <p14:creationId xmlns:p14="http://schemas.microsoft.com/office/powerpoint/2010/main" val="1313043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Departmental Letter (Table 6)</a:t>
            </a:r>
            <a:endParaRPr lang="en-US" dirty="0"/>
          </a:p>
        </p:txBody>
      </p:sp>
      <p:sp>
        <p:nvSpPr>
          <p:cNvPr id="5" name="Content Placeholder 4"/>
          <p:cNvSpPr>
            <a:spLocks noGrp="1"/>
          </p:cNvSpPr>
          <p:nvPr>
            <p:ph idx="1"/>
          </p:nvPr>
        </p:nvSpPr>
        <p:spPr/>
        <p:txBody>
          <a:bodyPr>
            <a:normAutofit fontScale="92500" lnSpcReduction="20000"/>
          </a:bodyPr>
          <a:lstStyle/>
          <a:p>
            <a:r>
              <a:rPr lang="en-US" dirty="0"/>
              <a:t>Provide list of potential predatory </a:t>
            </a:r>
            <a:r>
              <a:rPr lang="en-US" dirty="0" smtClean="0"/>
              <a:t>journals – </a:t>
            </a:r>
            <a:r>
              <a:rPr lang="en-US" dirty="0" smtClean="0">
                <a:solidFill>
                  <a:srgbClr val="FF0000"/>
                </a:solidFill>
              </a:rPr>
              <a:t>new ones appear every week. Better to have department address this</a:t>
            </a:r>
            <a:r>
              <a:rPr lang="en-US" dirty="0">
                <a:solidFill>
                  <a:srgbClr val="FF0000"/>
                </a:solidFill>
              </a:rPr>
              <a:t>	</a:t>
            </a:r>
          </a:p>
          <a:p>
            <a:r>
              <a:rPr lang="en-US" dirty="0" smtClean="0"/>
              <a:t>If </a:t>
            </a:r>
            <a:r>
              <a:rPr lang="en-US" dirty="0"/>
              <a:t>the work has been done, should it still carry some weight even if conference at which it was presented was one where presenter “paid” for inclusion?</a:t>
            </a:r>
          </a:p>
          <a:p>
            <a:r>
              <a:rPr lang="en-US" dirty="0" smtClean="0"/>
              <a:t>colleagues </a:t>
            </a:r>
            <a:r>
              <a:rPr lang="en-US" dirty="0"/>
              <a:t>in the department become guardians against non-credible </a:t>
            </a:r>
            <a:r>
              <a:rPr lang="en-US" dirty="0" smtClean="0"/>
              <a:t>journals/</a:t>
            </a:r>
            <a:r>
              <a:rPr lang="en-US" dirty="0" err="1" smtClean="0"/>
              <a:t>confernces</a:t>
            </a:r>
            <a:r>
              <a:rPr lang="en-US" dirty="0" smtClean="0"/>
              <a:t>/etc.</a:t>
            </a:r>
            <a:endParaRPr lang="en-US" dirty="0"/>
          </a:p>
          <a:p>
            <a:endParaRPr lang="en-US" dirty="0" smtClean="0"/>
          </a:p>
          <a:p>
            <a:r>
              <a:rPr lang="en-US" dirty="0" smtClean="0"/>
              <a:t>Community </a:t>
            </a:r>
            <a:r>
              <a:rPr lang="en-US" dirty="0"/>
              <a:t>Engaged research must be directly related to the faculty member’s field, accompanying paper was mentioned as possible necessity for credit</a:t>
            </a:r>
            <a:r>
              <a:rPr lang="en-US" dirty="0" smtClean="0"/>
              <a:t>.</a:t>
            </a:r>
            <a:endParaRPr lang="en-US" dirty="0"/>
          </a:p>
          <a:p>
            <a:endParaRPr lang="en-US" dirty="0"/>
          </a:p>
        </p:txBody>
      </p:sp>
    </p:spTree>
    <p:extLst>
      <p:ext uri="{BB962C8B-B14F-4D97-AF65-F5344CB8AC3E}">
        <p14:creationId xmlns:p14="http://schemas.microsoft.com/office/powerpoint/2010/main" val="3075391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699" t="17905" r="3016" b="23158"/>
          <a:stretch/>
        </p:blipFill>
        <p:spPr>
          <a:xfrm>
            <a:off x="130627" y="1986398"/>
            <a:ext cx="8806544" cy="4366876"/>
          </a:xfrm>
          <a:prstGeom prst="rect">
            <a:avLst/>
          </a:prstGeom>
        </p:spPr>
      </p:pic>
      <p:sp>
        <p:nvSpPr>
          <p:cNvPr id="2" name="TextBox 1"/>
          <p:cNvSpPr txBox="1"/>
          <p:nvPr/>
        </p:nvSpPr>
        <p:spPr>
          <a:xfrm>
            <a:off x="130627" y="188536"/>
            <a:ext cx="8909677" cy="1680847"/>
          </a:xfrm>
          <a:prstGeom prst="rect">
            <a:avLst/>
          </a:prstGeom>
          <a:noFill/>
        </p:spPr>
        <p:txBody>
          <a:bodyPr wrap="square" rtlCol="0">
            <a:spAutoFit/>
          </a:bodyPr>
          <a:lstStyle/>
          <a:p>
            <a:pPr lvl="0" defTabSz="914400" fontAlgn="base">
              <a:spcBef>
                <a:spcPct val="0"/>
              </a:spcBef>
              <a:spcAft>
                <a:spcPct val="0"/>
              </a:spcAft>
            </a:pPr>
            <a:r>
              <a:rPr lang="en-US" sz="2400" b="1" dirty="0" smtClean="0">
                <a:solidFill>
                  <a:srgbClr val="FF0000"/>
                </a:solidFill>
                <a:latin typeface="Arial" charset="0"/>
                <a:cs typeface="Arial" charset="0"/>
              </a:rPr>
              <a:t>VPAP Comments</a:t>
            </a:r>
            <a:r>
              <a:rPr lang="en-US" sz="2400" b="1" dirty="0" smtClean="0">
                <a:latin typeface="Arial" charset="0"/>
                <a:cs typeface="Arial" charset="0"/>
              </a:rPr>
              <a:t>: What </a:t>
            </a:r>
            <a:r>
              <a:rPr lang="en-US" sz="2400" b="1" dirty="0">
                <a:latin typeface="Arial" charset="0"/>
                <a:cs typeface="Arial" charset="0"/>
              </a:rPr>
              <a:t>do we need in the department letter we aren’t getting from some? </a:t>
            </a:r>
            <a:r>
              <a:rPr lang="en-US" sz="2400" b="1" dirty="0">
                <a:solidFill>
                  <a:srgbClr val="FF0000"/>
                </a:solidFill>
                <a:latin typeface="Arial" charset="0"/>
                <a:cs typeface="Arial" charset="0"/>
              </a:rPr>
              <a:t>Context!</a:t>
            </a:r>
          </a:p>
          <a:p>
            <a:pPr lvl="0" defTabSz="914400" fontAlgn="base">
              <a:spcBef>
                <a:spcPct val="0"/>
              </a:spcBef>
              <a:spcAft>
                <a:spcPct val="0"/>
              </a:spcAft>
            </a:pPr>
            <a:endParaRPr lang="en-US" dirty="0">
              <a:latin typeface="Arial" charset="0"/>
              <a:cs typeface="Arial" charset="0"/>
            </a:endParaRPr>
          </a:p>
          <a:p>
            <a:pPr lvl="0" defTabSz="914400" fontAlgn="base">
              <a:spcBef>
                <a:spcPct val="0"/>
              </a:spcBef>
              <a:spcAft>
                <a:spcPct val="0"/>
              </a:spcAft>
            </a:pPr>
            <a:r>
              <a:rPr lang="en-US" dirty="0">
                <a:latin typeface="Arial" charset="0"/>
                <a:cs typeface="Arial" charset="0"/>
              </a:rPr>
              <a:t>Comments on whether a meeting is an important one in the field</a:t>
            </a:r>
          </a:p>
          <a:p>
            <a:pPr lvl="0" defTabSz="914400" fontAlgn="base">
              <a:spcBef>
                <a:spcPct val="0"/>
              </a:spcBef>
              <a:spcAft>
                <a:spcPct val="0"/>
              </a:spcAft>
            </a:pPr>
            <a:r>
              <a:rPr lang="en-US" dirty="0">
                <a:latin typeface="Arial" charset="0"/>
                <a:cs typeface="Arial" charset="0"/>
              </a:rPr>
              <a:t>A determination of whether real keynote or like the one below </a:t>
            </a:r>
          </a:p>
        </p:txBody>
      </p:sp>
      <p:sp>
        <p:nvSpPr>
          <p:cNvPr id="5" name="Arrow: Right 9"/>
          <p:cNvSpPr/>
          <p:nvPr/>
        </p:nvSpPr>
        <p:spPr>
          <a:xfrm rot="8519010">
            <a:off x="5705288" y="2174236"/>
            <a:ext cx="3674297" cy="53342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157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9421" y="453542"/>
            <a:ext cx="5252313" cy="2308324"/>
          </a:xfrm>
          <a:prstGeom prst="rect">
            <a:avLst/>
          </a:prstGeom>
          <a:noFill/>
        </p:spPr>
        <p:txBody>
          <a:bodyPr wrap="square" rtlCol="0">
            <a:spAutoFit/>
          </a:bodyPr>
          <a:lstStyle/>
          <a:p>
            <a:r>
              <a:rPr lang="en-US" b="1" dirty="0"/>
              <a:t>                                                                                                                             </a:t>
            </a:r>
          </a:p>
          <a:p>
            <a:pPr algn="ctr"/>
            <a:r>
              <a:rPr lang="en-US" b="1" dirty="0"/>
              <a:t> 3</a:t>
            </a:r>
            <a:r>
              <a:rPr lang="en-US" b="1" baseline="30000" dirty="0"/>
              <a:t>r d </a:t>
            </a:r>
            <a:r>
              <a:rPr lang="en-US" b="1" dirty="0"/>
              <a:t>Global Summit and Expo on</a:t>
            </a:r>
            <a:br>
              <a:rPr lang="en-US" b="1" dirty="0"/>
            </a:br>
            <a:r>
              <a:rPr lang="en-US" b="1" dirty="0"/>
              <a:t>                                                                                                      Dental &amp; Oral Diseases  </a:t>
            </a:r>
            <a:br>
              <a:rPr lang="en-US" b="1" dirty="0"/>
            </a:br>
            <a:r>
              <a:rPr lang="en-US" b="1" dirty="0"/>
              <a:t>                                                                                                                         </a:t>
            </a:r>
          </a:p>
          <a:p>
            <a:pPr algn="ctr"/>
            <a:r>
              <a:rPr lang="en-US" b="1" dirty="0"/>
              <a:t> </a:t>
            </a:r>
            <a:r>
              <a:rPr lang="en-IN" b="1" dirty="0"/>
              <a:t>February 26-27, 2018 at Abu Dhabi, UAE.</a:t>
            </a:r>
            <a:endParaRPr lang="en-US" dirty="0"/>
          </a:p>
        </p:txBody>
      </p:sp>
      <p:sp>
        <p:nvSpPr>
          <p:cNvPr id="6" name="TextBox 5"/>
          <p:cNvSpPr txBox="1"/>
          <p:nvPr/>
        </p:nvSpPr>
        <p:spPr>
          <a:xfrm>
            <a:off x="365760" y="2684678"/>
            <a:ext cx="8566099" cy="3920948"/>
          </a:xfrm>
          <a:prstGeom prst="rect">
            <a:avLst/>
          </a:prstGeom>
          <a:no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71616044"/>
              </p:ext>
            </p:extLst>
          </p:nvPr>
        </p:nvGraphicFramePr>
        <p:xfrm>
          <a:off x="628649" y="3292685"/>
          <a:ext cx="8303209" cy="1769012"/>
        </p:xfrm>
        <a:graphic>
          <a:graphicData uri="http://schemas.openxmlformats.org/drawingml/2006/table">
            <a:tbl>
              <a:tblPr firstRow="1" firstCol="1" bandRow="1">
                <a:tableStyleId>{5C22544A-7EE6-4342-B048-85BDC9FD1C3A}</a:tableStyleId>
              </a:tblPr>
              <a:tblGrid>
                <a:gridCol w="8303209">
                  <a:extLst>
                    <a:ext uri="{9D8B030D-6E8A-4147-A177-3AD203B41FA5}">
                      <a16:colId xmlns:a16="http://schemas.microsoft.com/office/drawing/2014/main" val="3532227507"/>
                    </a:ext>
                  </a:extLst>
                </a:gridCol>
              </a:tblGrid>
              <a:tr h="390190">
                <a:tc>
                  <a:txBody>
                    <a:bodyPr/>
                    <a:lstStyle/>
                    <a:p>
                      <a:pPr marL="0" marR="0" algn="l">
                        <a:lnSpc>
                          <a:spcPct val="115000"/>
                        </a:lnSpc>
                        <a:spcBef>
                          <a:spcPts val="0"/>
                        </a:spcBef>
                        <a:spcAft>
                          <a:spcPts val="1000"/>
                        </a:spcAft>
                      </a:pPr>
                      <a:r>
                        <a:rPr lang="en-IN" sz="1000">
                          <a:effectLst/>
                        </a:rPr>
                        <a:t>Dear </a:t>
                      </a:r>
                      <a:r>
                        <a:rPr lang="en-US" sz="900">
                          <a:effectLst/>
                        </a:rPr>
                        <a:t>Dr. Ameae M Walker,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62" marR="8962" marT="8962" marB="8962" anchor="ctr"/>
                </a:tc>
                <a:extLst>
                  <a:ext uri="{0D108BD9-81ED-4DB2-BD59-A6C34878D82A}">
                    <a16:rowId xmlns:a16="http://schemas.microsoft.com/office/drawing/2014/main" val="3500541442"/>
                  </a:ext>
                </a:extLst>
              </a:tr>
              <a:tr h="610401">
                <a:tc>
                  <a:txBody>
                    <a:bodyPr/>
                    <a:lstStyle/>
                    <a:p>
                      <a:pPr marL="0" marR="0" algn="l">
                        <a:lnSpc>
                          <a:spcPct val="115000"/>
                        </a:lnSpc>
                        <a:spcBef>
                          <a:spcPts val="0"/>
                        </a:spcBef>
                        <a:spcAft>
                          <a:spcPts val="1000"/>
                        </a:spcAft>
                      </a:pPr>
                      <a:r>
                        <a:rPr lang="en-US" sz="900" dirty="0">
                          <a:effectLst/>
                        </a:rPr>
                        <a:t>We would warmly welcome you to attend as Organizing committee member for  </a:t>
                      </a:r>
                      <a:r>
                        <a:rPr lang="en-US" sz="1700" dirty="0">
                          <a:effectLst/>
                        </a:rPr>
                        <a:t> </a:t>
                      </a:r>
                      <a:r>
                        <a:rPr lang="en-US" sz="900" dirty="0">
                          <a:effectLst/>
                        </a:rPr>
                        <a:t>3</a:t>
                      </a:r>
                      <a:r>
                        <a:rPr lang="en-US" sz="900" baseline="30000" dirty="0">
                          <a:effectLst/>
                        </a:rPr>
                        <a:t>rd </a:t>
                      </a:r>
                      <a:r>
                        <a:rPr lang="en-US" sz="900" dirty="0">
                          <a:effectLst/>
                        </a:rPr>
                        <a:t>Global Summit and Expo on Dental &amp; Oral Diseases which will be held at </a:t>
                      </a:r>
                      <a:r>
                        <a:rPr lang="en-US" sz="1000" dirty="0">
                          <a:effectLst/>
                        </a:rPr>
                        <a:t>  </a:t>
                      </a:r>
                      <a:r>
                        <a:rPr lang="en-IN" sz="900" dirty="0">
                          <a:effectLst/>
                        </a:rPr>
                        <a:t>Abu Dhabi, UAE. </a:t>
                      </a:r>
                      <a:r>
                        <a:rPr lang="en-US" sz="900" dirty="0">
                          <a:effectLst/>
                        </a:rPr>
                        <a:t>During </a:t>
                      </a:r>
                      <a:r>
                        <a:rPr lang="en-US" sz="1000" dirty="0">
                          <a:effectLst/>
                        </a:rPr>
                        <a:t> </a:t>
                      </a:r>
                      <a:r>
                        <a:rPr lang="en-IN" sz="900" dirty="0">
                          <a:effectLst/>
                        </a:rPr>
                        <a:t>February 26-27, 2018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62" marR="8962" marT="8962" marB="8962" anchor="ctr"/>
                </a:tc>
                <a:extLst>
                  <a:ext uri="{0D108BD9-81ED-4DB2-BD59-A6C34878D82A}">
                    <a16:rowId xmlns:a16="http://schemas.microsoft.com/office/drawing/2014/main" val="672401455"/>
                  </a:ext>
                </a:extLst>
              </a:tr>
              <a:tr h="768421">
                <a:tc>
                  <a:txBody>
                    <a:bodyPr/>
                    <a:lstStyle/>
                    <a:p>
                      <a:pPr marL="0" marR="0" algn="l">
                        <a:lnSpc>
                          <a:spcPct val="115000"/>
                        </a:lnSpc>
                        <a:spcBef>
                          <a:spcPts val="0"/>
                        </a:spcBef>
                        <a:spcAft>
                          <a:spcPts val="1000"/>
                        </a:spcAft>
                      </a:pPr>
                      <a:r>
                        <a:rPr lang="en-US" sz="900" dirty="0">
                          <a:effectLst/>
                        </a:rPr>
                        <a:t>This year we have adopted the theme " </a:t>
                      </a:r>
                      <a:r>
                        <a:rPr lang="en-US" sz="1300" dirty="0">
                          <a:effectLst/>
                        </a:rPr>
                        <a:t> </a:t>
                      </a:r>
                      <a:r>
                        <a:rPr lang="en-US" sz="900" dirty="0">
                          <a:effectLst/>
                        </a:rPr>
                        <a:t> Focusing on Advancements for the Future of Dental and Oral Health Care."</a:t>
                      </a:r>
                      <a:br>
                        <a:rPr lang="en-US" sz="900" dirty="0">
                          <a:effectLst/>
                        </a:rPr>
                      </a:br>
                      <a:r>
                        <a:rPr lang="en-US" sz="900" dirty="0">
                          <a:effectLst/>
                        </a:rPr>
                        <a:t>GSEDOD-2018 is a scientific congregation which brings together researchers, scientists, and key decision makers, industry professionals in the respective fields for a brief yet intense period of discussion, collaboration, and addressing related problems in current research.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62" marR="8962" marT="8962" marB="8962" anchor="ctr"/>
                </a:tc>
                <a:extLst>
                  <a:ext uri="{0D108BD9-81ED-4DB2-BD59-A6C34878D82A}">
                    <a16:rowId xmlns:a16="http://schemas.microsoft.com/office/drawing/2014/main" val="3815592733"/>
                  </a:ext>
                </a:extLst>
              </a:tr>
            </a:tbl>
          </a:graphicData>
        </a:graphic>
      </p:graphicFrame>
      <p:sp>
        <p:nvSpPr>
          <p:cNvPr id="2" name="TextBox 1"/>
          <p:cNvSpPr txBox="1"/>
          <p:nvPr/>
        </p:nvSpPr>
        <p:spPr>
          <a:xfrm>
            <a:off x="150828" y="197963"/>
            <a:ext cx="8993171" cy="830997"/>
          </a:xfrm>
          <a:prstGeom prst="rect">
            <a:avLst/>
          </a:prstGeom>
          <a:noFill/>
        </p:spPr>
        <p:txBody>
          <a:bodyPr wrap="square" rtlCol="0">
            <a:spAutoFit/>
          </a:bodyPr>
          <a:lstStyle/>
          <a:p>
            <a:pPr lvl="0" defTabSz="914400" fontAlgn="base">
              <a:spcBef>
                <a:spcPct val="0"/>
              </a:spcBef>
              <a:spcAft>
                <a:spcPct val="0"/>
              </a:spcAft>
            </a:pPr>
            <a:r>
              <a:rPr lang="en-US" sz="2400" b="1" dirty="0" smtClean="0">
                <a:solidFill>
                  <a:srgbClr val="FF0000"/>
                </a:solidFill>
                <a:latin typeface="Arial" charset="0"/>
                <a:cs typeface="Arial" charset="0"/>
              </a:rPr>
              <a:t>VPAP </a:t>
            </a:r>
            <a:r>
              <a:rPr lang="en-US" sz="2400" b="1" dirty="0" err="1" smtClean="0">
                <a:solidFill>
                  <a:srgbClr val="FF0000"/>
                </a:solidFill>
                <a:latin typeface="Arial" charset="0"/>
                <a:cs typeface="Arial" charset="0"/>
              </a:rPr>
              <a:t>Comments</a:t>
            </a:r>
            <a:r>
              <a:rPr lang="en-US" sz="2400" b="1" dirty="0" err="1" smtClean="0">
                <a:latin typeface="Arial" charset="0"/>
                <a:cs typeface="Arial" charset="0"/>
              </a:rPr>
              <a:t>:What</a:t>
            </a:r>
            <a:r>
              <a:rPr lang="en-US" sz="2400" b="1" dirty="0" smtClean="0">
                <a:latin typeface="Arial" charset="0"/>
                <a:cs typeface="Arial" charset="0"/>
              </a:rPr>
              <a:t> </a:t>
            </a:r>
            <a:r>
              <a:rPr lang="en-US" sz="2400" b="1" dirty="0">
                <a:latin typeface="Arial" charset="0"/>
                <a:cs typeface="Arial" charset="0"/>
              </a:rPr>
              <a:t>do we need in the department letter we aren’t getting? </a:t>
            </a:r>
            <a:r>
              <a:rPr lang="en-US" sz="2400" b="1" dirty="0" smtClean="0">
                <a:solidFill>
                  <a:srgbClr val="FF0000"/>
                </a:solidFill>
                <a:latin typeface="Arial" charset="0"/>
                <a:cs typeface="Arial" charset="0"/>
              </a:rPr>
              <a:t>Context</a:t>
            </a:r>
            <a:r>
              <a:rPr lang="en-US" sz="2400" b="1" dirty="0">
                <a:solidFill>
                  <a:srgbClr val="FF0000"/>
                </a:solidFill>
                <a:latin typeface="Arial" charset="0"/>
                <a:cs typeface="Arial" charset="0"/>
              </a:rPr>
              <a:t>!</a:t>
            </a:r>
          </a:p>
        </p:txBody>
      </p:sp>
      <p:sp>
        <p:nvSpPr>
          <p:cNvPr id="3" name="Arrow: Right 2"/>
          <p:cNvSpPr/>
          <p:nvPr/>
        </p:nvSpPr>
        <p:spPr>
          <a:xfrm rot="10488996">
            <a:off x="5465438" y="722371"/>
            <a:ext cx="2316039" cy="56790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236030">
            <a:off x="5986020" y="792399"/>
            <a:ext cx="1923068" cy="369332"/>
          </a:xfrm>
          <a:prstGeom prst="rect">
            <a:avLst/>
          </a:prstGeom>
          <a:noFill/>
        </p:spPr>
        <p:txBody>
          <a:bodyPr wrap="square" rtlCol="0">
            <a:spAutoFit/>
          </a:bodyPr>
          <a:lstStyle/>
          <a:p>
            <a:r>
              <a:rPr lang="en-US" dirty="0"/>
              <a:t>Sounds important</a:t>
            </a:r>
          </a:p>
        </p:txBody>
      </p:sp>
      <p:sp>
        <p:nvSpPr>
          <p:cNvPr id="8" name="Arrow: Right 7"/>
          <p:cNvSpPr/>
          <p:nvPr/>
        </p:nvSpPr>
        <p:spPr>
          <a:xfrm rot="10488996">
            <a:off x="5350758" y="1198076"/>
            <a:ext cx="3452864" cy="59608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21302772">
            <a:off x="5971889" y="1313585"/>
            <a:ext cx="2543461" cy="369332"/>
          </a:xfrm>
          <a:prstGeom prst="rect">
            <a:avLst/>
          </a:prstGeom>
          <a:noFill/>
        </p:spPr>
        <p:txBody>
          <a:bodyPr wrap="square" rtlCol="0">
            <a:spAutoFit/>
          </a:bodyPr>
          <a:lstStyle/>
          <a:p>
            <a:r>
              <a:rPr lang="en-US" dirty="0"/>
              <a:t>But I don’t work on this</a:t>
            </a:r>
          </a:p>
        </p:txBody>
      </p:sp>
      <p:sp>
        <p:nvSpPr>
          <p:cNvPr id="10" name="Arrow: Right 9"/>
          <p:cNvSpPr/>
          <p:nvPr/>
        </p:nvSpPr>
        <p:spPr>
          <a:xfrm rot="9420145">
            <a:off x="4110279" y="2303388"/>
            <a:ext cx="4888548" cy="111176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0224319">
            <a:off x="4356998" y="2658868"/>
            <a:ext cx="4543924" cy="369332"/>
          </a:xfrm>
          <a:prstGeom prst="rect">
            <a:avLst/>
          </a:prstGeom>
          <a:noFill/>
        </p:spPr>
        <p:txBody>
          <a:bodyPr wrap="square" rtlCol="0">
            <a:spAutoFit/>
          </a:bodyPr>
          <a:lstStyle/>
          <a:p>
            <a:r>
              <a:rPr lang="en-US" dirty="0"/>
              <a:t>Want me on the organizing committee!</a:t>
            </a:r>
          </a:p>
        </p:txBody>
      </p:sp>
    </p:spTree>
    <p:extLst>
      <p:ext uri="{BB962C8B-B14F-4D97-AF65-F5344CB8AC3E}">
        <p14:creationId xmlns:p14="http://schemas.microsoft.com/office/powerpoint/2010/main" val="833524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7 : Additional topic</a:t>
            </a:r>
            <a:br>
              <a:rPr lang="en-US" dirty="0"/>
            </a:br>
            <a:r>
              <a:rPr lang="en-US" dirty="0"/>
              <a:t>Solicitation packet</a:t>
            </a:r>
          </a:p>
        </p:txBody>
      </p:sp>
      <p:sp>
        <p:nvSpPr>
          <p:cNvPr id="3" name="Content Placeholder 2"/>
          <p:cNvSpPr>
            <a:spLocks noGrp="1"/>
          </p:cNvSpPr>
          <p:nvPr>
            <p:ph idx="1"/>
          </p:nvPr>
        </p:nvSpPr>
        <p:spPr/>
        <p:txBody>
          <a:bodyPr>
            <a:normAutofit lnSpcReduction="10000"/>
          </a:bodyPr>
          <a:lstStyle/>
          <a:p>
            <a:r>
              <a:rPr lang="en-US" dirty="0"/>
              <a:t>What input should there be by the Chair in regard to the contents of the solicitation packet?</a:t>
            </a:r>
          </a:p>
          <a:p>
            <a:r>
              <a:rPr lang="en-US" dirty="0"/>
              <a:t>What items in the solicitation packet cause subsequent problems in the review process?</a:t>
            </a:r>
          </a:p>
          <a:p>
            <a:r>
              <a:rPr lang="en-US" dirty="0"/>
              <a:t>What is it useful to say in the solicitation letter</a:t>
            </a:r>
          </a:p>
          <a:p>
            <a:pPr marL="514350" indent="-514350">
              <a:buAutoNum type="alphaLcParenR"/>
            </a:pPr>
            <a:r>
              <a:rPr lang="en-US" dirty="0"/>
              <a:t>If someone is at 8 years of service?</a:t>
            </a:r>
          </a:p>
          <a:p>
            <a:pPr marL="514350" indent="-514350">
              <a:buAutoNum type="alphaLcParenR"/>
            </a:pPr>
            <a:r>
              <a:rPr lang="en-US" dirty="0"/>
              <a:t>If someone is up “early” for tenure or promotion to full professor?</a:t>
            </a:r>
          </a:p>
          <a:p>
            <a:pPr marL="0" indent="0">
              <a:buNone/>
            </a:pPr>
            <a:r>
              <a:rPr lang="en-US" dirty="0"/>
              <a:t>•Is there any change to the solicitation letter you would like to see?</a:t>
            </a:r>
          </a:p>
        </p:txBody>
      </p:sp>
    </p:spTree>
    <p:extLst>
      <p:ext uri="{BB962C8B-B14F-4D97-AF65-F5344CB8AC3E}">
        <p14:creationId xmlns:p14="http://schemas.microsoft.com/office/powerpoint/2010/main" val="2683821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150" y="193677"/>
            <a:ext cx="7886700" cy="485774"/>
          </a:xfrm>
        </p:spPr>
        <p:txBody>
          <a:bodyPr>
            <a:normAutofit fontScale="90000"/>
          </a:bodyPr>
          <a:lstStyle/>
          <a:p>
            <a:r>
              <a:rPr lang="en-US" sz="3200" b="1" dirty="0" smtClean="0"/>
              <a:t>Solicitation Packet (Table 7)</a:t>
            </a:r>
            <a:endParaRPr lang="en-US" sz="3200" b="1" dirty="0"/>
          </a:p>
        </p:txBody>
      </p:sp>
      <p:sp>
        <p:nvSpPr>
          <p:cNvPr id="5" name="Content Placeholder 4"/>
          <p:cNvSpPr>
            <a:spLocks noGrp="1"/>
          </p:cNvSpPr>
          <p:nvPr>
            <p:ph idx="1"/>
          </p:nvPr>
        </p:nvSpPr>
        <p:spPr>
          <a:xfrm>
            <a:off x="295274" y="701674"/>
            <a:ext cx="8258175" cy="5489575"/>
          </a:xfrm>
        </p:spPr>
        <p:txBody>
          <a:bodyPr>
            <a:normAutofit fontScale="62500" lnSpcReduction="20000"/>
          </a:bodyPr>
          <a:lstStyle/>
          <a:p>
            <a:pPr marL="0" indent="0">
              <a:buNone/>
            </a:pPr>
            <a:r>
              <a:rPr lang="en-US" sz="3700" u="sng" dirty="0" smtClean="0"/>
              <a:t>For reviewers</a:t>
            </a:r>
          </a:p>
          <a:p>
            <a:r>
              <a:rPr lang="en-US" sz="3700" dirty="0" smtClean="0"/>
              <a:t>Lack of understanding of Step VI </a:t>
            </a:r>
          </a:p>
          <a:p>
            <a:r>
              <a:rPr lang="en-US" sz="3700" dirty="0" smtClean="0"/>
              <a:t>Lack of understanding of UC system in general</a:t>
            </a:r>
          </a:p>
          <a:p>
            <a:r>
              <a:rPr lang="en-US" sz="3700" dirty="0" smtClean="0"/>
              <a:t>Important to add verbiage explaining the above for the reviewers.</a:t>
            </a:r>
          </a:p>
          <a:p>
            <a:r>
              <a:rPr lang="en-US" sz="3700" dirty="0" smtClean="0"/>
              <a:t>For 8 year file (stop the clock), need to inform the reviewers in some way.</a:t>
            </a:r>
          </a:p>
          <a:p>
            <a:pPr marL="0" indent="0">
              <a:buNone/>
            </a:pPr>
            <a:endParaRPr lang="en-US" sz="3700" dirty="0" smtClean="0"/>
          </a:p>
          <a:p>
            <a:pPr marL="0" indent="0">
              <a:buNone/>
            </a:pPr>
            <a:r>
              <a:rPr lang="en-US" sz="3700" u="sng" dirty="0" smtClean="0"/>
              <a:t>For Candidate</a:t>
            </a:r>
          </a:p>
          <a:p>
            <a:r>
              <a:rPr lang="en-US" sz="3700" dirty="0" smtClean="0"/>
              <a:t>Include a detailed self-statement that includes research, teaching, and service. Highlight big accomplishments</a:t>
            </a:r>
          </a:p>
          <a:p>
            <a:r>
              <a:rPr lang="en-US" sz="3700" dirty="0" smtClean="0"/>
              <a:t>Include a good quality CV</a:t>
            </a:r>
          </a:p>
          <a:p>
            <a:r>
              <a:rPr lang="en-US" sz="3700" dirty="0" smtClean="0"/>
              <a:t>Current representative teaching </a:t>
            </a:r>
            <a:r>
              <a:rPr lang="en-US" sz="3700" dirty="0" err="1" smtClean="0"/>
              <a:t>evals</a:t>
            </a:r>
            <a:r>
              <a:rPr lang="en-US" sz="3700" dirty="0" smtClean="0"/>
              <a:t>.</a:t>
            </a:r>
          </a:p>
          <a:p>
            <a:r>
              <a:rPr lang="en-US" sz="3700" dirty="0" smtClean="0"/>
              <a:t>Emphasize balance in the file</a:t>
            </a:r>
          </a:p>
          <a:p>
            <a:r>
              <a:rPr lang="en-US" sz="3700" dirty="0" smtClean="0"/>
              <a:t>Choose wisely and practically what information to send to reviewers.</a:t>
            </a:r>
          </a:p>
          <a:p>
            <a:endParaRPr lang="en-US" dirty="0"/>
          </a:p>
        </p:txBody>
      </p:sp>
    </p:spTree>
    <p:extLst>
      <p:ext uri="{BB962C8B-B14F-4D97-AF65-F5344CB8AC3E}">
        <p14:creationId xmlns:p14="http://schemas.microsoft.com/office/powerpoint/2010/main" val="82572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365"/>
            <a:ext cx="7886700" cy="1325563"/>
          </a:xfrm>
        </p:spPr>
        <p:txBody>
          <a:bodyPr/>
          <a:lstStyle/>
          <a:p>
            <a:r>
              <a:rPr lang="en-US" b="1" dirty="0">
                <a:solidFill>
                  <a:schemeClr val="bg2">
                    <a:lumMod val="50000"/>
                  </a:schemeClr>
                </a:solidFill>
              </a:rPr>
              <a:t>Announcements</a:t>
            </a:r>
          </a:p>
        </p:txBody>
      </p:sp>
      <p:sp>
        <p:nvSpPr>
          <p:cNvPr id="3" name="Content Placeholder 2"/>
          <p:cNvSpPr>
            <a:spLocks noGrp="1"/>
          </p:cNvSpPr>
          <p:nvPr>
            <p:ph idx="1"/>
          </p:nvPr>
        </p:nvSpPr>
        <p:spPr>
          <a:xfrm>
            <a:off x="628650" y="798103"/>
            <a:ext cx="7886700" cy="3064323"/>
          </a:xfrm>
        </p:spPr>
        <p:txBody>
          <a:bodyPr>
            <a:normAutofit fontScale="55000" lnSpcReduction="20000"/>
          </a:bodyPr>
          <a:lstStyle/>
          <a:p>
            <a:r>
              <a:rPr lang="en-US" sz="3600" dirty="0"/>
              <a:t>Extramural Letter request function live in </a:t>
            </a:r>
            <a:r>
              <a:rPr lang="en-US" sz="3600" dirty="0" err="1"/>
              <a:t>efile</a:t>
            </a:r>
            <a:r>
              <a:rPr lang="en-US" sz="3600" dirty="0"/>
              <a:t> – your choice whether to use or not </a:t>
            </a:r>
            <a:r>
              <a:rPr lang="en-US" sz="3600" u="sng" dirty="0">
                <a:hlinkClick r:id="rId2"/>
              </a:rPr>
              <a:t>http://efileinfo.ucr.edu/extramural_letter_solicitation.html</a:t>
            </a:r>
            <a:r>
              <a:rPr lang="en-US" sz="3600" dirty="0"/>
              <a:t>.  </a:t>
            </a:r>
          </a:p>
          <a:p>
            <a:r>
              <a:rPr lang="en-US" dirty="0"/>
              <a:t>Thanks due to :</a:t>
            </a:r>
          </a:p>
          <a:p>
            <a:r>
              <a:rPr lang="en-US" dirty="0"/>
              <a:t>Bourns College of Engineering:  Cecilia Gonzalez, Tiffany Lindsey</a:t>
            </a:r>
          </a:p>
          <a:p>
            <a:r>
              <a:rPr lang="en-US" dirty="0"/>
              <a:t>College of Humanities, Arts, and Social Sciences:  Annette Brock, Susan Brown, Kathleen Carter, Michael </a:t>
            </a:r>
            <a:r>
              <a:rPr lang="en-US" dirty="0" err="1"/>
              <a:t>Haeberle</a:t>
            </a:r>
            <a:endParaRPr lang="en-US" dirty="0"/>
          </a:p>
          <a:p>
            <a:r>
              <a:rPr lang="en-US" dirty="0"/>
              <a:t>College of Natural and Agricultural Sciences:  Wendy Alvarez, Joy Ashburn, Laurie Bollinger</a:t>
            </a:r>
          </a:p>
          <a:p>
            <a:r>
              <a:rPr lang="en-US" dirty="0"/>
              <a:t>Graduate School of Education: Janet Harshman</a:t>
            </a:r>
          </a:p>
          <a:p>
            <a:r>
              <a:rPr lang="en-US" dirty="0"/>
              <a:t>School of Business Administration: Ana Kafie</a:t>
            </a:r>
          </a:p>
          <a:p>
            <a:r>
              <a:rPr lang="en-US" dirty="0"/>
              <a:t>School of Medicine: Terri Buchanan, Jami Holland, </a:t>
            </a:r>
            <a:r>
              <a:rPr lang="en-US" dirty="0" err="1"/>
              <a:t>Wydette</a:t>
            </a:r>
            <a:r>
              <a:rPr lang="en-US" dirty="0"/>
              <a:t> Morales</a:t>
            </a:r>
          </a:p>
          <a:p>
            <a:r>
              <a:rPr lang="en-US" dirty="0"/>
              <a:t>School of Public Policy: Angie Gonzalez, Jasmine Mejia</a:t>
            </a:r>
          </a:p>
          <a:p>
            <a:endParaRPr lang="en-US" dirty="0"/>
          </a:p>
        </p:txBody>
      </p:sp>
      <p:pic>
        <p:nvPicPr>
          <p:cNvPr id="6" name="Picture 5"/>
          <p:cNvPicPr>
            <a:picLocks noChangeAspect="1"/>
          </p:cNvPicPr>
          <p:nvPr/>
        </p:nvPicPr>
        <p:blipFill>
          <a:blip r:embed="rId3"/>
          <a:stretch>
            <a:fillRect/>
          </a:stretch>
        </p:blipFill>
        <p:spPr>
          <a:xfrm>
            <a:off x="5550309" y="3558709"/>
            <a:ext cx="2286198" cy="3164098"/>
          </a:xfrm>
          <a:prstGeom prst="rect">
            <a:avLst/>
          </a:prstGeom>
        </p:spPr>
      </p:pic>
      <p:pic>
        <p:nvPicPr>
          <p:cNvPr id="7" name="Picture 6"/>
          <p:cNvPicPr>
            <a:picLocks noChangeAspect="1"/>
          </p:cNvPicPr>
          <p:nvPr/>
        </p:nvPicPr>
        <p:blipFill>
          <a:blip r:embed="rId4"/>
          <a:stretch>
            <a:fillRect/>
          </a:stretch>
        </p:blipFill>
        <p:spPr>
          <a:xfrm>
            <a:off x="1265530" y="3803905"/>
            <a:ext cx="2397555" cy="2397555"/>
          </a:xfrm>
          <a:prstGeom prst="rect">
            <a:avLst/>
          </a:prstGeom>
        </p:spPr>
      </p:pic>
      <p:sp>
        <p:nvSpPr>
          <p:cNvPr id="8" name="TextBox 7"/>
          <p:cNvSpPr txBox="1"/>
          <p:nvPr/>
        </p:nvSpPr>
        <p:spPr>
          <a:xfrm>
            <a:off x="1616654" y="6283757"/>
            <a:ext cx="1667866" cy="369332"/>
          </a:xfrm>
          <a:prstGeom prst="rect">
            <a:avLst/>
          </a:prstGeom>
          <a:noFill/>
        </p:spPr>
        <p:txBody>
          <a:bodyPr wrap="square" rtlCol="0">
            <a:spAutoFit/>
          </a:bodyPr>
          <a:lstStyle/>
          <a:p>
            <a:r>
              <a:rPr lang="en-US" b="1" dirty="0"/>
              <a:t>Sara Umali</a:t>
            </a:r>
          </a:p>
        </p:txBody>
      </p:sp>
    </p:spTree>
    <p:extLst>
      <p:ext uri="{BB962C8B-B14F-4D97-AF65-F5344CB8AC3E}">
        <p14:creationId xmlns:p14="http://schemas.microsoft.com/office/powerpoint/2010/main" val="4059221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8: Additional Topic</a:t>
            </a:r>
            <a:br>
              <a:rPr lang="en-US" dirty="0"/>
            </a:br>
            <a:r>
              <a:rPr lang="en-US" dirty="0"/>
              <a:t>Knowing your faculty</a:t>
            </a:r>
            <a:br>
              <a:rPr lang="en-US" dirty="0"/>
            </a:br>
            <a:endParaRPr lang="en-US" dirty="0"/>
          </a:p>
        </p:txBody>
      </p:sp>
      <p:sp>
        <p:nvSpPr>
          <p:cNvPr id="3" name="Content Placeholder 2"/>
          <p:cNvSpPr>
            <a:spLocks noGrp="1"/>
          </p:cNvSpPr>
          <p:nvPr>
            <p:ph idx="1"/>
          </p:nvPr>
        </p:nvSpPr>
        <p:spPr>
          <a:xfrm>
            <a:off x="628650" y="1316576"/>
            <a:ext cx="7886700" cy="5150212"/>
          </a:xfrm>
        </p:spPr>
        <p:txBody>
          <a:bodyPr>
            <a:normAutofit fontScale="92500"/>
          </a:bodyPr>
          <a:lstStyle/>
          <a:p>
            <a:pPr marL="0" indent="0">
              <a:buNone/>
            </a:pPr>
            <a:r>
              <a:rPr lang="en-US" dirty="0"/>
              <a:t>We had a number requests for late file submissions this year because of a change from a merit to a promotion, an appraisal to an appraisal plus a merit etc. i.e. the Chair had no idea this was likely until the scheduled materials came forward.</a:t>
            </a:r>
          </a:p>
          <a:p>
            <a:r>
              <a:rPr lang="en-US" dirty="0"/>
              <a:t>What should a Chair be doing to make sure that potential changes are taken care of in the schedule?</a:t>
            </a:r>
          </a:p>
          <a:p>
            <a:r>
              <a:rPr lang="en-US" dirty="0"/>
              <a:t>How do you know if your faculty are on the job market? What kind of pre-emptive measures do you think are useful?</a:t>
            </a:r>
          </a:p>
          <a:p>
            <a:r>
              <a:rPr lang="en-US" dirty="0"/>
              <a:t>What kind of intervention strategies do you think would help in departments with very split views or otherwise “difficult” faculty?</a:t>
            </a:r>
          </a:p>
        </p:txBody>
      </p:sp>
      <p:pic>
        <p:nvPicPr>
          <p:cNvPr id="4" name="Picture 3"/>
          <p:cNvPicPr>
            <a:picLocks noChangeAspect="1"/>
          </p:cNvPicPr>
          <p:nvPr/>
        </p:nvPicPr>
        <p:blipFill>
          <a:blip r:embed="rId2"/>
          <a:stretch>
            <a:fillRect/>
          </a:stretch>
        </p:blipFill>
        <p:spPr>
          <a:xfrm>
            <a:off x="6510827" y="308090"/>
            <a:ext cx="1514475" cy="1038225"/>
          </a:xfrm>
          <a:prstGeom prst="rect">
            <a:avLst/>
          </a:prstGeom>
        </p:spPr>
      </p:pic>
    </p:spTree>
    <p:extLst>
      <p:ext uri="{BB962C8B-B14F-4D97-AF65-F5344CB8AC3E}">
        <p14:creationId xmlns:p14="http://schemas.microsoft.com/office/powerpoint/2010/main" val="2090717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How Chairs can Respond to Change (Table 8)</a:t>
            </a:r>
            <a:endParaRPr lang="en-US" sz="4000" b="1" dirty="0"/>
          </a:p>
        </p:txBody>
      </p:sp>
      <p:sp>
        <p:nvSpPr>
          <p:cNvPr id="5" name="Content Placeholder 4"/>
          <p:cNvSpPr>
            <a:spLocks noGrp="1"/>
          </p:cNvSpPr>
          <p:nvPr>
            <p:ph idx="1"/>
          </p:nvPr>
        </p:nvSpPr>
        <p:spPr/>
        <p:txBody>
          <a:bodyPr/>
          <a:lstStyle/>
          <a:p>
            <a:r>
              <a:rPr lang="en-US" dirty="0" smtClean="0"/>
              <a:t>Best Practices for Senior Faculty, Staff Support</a:t>
            </a:r>
          </a:p>
          <a:p>
            <a:pPr lvl="1"/>
            <a:r>
              <a:rPr lang="en-US" dirty="0"/>
              <a:t>Prompts re: timeline for accelerations, promotions </a:t>
            </a:r>
            <a:r>
              <a:rPr lang="mr-IN" dirty="0"/>
              <a:t>–</a:t>
            </a:r>
            <a:r>
              <a:rPr lang="en-US" dirty="0"/>
              <a:t> challenging when staff turns over, faculty assume new duties</a:t>
            </a:r>
          </a:p>
          <a:p>
            <a:pPr lvl="1"/>
            <a:r>
              <a:rPr lang="en-US" dirty="0"/>
              <a:t>Transparency about CAP workload so that Deans, Chairs can anticipate </a:t>
            </a:r>
            <a:r>
              <a:rPr lang="en-US" dirty="0" smtClean="0"/>
              <a:t>hold ups, look for flexibility when possible</a:t>
            </a:r>
          </a:p>
          <a:p>
            <a:r>
              <a:rPr lang="en-US" dirty="0" smtClean="0"/>
              <a:t>How about a “shadow” CAP just for hiring, waivers, approvals, etc.?</a:t>
            </a:r>
          </a:p>
        </p:txBody>
      </p:sp>
    </p:spTree>
    <p:extLst>
      <p:ext uri="{BB962C8B-B14F-4D97-AF65-F5344CB8AC3E}">
        <p14:creationId xmlns:p14="http://schemas.microsoft.com/office/powerpoint/2010/main" val="316245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 Colleagues on the Market? </a:t>
            </a:r>
            <a:r>
              <a:rPr lang="en-US" b="1" dirty="0"/>
              <a:t>(Table 8)</a:t>
            </a:r>
          </a:p>
        </p:txBody>
      </p:sp>
      <p:sp>
        <p:nvSpPr>
          <p:cNvPr id="3" name="Content Placeholder 2"/>
          <p:cNvSpPr>
            <a:spLocks noGrp="1"/>
          </p:cNvSpPr>
          <p:nvPr>
            <p:ph idx="1"/>
          </p:nvPr>
        </p:nvSpPr>
        <p:spPr/>
        <p:txBody>
          <a:bodyPr>
            <a:normAutofit fontScale="55000" lnSpcReduction="20000"/>
          </a:bodyPr>
          <a:lstStyle/>
          <a:p>
            <a:r>
              <a:rPr lang="en-US" dirty="0" smtClean="0"/>
              <a:t>Preemptive action is </a:t>
            </a:r>
            <a:r>
              <a:rPr lang="en-US" i="1" dirty="0" smtClean="0"/>
              <a:t>not </a:t>
            </a:r>
            <a:r>
              <a:rPr lang="en-US" dirty="0" smtClean="0"/>
              <a:t>about retention packages</a:t>
            </a:r>
          </a:p>
          <a:p>
            <a:r>
              <a:rPr lang="en-US" dirty="0" smtClean="0"/>
              <a:t>Chair </a:t>
            </a:r>
            <a:r>
              <a:rPr lang="en-US" dirty="0"/>
              <a:t>needs to chat with </a:t>
            </a:r>
            <a:r>
              <a:rPr lang="en-US" dirty="0" smtClean="0"/>
              <a:t>faculty </a:t>
            </a:r>
            <a:r>
              <a:rPr lang="mr-IN" dirty="0" smtClean="0"/>
              <a:t>–</a:t>
            </a:r>
            <a:r>
              <a:rPr lang="en-US" dirty="0" smtClean="0"/>
              <a:t> get to know them, respond to questions, make them feel included, support them </a:t>
            </a:r>
          </a:p>
          <a:p>
            <a:pPr lvl="1"/>
            <a:r>
              <a:rPr lang="en-US" dirty="0" smtClean="0"/>
              <a:t>It need not be the chair</a:t>
            </a:r>
          </a:p>
          <a:p>
            <a:pPr lvl="1"/>
            <a:r>
              <a:rPr lang="en-US" dirty="0" smtClean="0"/>
              <a:t>Think about ”coaching”</a:t>
            </a:r>
          </a:p>
          <a:p>
            <a:pPr lvl="1"/>
            <a:r>
              <a:rPr lang="en-US" dirty="0" smtClean="0"/>
              <a:t>Establish awards and Nominate colleagues for awards</a:t>
            </a:r>
          </a:p>
          <a:p>
            <a:pPr lvl="1"/>
            <a:r>
              <a:rPr lang="en-US" dirty="0" smtClean="0"/>
              <a:t>Look for fellowships and encourage faculty to apply</a:t>
            </a:r>
          </a:p>
          <a:p>
            <a:pPr lvl="1"/>
            <a:r>
              <a:rPr lang="en-US" dirty="0" smtClean="0"/>
              <a:t>Take opportunities for career review</a:t>
            </a:r>
            <a:endParaRPr lang="en-US" dirty="0"/>
          </a:p>
          <a:p>
            <a:r>
              <a:rPr lang="en-US" dirty="0" smtClean="0"/>
              <a:t>Managing “hot shots”:</a:t>
            </a:r>
          </a:p>
          <a:p>
            <a:pPr marL="685800" lvl="2">
              <a:spcBef>
                <a:spcPts val="1000"/>
              </a:spcBef>
            </a:pPr>
            <a:r>
              <a:rPr lang="en-US" dirty="0"/>
              <a:t>Don’t wait for a letter, get ahead of it </a:t>
            </a:r>
          </a:p>
          <a:p>
            <a:pPr lvl="1"/>
            <a:r>
              <a:rPr lang="en-US" sz="2000" dirty="0"/>
              <a:t>Identify hot shots to create a “watch list”</a:t>
            </a:r>
          </a:p>
          <a:p>
            <a:pPr lvl="1"/>
            <a:r>
              <a:rPr lang="en-US" sz="2000" dirty="0"/>
              <a:t>Take then to lunch, show </a:t>
            </a:r>
            <a:r>
              <a:rPr lang="en-US" sz="2000" dirty="0" smtClean="0"/>
              <a:t>appreciation</a:t>
            </a:r>
            <a:endParaRPr lang="en-US" dirty="0" smtClean="0"/>
          </a:p>
          <a:p>
            <a:r>
              <a:rPr lang="en-US" dirty="0" smtClean="0"/>
              <a:t>Diversity! </a:t>
            </a:r>
          </a:p>
          <a:p>
            <a:pPr lvl="1"/>
            <a:r>
              <a:rPr lang="en-US" dirty="0"/>
              <a:t>Men play the game, are seen as more mobile</a:t>
            </a:r>
          </a:p>
          <a:p>
            <a:pPr lvl="1"/>
            <a:r>
              <a:rPr lang="en-US" dirty="0"/>
              <a:t>Identify women, people of color, recommend career review</a:t>
            </a:r>
          </a:p>
          <a:p>
            <a:pPr lvl="1"/>
            <a:r>
              <a:rPr lang="en-US" dirty="0"/>
              <a:t>Make everyone feel more welcome</a:t>
            </a:r>
          </a:p>
          <a:p>
            <a:r>
              <a:rPr lang="en-US" dirty="0" smtClean="0"/>
              <a:t>Recognize that bureaucracy contributes to climate </a:t>
            </a:r>
            <a:r>
              <a:rPr lang="mr-IN" dirty="0" smtClean="0"/>
              <a:t>–</a:t>
            </a:r>
            <a:r>
              <a:rPr lang="en-US" dirty="0" smtClean="0"/>
              <a:t> it can be painful to get grants, get reimbursed, develop courses, programs</a:t>
            </a:r>
          </a:p>
          <a:p>
            <a:pPr lvl="1"/>
            <a:r>
              <a:rPr lang="en-US" dirty="0" smtClean="0"/>
              <a:t>Consider college level awards committees, as these do not always exist or function at department level</a:t>
            </a:r>
          </a:p>
        </p:txBody>
      </p:sp>
    </p:spTree>
    <p:extLst>
      <p:ext uri="{BB962C8B-B14F-4D97-AF65-F5344CB8AC3E}">
        <p14:creationId xmlns:p14="http://schemas.microsoft.com/office/powerpoint/2010/main" val="2257172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Handle Split Views </a:t>
            </a:r>
            <a:br>
              <a:rPr lang="en-US" b="1" dirty="0" smtClean="0"/>
            </a:br>
            <a:r>
              <a:rPr lang="en-US" b="1" dirty="0" smtClean="0"/>
              <a:t>(Table </a:t>
            </a:r>
            <a:r>
              <a:rPr lang="en-US" b="1" dirty="0"/>
              <a:t>8)</a:t>
            </a:r>
          </a:p>
        </p:txBody>
      </p:sp>
      <p:sp>
        <p:nvSpPr>
          <p:cNvPr id="3" name="Content Placeholder 2"/>
          <p:cNvSpPr>
            <a:spLocks noGrp="1"/>
          </p:cNvSpPr>
          <p:nvPr>
            <p:ph idx="1"/>
          </p:nvPr>
        </p:nvSpPr>
        <p:spPr/>
        <p:txBody>
          <a:bodyPr>
            <a:normAutofit fontScale="62500" lnSpcReduction="20000"/>
          </a:bodyPr>
          <a:lstStyle/>
          <a:p>
            <a:r>
              <a:rPr lang="en-US" dirty="0" smtClean="0"/>
              <a:t>Split views may be reasonable and should be reported as such</a:t>
            </a:r>
          </a:p>
          <a:p>
            <a:r>
              <a:rPr lang="en-US" dirty="0" smtClean="0"/>
              <a:t>Recognize that strong opinions may register as signs that less central research will not be read fairly</a:t>
            </a:r>
          </a:p>
          <a:p>
            <a:pPr marL="685800" lvl="2">
              <a:spcBef>
                <a:spcPts val="1000"/>
              </a:spcBef>
            </a:pPr>
            <a:r>
              <a:rPr lang="en-US" dirty="0"/>
              <a:t>Voting rights may exacerbate the </a:t>
            </a:r>
            <a:r>
              <a:rPr lang="en-US" dirty="0" smtClean="0"/>
              <a:t>problem</a:t>
            </a:r>
          </a:p>
          <a:p>
            <a:pPr marL="685800" lvl="2">
              <a:spcBef>
                <a:spcPts val="1000"/>
              </a:spcBef>
            </a:pPr>
            <a:r>
              <a:rPr lang="en-US" dirty="0" smtClean="0"/>
              <a:t>Teach faculty </a:t>
            </a:r>
            <a:r>
              <a:rPr lang="en-US" i="1" dirty="0" smtClean="0"/>
              <a:t>how </a:t>
            </a:r>
            <a:r>
              <a:rPr lang="en-US" dirty="0" smtClean="0"/>
              <a:t>to discuss files, what </a:t>
            </a:r>
            <a:r>
              <a:rPr lang="en-US" i="1" dirty="0" smtClean="0"/>
              <a:t>is/is not </a:t>
            </a:r>
            <a:r>
              <a:rPr lang="en-US" dirty="0" smtClean="0"/>
              <a:t>to be included</a:t>
            </a:r>
          </a:p>
          <a:p>
            <a:pPr marL="685800" lvl="2">
              <a:spcBef>
                <a:spcPts val="1000"/>
              </a:spcBef>
            </a:pPr>
            <a:r>
              <a:rPr lang="en-US" dirty="0" smtClean="0"/>
              <a:t>Squash inappropriate commentary, use as teaching moment</a:t>
            </a:r>
            <a:endParaRPr lang="en-US" dirty="0"/>
          </a:p>
          <a:p>
            <a:pPr lvl="1"/>
            <a:r>
              <a:rPr lang="en-US" dirty="0"/>
              <a:t>Consider an alternate chair for personnel</a:t>
            </a:r>
          </a:p>
          <a:p>
            <a:pPr lvl="1"/>
            <a:endParaRPr lang="en-US" dirty="0" smtClean="0"/>
          </a:p>
          <a:p>
            <a:r>
              <a:rPr lang="en-US" dirty="0" smtClean="0"/>
              <a:t>Responses to Personnel Discussions</a:t>
            </a:r>
          </a:p>
          <a:p>
            <a:pPr lvl="1"/>
            <a:r>
              <a:rPr lang="en-US" dirty="0"/>
              <a:t>Consider using the Chair’s Letter to characterize context in which vote was </a:t>
            </a:r>
            <a:r>
              <a:rPr lang="en-US" dirty="0" smtClean="0"/>
              <a:t>taken </a:t>
            </a:r>
            <a:r>
              <a:rPr lang="en-US" dirty="0" smtClean="0">
                <a:solidFill>
                  <a:srgbClr val="FF0000"/>
                </a:solidFill>
              </a:rPr>
              <a:t>– make sure this only addresses research, teaching and service. Can say, for example, research undervalued, but not because the person is not liked or vice versa.</a:t>
            </a:r>
            <a:endParaRPr lang="en-US" dirty="0">
              <a:solidFill>
                <a:srgbClr val="FF0000"/>
              </a:solidFill>
            </a:endParaRPr>
          </a:p>
          <a:p>
            <a:pPr lvl="1"/>
            <a:r>
              <a:rPr lang="en-US" dirty="0"/>
              <a:t>Consider minority </a:t>
            </a:r>
            <a:r>
              <a:rPr lang="en-US" dirty="0" smtClean="0"/>
              <a:t>letter- </a:t>
            </a:r>
            <a:r>
              <a:rPr lang="en-US" dirty="0" smtClean="0">
                <a:solidFill>
                  <a:srgbClr val="FF0000"/>
                </a:solidFill>
              </a:rPr>
              <a:t>please try to come to some consensus as a department</a:t>
            </a:r>
            <a:endParaRPr lang="en-US" dirty="0">
              <a:solidFill>
                <a:srgbClr val="FF0000"/>
              </a:solidFill>
            </a:endParaRPr>
          </a:p>
          <a:p>
            <a:pPr lvl="1"/>
            <a:r>
              <a:rPr lang="en-US" dirty="0"/>
              <a:t>Is there a way to voice/report well-done discussions, versus ones that are </a:t>
            </a:r>
            <a:r>
              <a:rPr lang="en-US" dirty="0" smtClean="0"/>
              <a:t>not</a:t>
            </a:r>
          </a:p>
          <a:p>
            <a:r>
              <a:rPr lang="en-US" dirty="0" smtClean="0"/>
              <a:t>Create mechanisms for ensuring participation</a:t>
            </a:r>
          </a:p>
          <a:p>
            <a:pPr lvl="1"/>
            <a:r>
              <a:rPr lang="en-US" dirty="0" smtClean="0"/>
              <a:t>Begin with everyone taking a turn to speak</a:t>
            </a:r>
          </a:p>
          <a:p>
            <a:pPr lvl="1"/>
            <a:r>
              <a:rPr lang="en-US" dirty="0" smtClean="0"/>
              <a:t>Maintain a queue to prevent outbursts</a:t>
            </a:r>
          </a:p>
          <a:p>
            <a:endParaRPr lang="en-US" dirty="0" smtClean="0"/>
          </a:p>
        </p:txBody>
      </p:sp>
    </p:spTree>
    <p:extLst>
      <p:ext uri="{BB962C8B-B14F-4D97-AF65-F5344CB8AC3E}">
        <p14:creationId xmlns:p14="http://schemas.microsoft.com/office/powerpoint/2010/main" val="579989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355"/>
            <a:ext cx="7886700" cy="1325563"/>
          </a:xfrm>
        </p:spPr>
        <p:txBody>
          <a:bodyPr/>
          <a:lstStyle/>
          <a:p>
            <a:r>
              <a:rPr lang="en-US" b="1" dirty="0"/>
              <a:t>What has slowed files this year?</a:t>
            </a:r>
          </a:p>
        </p:txBody>
      </p:sp>
      <p:sp>
        <p:nvSpPr>
          <p:cNvPr id="3" name="Content Placeholder 2"/>
          <p:cNvSpPr>
            <a:spLocks noGrp="1"/>
          </p:cNvSpPr>
          <p:nvPr>
            <p:ph idx="1"/>
          </p:nvPr>
        </p:nvSpPr>
        <p:spPr>
          <a:xfrm>
            <a:off x="628650" y="1306247"/>
            <a:ext cx="7886700" cy="4351338"/>
          </a:xfrm>
        </p:spPr>
        <p:txBody>
          <a:bodyPr/>
          <a:lstStyle/>
          <a:p>
            <a:r>
              <a:rPr lang="en-US" dirty="0"/>
              <a:t>Mostly due to a failed experiment. We eliminated the deadline in the CALL when files were due to the deans’ offices because the same analysts were involved in provision and receipt (it seemed silly). However, the upshot of this is that many departments have been very slow to process files. The problem is that now we have an avalanche of files from the slower colleges and CAP and APO are overwhelmed instead of being able to spread the load.</a:t>
            </a:r>
          </a:p>
        </p:txBody>
      </p:sp>
      <p:pic>
        <p:nvPicPr>
          <p:cNvPr id="4" name="Picture 3"/>
          <p:cNvPicPr>
            <a:picLocks noChangeAspect="1"/>
          </p:cNvPicPr>
          <p:nvPr/>
        </p:nvPicPr>
        <p:blipFill>
          <a:blip r:embed="rId2"/>
          <a:stretch>
            <a:fillRect/>
          </a:stretch>
        </p:blipFill>
        <p:spPr>
          <a:xfrm>
            <a:off x="3655655" y="4867894"/>
            <a:ext cx="2540319" cy="1772906"/>
          </a:xfrm>
          <a:prstGeom prst="rect">
            <a:avLst/>
          </a:prstGeom>
        </p:spPr>
      </p:pic>
    </p:spTree>
    <p:extLst>
      <p:ext uri="{BB962C8B-B14F-4D97-AF65-F5344CB8AC3E}">
        <p14:creationId xmlns:p14="http://schemas.microsoft.com/office/powerpoint/2010/main" val="2305007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38355"/>
            <a:ext cx="7886700" cy="1325563"/>
          </a:xfrm>
        </p:spPr>
        <p:txBody>
          <a:bodyPr/>
          <a:lstStyle/>
          <a:p>
            <a:r>
              <a:rPr lang="en-US" b="1" dirty="0"/>
              <a:t>What is the problem?</a:t>
            </a:r>
          </a:p>
        </p:txBody>
      </p:sp>
      <p:sp>
        <p:nvSpPr>
          <p:cNvPr id="5" name="Content Placeholder 2"/>
          <p:cNvSpPr>
            <a:spLocks noGrp="1"/>
          </p:cNvSpPr>
          <p:nvPr>
            <p:ph idx="1"/>
          </p:nvPr>
        </p:nvSpPr>
        <p:spPr>
          <a:xfrm>
            <a:off x="628650" y="1306247"/>
            <a:ext cx="7886700" cy="5202129"/>
          </a:xfrm>
        </p:spPr>
        <p:txBody>
          <a:bodyPr>
            <a:normAutofit fontScale="92500"/>
          </a:bodyPr>
          <a:lstStyle/>
          <a:p>
            <a:pPr>
              <a:tabLst>
                <a:tab pos="227013" algn="l"/>
                <a:tab pos="280988" algn="l"/>
              </a:tabLst>
            </a:pPr>
            <a:r>
              <a:rPr lang="en-US" dirty="0"/>
              <a:t>APO and CAP review ~350 files per year plus		g new appointments (above </a:t>
            </a:r>
            <a:r>
              <a:rPr lang="en-US" dirty="0" err="1"/>
              <a:t>Asst</a:t>
            </a:r>
            <a:r>
              <a:rPr lang="en-US" dirty="0"/>
              <a:t> III) plus Chair appointments plus changes to the Call etc.</a:t>
            </a:r>
          </a:p>
          <a:p>
            <a:pPr>
              <a:tabLst>
                <a:tab pos="227013" algn="l"/>
              </a:tabLst>
            </a:pPr>
            <a:r>
              <a:rPr lang="en-US" dirty="0"/>
              <a:t>CAP consists of a balanced committee to best  represent all of the colleges across the university.</a:t>
            </a:r>
          </a:p>
          <a:p>
            <a:pPr>
              <a:tabLst>
                <a:tab pos="227013" algn="l"/>
              </a:tabLst>
            </a:pPr>
            <a:r>
              <a:rPr lang="en-US" dirty="0"/>
              <a:t>If files are submitted to CAP in an unbalanced manner (all files during a quarter from one college), this places undue strain on a proportion of CAP members to review those files, and to then on all members to balance those reviews across the entire university.</a:t>
            </a:r>
          </a:p>
          <a:p>
            <a:pPr>
              <a:tabLst>
                <a:tab pos="227013" algn="l"/>
                <a:tab pos="280988" algn="l"/>
              </a:tabLst>
            </a:pPr>
            <a:r>
              <a:rPr lang="en-US" b="1" dirty="0">
                <a:solidFill>
                  <a:srgbClr val="FF0000"/>
                </a:solidFill>
              </a:rPr>
              <a:t>Suggestion</a:t>
            </a:r>
            <a:r>
              <a:rPr lang="en-US" dirty="0"/>
              <a:t>: earlier submission, processing, and APO acceptance of all files, including a better balance of early files (appraisals, merits and quinquennials)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812" y="283029"/>
            <a:ext cx="1350087" cy="1763486"/>
          </a:xfrm>
          <a:prstGeom prst="rect">
            <a:avLst/>
          </a:prstGeom>
        </p:spPr>
      </p:pic>
    </p:spTree>
    <p:extLst>
      <p:ext uri="{BB962C8B-B14F-4D97-AF65-F5344CB8AC3E}">
        <p14:creationId xmlns:p14="http://schemas.microsoft.com/office/powerpoint/2010/main" val="880541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046"/>
            <a:ext cx="7886700" cy="1325563"/>
          </a:xfrm>
        </p:spPr>
        <p:txBody>
          <a:bodyPr/>
          <a:lstStyle/>
          <a:p>
            <a:r>
              <a:rPr lang="en-US" b="1" dirty="0"/>
              <a:t>What has slowed files this year?</a:t>
            </a:r>
          </a:p>
        </p:txBody>
      </p:sp>
      <p:sp>
        <p:nvSpPr>
          <p:cNvPr id="3" name="Content Placeholder 2"/>
          <p:cNvSpPr>
            <a:spLocks noGrp="1"/>
          </p:cNvSpPr>
          <p:nvPr>
            <p:ph idx="1"/>
          </p:nvPr>
        </p:nvSpPr>
        <p:spPr>
          <a:xfrm>
            <a:off x="628650" y="933172"/>
            <a:ext cx="7886700" cy="4351338"/>
          </a:xfrm>
        </p:spPr>
        <p:txBody>
          <a:bodyPr/>
          <a:lstStyle/>
          <a:p>
            <a:r>
              <a:rPr lang="en-US" dirty="0"/>
              <a:t>Some files were held by the Senate during the transition between Provosts so that all files would be handled by the same Provost</a:t>
            </a:r>
          </a:p>
          <a:p>
            <a:r>
              <a:rPr lang="en-US" dirty="0"/>
              <a:t>You may not be aware that files come into my queue in alphabetical order and not the order they are received and so, apart from always prioritizing appointments and promotions, sometimes a particular file can, just by chance, sit in the queue a long time. </a:t>
            </a:r>
            <a:r>
              <a:rPr lang="en-US" dirty="0">
                <a:solidFill>
                  <a:srgbClr val="FF0000"/>
                </a:solidFill>
              </a:rPr>
              <a:t>This will be fixed with the new </a:t>
            </a:r>
            <a:r>
              <a:rPr lang="en-US" dirty="0" err="1">
                <a:solidFill>
                  <a:srgbClr val="FF0000"/>
                </a:solidFill>
              </a:rPr>
              <a:t>eFile</a:t>
            </a:r>
            <a:r>
              <a:rPr lang="en-US" dirty="0">
                <a:solidFill>
                  <a:srgbClr val="FF0000"/>
                </a:solidFill>
              </a:rPr>
              <a:t>!</a:t>
            </a:r>
          </a:p>
        </p:txBody>
      </p:sp>
      <p:pic>
        <p:nvPicPr>
          <p:cNvPr id="4" name="Picture 3"/>
          <p:cNvPicPr>
            <a:picLocks noChangeAspect="1"/>
          </p:cNvPicPr>
          <p:nvPr/>
        </p:nvPicPr>
        <p:blipFill rotWithShape="1">
          <a:blip r:embed="rId2"/>
          <a:srcRect b="17956"/>
          <a:stretch/>
        </p:blipFill>
        <p:spPr>
          <a:xfrm>
            <a:off x="1768182" y="4659782"/>
            <a:ext cx="2098277" cy="1960869"/>
          </a:xfrm>
          <a:prstGeom prst="rect">
            <a:avLst/>
          </a:prstGeom>
        </p:spPr>
      </p:pic>
    </p:spTree>
    <p:extLst>
      <p:ext uri="{BB962C8B-B14F-4D97-AF65-F5344CB8AC3E}">
        <p14:creationId xmlns:p14="http://schemas.microsoft.com/office/powerpoint/2010/main" val="286618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has slowed files this year?</a:t>
            </a:r>
            <a:br>
              <a:rPr lang="en-US" b="1" dirty="0"/>
            </a:br>
            <a:r>
              <a:rPr lang="en-US" b="1" dirty="0">
                <a:solidFill>
                  <a:srgbClr val="FF0000"/>
                </a:solidFill>
              </a:rPr>
              <a:t>Errors in the file requiring them</a:t>
            </a:r>
            <a:br>
              <a:rPr lang="en-US" b="1" dirty="0">
                <a:solidFill>
                  <a:srgbClr val="FF0000"/>
                </a:solidFill>
              </a:rPr>
            </a:br>
            <a:r>
              <a:rPr lang="en-US" b="1" dirty="0">
                <a:solidFill>
                  <a:srgbClr val="FF0000"/>
                </a:solidFill>
              </a:rPr>
              <a:t> to be returned</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Difference list cover sheet (DLCS) talks about the content of papers i.e. it has been used to circumvent the 2 page limit on the self-statement</a:t>
            </a:r>
          </a:p>
          <a:p>
            <a:r>
              <a:rPr lang="en-US" dirty="0"/>
              <a:t>Excessive discussion of submitted papers in DLCS, Self Statements and Department Letters.</a:t>
            </a:r>
          </a:p>
          <a:p>
            <a:r>
              <a:rPr lang="en-US" dirty="0"/>
              <a:t>Submitted/working papers sent to extramural reviewers. This leads to a discussion of same by extramural letter writers, </a:t>
            </a:r>
            <a:r>
              <a:rPr lang="en-US" b="1" dirty="0">
                <a:solidFill>
                  <a:srgbClr val="FF0000"/>
                </a:solidFill>
              </a:rPr>
              <a:t>then further discussed by department and dean</a:t>
            </a:r>
            <a:r>
              <a:rPr lang="en-US" dirty="0"/>
              <a:t>. </a:t>
            </a:r>
          </a:p>
          <a:p>
            <a:r>
              <a:rPr lang="en-US" dirty="0"/>
              <a:t>Discussion of articles/service/grants etc. outside of period of review</a:t>
            </a:r>
          </a:p>
          <a:p>
            <a:endParaRPr lang="en-US" dirty="0"/>
          </a:p>
        </p:txBody>
      </p:sp>
      <p:pic>
        <p:nvPicPr>
          <p:cNvPr id="4" name="Picture 3"/>
          <p:cNvPicPr>
            <a:picLocks noChangeAspect="1"/>
          </p:cNvPicPr>
          <p:nvPr/>
        </p:nvPicPr>
        <p:blipFill rotWithShape="1">
          <a:blip r:embed="rId2"/>
          <a:srcRect t="24620" b="22834"/>
          <a:stretch/>
        </p:blipFill>
        <p:spPr>
          <a:xfrm>
            <a:off x="5800331" y="1282045"/>
            <a:ext cx="2466975" cy="970962"/>
          </a:xfrm>
          <a:prstGeom prst="rect">
            <a:avLst/>
          </a:prstGeom>
        </p:spPr>
      </p:pic>
    </p:spTree>
    <p:extLst>
      <p:ext uri="{BB962C8B-B14F-4D97-AF65-F5344CB8AC3E}">
        <p14:creationId xmlns:p14="http://schemas.microsoft.com/office/powerpoint/2010/main" val="2454945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has slowed files this year?</a:t>
            </a:r>
          </a:p>
        </p:txBody>
      </p:sp>
      <p:sp>
        <p:nvSpPr>
          <p:cNvPr id="3" name="Content Placeholder 2"/>
          <p:cNvSpPr>
            <a:spLocks noGrp="1"/>
          </p:cNvSpPr>
          <p:nvPr>
            <p:ph idx="1"/>
          </p:nvPr>
        </p:nvSpPr>
        <p:spPr>
          <a:xfrm>
            <a:off x="628650" y="1825625"/>
            <a:ext cx="7886700" cy="4531632"/>
          </a:xfrm>
        </p:spPr>
        <p:txBody>
          <a:bodyPr/>
          <a:lstStyle/>
          <a:p>
            <a:r>
              <a:rPr lang="en-US" dirty="0"/>
              <a:t>Discrepancies between the department’s and Dean’s letters re votes, step or even rank</a:t>
            </a:r>
          </a:p>
          <a:p>
            <a:r>
              <a:rPr lang="en-US" dirty="0"/>
              <a:t>Department chair’s signature missing</a:t>
            </a:r>
          </a:p>
          <a:p>
            <a:r>
              <a:rPr lang="en-US" dirty="0"/>
              <a:t>Department letter talks about items not in the file – did department faculty read the file they are voting on?</a:t>
            </a:r>
          </a:p>
          <a:p>
            <a:r>
              <a:rPr lang="en-US" dirty="0"/>
              <a:t>Department letter gives no reason for negative vote/s –required by CALL</a:t>
            </a:r>
          </a:p>
        </p:txBody>
      </p:sp>
      <p:pic>
        <p:nvPicPr>
          <p:cNvPr id="4" name="Picture 3"/>
          <p:cNvPicPr>
            <a:picLocks noChangeAspect="1"/>
          </p:cNvPicPr>
          <p:nvPr/>
        </p:nvPicPr>
        <p:blipFill rotWithShape="1">
          <a:blip r:embed="rId2"/>
          <a:srcRect r="10163"/>
          <a:stretch/>
        </p:blipFill>
        <p:spPr>
          <a:xfrm>
            <a:off x="5191076" y="4937976"/>
            <a:ext cx="1360554" cy="1695450"/>
          </a:xfrm>
          <a:prstGeom prst="rect">
            <a:avLst/>
          </a:prstGeom>
        </p:spPr>
      </p:pic>
    </p:spTree>
    <p:extLst>
      <p:ext uri="{BB962C8B-B14F-4D97-AF65-F5344CB8AC3E}">
        <p14:creationId xmlns:p14="http://schemas.microsoft.com/office/powerpoint/2010/main" val="296213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Thank you for your contributions today and for all your hard work this academic year</a:t>
            </a:r>
          </a:p>
        </p:txBody>
      </p:sp>
      <p:pic>
        <p:nvPicPr>
          <p:cNvPr id="7" name="Content Placeholder 6"/>
          <p:cNvPicPr>
            <a:picLocks noGrp="1" noChangeAspect="1"/>
          </p:cNvPicPr>
          <p:nvPr>
            <p:ph idx="1"/>
          </p:nvPr>
        </p:nvPicPr>
        <p:blipFill>
          <a:blip r:embed="rId2"/>
          <a:stretch>
            <a:fillRect/>
          </a:stretch>
        </p:blipFill>
        <p:spPr>
          <a:xfrm>
            <a:off x="385739" y="2467768"/>
            <a:ext cx="8350465" cy="4055580"/>
          </a:xfrm>
          <a:prstGeom prst="rect">
            <a:avLst/>
          </a:prstGeom>
        </p:spPr>
      </p:pic>
    </p:spTree>
    <p:extLst>
      <p:ext uri="{BB962C8B-B14F-4D97-AF65-F5344CB8AC3E}">
        <p14:creationId xmlns:p14="http://schemas.microsoft.com/office/powerpoint/2010/main" val="424145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2885" y="1481574"/>
            <a:ext cx="4367175" cy="4577218"/>
          </a:xfrm>
          <a:prstGeom prst="rect">
            <a:avLst/>
          </a:prstGeom>
        </p:spPr>
      </p:pic>
      <p:sp>
        <p:nvSpPr>
          <p:cNvPr id="5" name="TextBox 4"/>
          <p:cNvSpPr txBox="1"/>
          <p:nvPr/>
        </p:nvSpPr>
        <p:spPr>
          <a:xfrm>
            <a:off x="512064" y="416966"/>
            <a:ext cx="8163763" cy="646331"/>
          </a:xfrm>
          <a:prstGeom prst="rect">
            <a:avLst/>
          </a:prstGeom>
          <a:noFill/>
        </p:spPr>
        <p:txBody>
          <a:bodyPr wrap="square" rtlCol="0">
            <a:spAutoFit/>
          </a:bodyPr>
          <a:lstStyle/>
          <a:p>
            <a:r>
              <a:rPr lang="en-US" b="1"/>
              <a:t>Step 1:</a:t>
            </a:r>
            <a:r>
              <a:rPr lang="en-US"/>
              <a:t> Login to the eFile system and click on the link labeled "Manage Extramural Letters / Solicitation".</a:t>
            </a:r>
            <a:endParaRPr lang="en-US" dirty="0"/>
          </a:p>
        </p:txBody>
      </p:sp>
    </p:spTree>
    <p:extLst>
      <p:ext uri="{BB962C8B-B14F-4D97-AF65-F5344CB8AC3E}">
        <p14:creationId xmlns:p14="http://schemas.microsoft.com/office/powerpoint/2010/main" val="322472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901" y="395926"/>
            <a:ext cx="8210746" cy="1107996"/>
          </a:xfrm>
          <a:prstGeom prst="rect">
            <a:avLst/>
          </a:prstGeom>
          <a:noFill/>
        </p:spPr>
        <p:txBody>
          <a:bodyPr wrap="square" rtlCol="0">
            <a:spAutoFit/>
          </a:bodyPr>
          <a:lstStyle/>
          <a:p>
            <a:r>
              <a:rPr lang="en-US" sz="2400" b="1" dirty="0"/>
              <a:t>Step 2:</a:t>
            </a:r>
            <a:r>
              <a:rPr lang="en-US" sz="2400" dirty="0"/>
              <a:t> Begin a new extramural letter solicitation by clicking on the "Create New Solicitation" link.</a:t>
            </a:r>
          </a:p>
          <a:p>
            <a:endParaRPr lang="en-US" dirty="0"/>
          </a:p>
        </p:txBody>
      </p:sp>
      <p:pic>
        <p:nvPicPr>
          <p:cNvPr id="5" name="Picture 4"/>
          <p:cNvPicPr>
            <a:picLocks noChangeAspect="1"/>
          </p:cNvPicPr>
          <p:nvPr/>
        </p:nvPicPr>
        <p:blipFill rotWithShape="1">
          <a:blip r:embed="rId2"/>
          <a:srcRect l="48970" t="12474" r="3608" b="30527"/>
          <a:stretch/>
        </p:blipFill>
        <p:spPr>
          <a:xfrm>
            <a:off x="4992512" y="857840"/>
            <a:ext cx="3416079" cy="2309566"/>
          </a:xfrm>
          <a:prstGeom prst="rect">
            <a:avLst/>
          </a:prstGeom>
        </p:spPr>
      </p:pic>
      <p:sp>
        <p:nvSpPr>
          <p:cNvPr id="6" name="TextBox 5"/>
          <p:cNvSpPr txBox="1"/>
          <p:nvPr/>
        </p:nvSpPr>
        <p:spPr>
          <a:xfrm>
            <a:off x="527901" y="3299381"/>
            <a:ext cx="8210746" cy="1569660"/>
          </a:xfrm>
          <a:prstGeom prst="rect">
            <a:avLst/>
          </a:prstGeom>
          <a:noFill/>
        </p:spPr>
        <p:txBody>
          <a:bodyPr wrap="square" rtlCol="0">
            <a:spAutoFit/>
          </a:bodyPr>
          <a:lstStyle/>
          <a:p>
            <a:r>
              <a:rPr lang="en-US" sz="2400" b="1" dirty="0"/>
              <a:t>Step 3: </a:t>
            </a:r>
            <a:r>
              <a:rPr lang="en-US" sz="2400" dirty="0"/>
              <a:t>On the Candidate Extramural Letter Solicitation Page, upload documents by clicking on the “Add/Edit Solicitation Packet” link.</a:t>
            </a:r>
            <a:br>
              <a:rPr lang="en-US" sz="2400" dirty="0"/>
            </a:br>
            <a:endParaRPr lang="en-US" sz="2400" dirty="0"/>
          </a:p>
        </p:txBody>
      </p:sp>
      <p:pic>
        <p:nvPicPr>
          <p:cNvPr id="7" name="Picture 6"/>
          <p:cNvPicPr>
            <a:picLocks noChangeAspect="1"/>
          </p:cNvPicPr>
          <p:nvPr/>
        </p:nvPicPr>
        <p:blipFill rotWithShape="1">
          <a:blip r:embed="rId3"/>
          <a:srcRect l="48970" t="12474" r="2268" b="30893"/>
          <a:stretch/>
        </p:blipFill>
        <p:spPr>
          <a:xfrm>
            <a:off x="4448233" y="4105163"/>
            <a:ext cx="4026465" cy="2630397"/>
          </a:xfrm>
          <a:prstGeom prst="rect">
            <a:avLst/>
          </a:prstGeom>
        </p:spPr>
      </p:pic>
    </p:spTree>
    <p:extLst>
      <p:ext uri="{BB962C8B-B14F-4D97-AF65-F5344CB8AC3E}">
        <p14:creationId xmlns:p14="http://schemas.microsoft.com/office/powerpoint/2010/main" val="49663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085" y="131971"/>
            <a:ext cx="8446416" cy="830997"/>
          </a:xfrm>
          <a:prstGeom prst="rect">
            <a:avLst/>
          </a:prstGeom>
          <a:noFill/>
        </p:spPr>
        <p:txBody>
          <a:bodyPr wrap="square" rtlCol="0">
            <a:spAutoFit/>
          </a:bodyPr>
          <a:lstStyle/>
          <a:p>
            <a:r>
              <a:rPr lang="en-US" sz="2400" b="1" dirty="0"/>
              <a:t>Step 4:</a:t>
            </a:r>
            <a:r>
              <a:rPr lang="en-US" sz="2400" dirty="0"/>
              <a:t> On the Candidate Extramural Letter Solicitation Page, add new referee by clicking on the “Add Referee +” button.</a:t>
            </a:r>
          </a:p>
        </p:txBody>
      </p:sp>
      <p:pic>
        <p:nvPicPr>
          <p:cNvPr id="3" name="Picture 2"/>
          <p:cNvPicPr>
            <a:picLocks noChangeAspect="1"/>
          </p:cNvPicPr>
          <p:nvPr/>
        </p:nvPicPr>
        <p:blipFill rotWithShape="1">
          <a:blip r:embed="rId2"/>
          <a:srcRect l="51649" t="13208" r="5567" b="8900"/>
          <a:stretch/>
        </p:blipFill>
        <p:spPr>
          <a:xfrm>
            <a:off x="6117997" y="942676"/>
            <a:ext cx="2651039" cy="271492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61491451"/>
              </p:ext>
            </p:extLst>
          </p:nvPr>
        </p:nvGraphicFramePr>
        <p:xfrm>
          <a:off x="490194" y="3544093"/>
          <a:ext cx="8025156" cy="1414405"/>
        </p:xfrm>
        <a:graphic>
          <a:graphicData uri="http://schemas.openxmlformats.org/drawingml/2006/table">
            <a:tbl>
              <a:tblPr/>
              <a:tblGrid>
                <a:gridCol w="8025156">
                  <a:extLst>
                    <a:ext uri="{9D8B030D-6E8A-4147-A177-3AD203B41FA5}">
                      <a16:colId xmlns:a16="http://schemas.microsoft.com/office/drawing/2014/main" val="677555906"/>
                    </a:ext>
                  </a:extLst>
                </a:gridCol>
              </a:tblGrid>
              <a:tr h="1414405">
                <a:tc>
                  <a:txBody>
                    <a:bodyPr/>
                    <a:lstStyle/>
                    <a:p>
                      <a:r>
                        <a:rPr lang="en-US" dirty="0"/>
                        <a:t>On the Extramural Letter Solicitation and Management Page, hover over the referee’s name to view the tooltip to check the process for each referee. The "Status" column displays the current status of the request.</a:t>
                      </a:r>
                    </a:p>
                  </a:txBody>
                  <a:tcPr anchor="ctr">
                    <a:lnL>
                      <a:noFill/>
                    </a:lnL>
                    <a:lnR>
                      <a:noFill/>
                    </a:lnR>
                    <a:lnT>
                      <a:noFill/>
                    </a:lnT>
                    <a:lnB>
                      <a:noFill/>
                    </a:lnB>
                  </a:tcPr>
                </a:tc>
                <a:extLst>
                  <a:ext uri="{0D108BD9-81ED-4DB2-BD59-A6C34878D82A}">
                    <a16:rowId xmlns:a16="http://schemas.microsoft.com/office/drawing/2014/main" val="2240664040"/>
                  </a:ext>
                </a:extLst>
              </a:tr>
            </a:tbl>
          </a:graphicData>
        </a:graphic>
      </p:graphicFrame>
      <p:sp>
        <p:nvSpPr>
          <p:cNvPr id="6" name="Rectangle 1"/>
          <p:cNvSpPr>
            <a:spLocks noChangeArrowheads="1"/>
          </p:cNvSpPr>
          <p:nvPr/>
        </p:nvSpPr>
        <p:spPr bwMode="auto">
          <a:xfrm>
            <a:off x="628650" y="3303152"/>
            <a:ext cx="4909998" cy="79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05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rgbClr val="FF0000"/>
                </a:solidFill>
                <a:effectLst/>
                <a:latin typeface="Georgia" panose="02040502050405020303" pitchFamily="18" charset="0"/>
              </a:rPr>
              <a:t>How to Check on the Solicitation Process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rotWithShape="1">
          <a:blip r:embed="rId3"/>
          <a:srcRect l="20619" t="24753" r="4227" b="25029"/>
          <a:stretch/>
        </p:blipFill>
        <p:spPr>
          <a:xfrm>
            <a:off x="692985" y="4686695"/>
            <a:ext cx="5488507" cy="2062895"/>
          </a:xfrm>
          <a:prstGeom prst="rect">
            <a:avLst/>
          </a:prstGeom>
        </p:spPr>
      </p:pic>
    </p:spTree>
    <p:extLst>
      <p:ext uri="{BB962C8B-B14F-4D97-AF65-F5344CB8AC3E}">
        <p14:creationId xmlns:p14="http://schemas.microsoft.com/office/powerpoint/2010/main" val="160555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7912" y="2120063"/>
            <a:ext cx="4431062" cy="4346572"/>
          </a:xfrm>
          <a:prstGeom prst="rect">
            <a:avLst/>
          </a:prstGeom>
        </p:spPr>
      </p:pic>
      <p:sp>
        <p:nvSpPr>
          <p:cNvPr id="4" name="TextBox 3"/>
          <p:cNvSpPr txBox="1"/>
          <p:nvPr/>
        </p:nvSpPr>
        <p:spPr>
          <a:xfrm>
            <a:off x="248717" y="182880"/>
            <a:ext cx="8573414" cy="1908215"/>
          </a:xfrm>
          <a:prstGeom prst="rect">
            <a:avLst/>
          </a:prstGeom>
          <a:noFill/>
        </p:spPr>
        <p:txBody>
          <a:bodyPr wrap="square" rtlCol="0">
            <a:spAutoFit/>
          </a:bodyPr>
          <a:lstStyle/>
          <a:p>
            <a:r>
              <a:rPr lang="en-US" sz="2800" b="1" dirty="0"/>
              <a:t>For Chairs:</a:t>
            </a:r>
          </a:p>
          <a:p>
            <a:pPr marL="342900" indent="-342900">
              <a:buAutoNum type="arabicParenR"/>
            </a:pPr>
            <a:r>
              <a:rPr lang="en-US" dirty="0"/>
              <a:t>You may, of course, add to (customize) the solicitation letter, as before, that is then uploaded by analyst</a:t>
            </a:r>
          </a:p>
          <a:p>
            <a:pPr marL="342900" indent="-342900">
              <a:buAutoNum type="arabicParenR"/>
            </a:pPr>
            <a:r>
              <a:rPr lang="en-US" dirty="0"/>
              <a:t>Check on the number and source of those received without having to ask staff </a:t>
            </a:r>
            <a:r>
              <a:rPr lang="en-US" dirty="0">
                <a:solidFill>
                  <a:srgbClr val="FF0000"/>
                </a:solidFill>
              </a:rPr>
              <a:t>so it is easier for you to keep track when you have a moment and make sure they are received by the deadline.</a:t>
            </a:r>
          </a:p>
        </p:txBody>
      </p:sp>
    </p:spTree>
    <p:extLst>
      <p:ext uri="{BB962C8B-B14F-4D97-AF65-F5344CB8AC3E}">
        <p14:creationId xmlns:p14="http://schemas.microsoft.com/office/powerpoint/2010/main" val="289937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035" y="1044346"/>
            <a:ext cx="8251235" cy="4922821"/>
          </a:xfrm>
          <a:prstGeom prst="rect">
            <a:avLst/>
          </a:prstGeom>
        </p:spPr>
      </p:pic>
    </p:spTree>
    <p:extLst>
      <p:ext uri="{BB962C8B-B14F-4D97-AF65-F5344CB8AC3E}">
        <p14:creationId xmlns:p14="http://schemas.microsoft.com/office/powerpoint/2010/main" val="13119373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1647</TotalTime>
  <Words>3847</Words>
  <Application>Microsoft Office PowerPoint</Application>
  <PresentationFormat>On-screen Show (4:3)</PresentationFormat>
  <Paragraphs>324</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Light</vt:lpstr>
      <vt:lpstr>Edwardian Script ITC</vt:lpstr>
      <vt:lpstr>Georgia</vt:lpstr>
      <vt:lpstr>Mangal</vt:lpstr>
      <vt:lpstr>Times New Roman</vt:lpstr>
      <vt:lpstr>Wingdings</vt:lpstr>
      <vt:lpstr>Office Theme</vt:lpstr>
      <vt:lpstr>      Welcome Department Chair Workshop  Spring 16-17AY   Tuesday, May 30, 2017 8 a.m. -1.00 p.m.  </vt:lpstr>
      <vt:lpstr>Agenda</vt:lpstr>
      <vt:lpstr>Workshop Purpose</vt:lpstr>
      <vt:lpstr>Announcements</vt:lpstr>
      <vt:lpstr>PowerPoint Presentation</vt:lpstr>
      <vt:lpstr>PowerPoint Presentation</vt:lpstr>
      <vt:lpstr>PowerPoint Presentation</vt:lpstr>
      <vt:lpstr>PowerPoint Presentation</vt:lpstr>
      <vt:lpstr>PowerPoint Presentation</vt:lpstr>
      <vt:lpstr>PowerPoint Presentation</vt:lpstr>
      <vt:lpstr>Announcements</vt:lpstr>
      <vt:lpstr>Discussion Mechanics</vt:lpstr>
      <vt:lpstr>Discussion topics</vt:lpstr>
      <vt:lpstr>Following is output from each of the discussion tables in regard to the question on efile. VPAP comments are in red, when offered.</vt:lpstr>
      <vt:lpstr>What would you most like to see/not see in the New eFile system (Eric is listening)? (Table 1):</vt:lpstr>
      <vt:lpstr>What would you most like to see/not see in the New eFile system (Eric is listening)? (Table 2):</vt:lpstr>
      <vt:lpstr>What would you most like to see/not see in the New eFile system (Eric is listening)? (Table 3):</vt:lpstr>
      <vt:lpstr>What would you most like to see/not see in the New eFile system (Eric is listening)? (Table 4):</vt:lpstr>
      <vt:lpstr>What would you most like to see/not see in the New eFile system (Eric is listening)? (Table 5):</vt:lpstr>
      <vt:lpstr>What would you most like to see/not see in the New eFile system (Eric is listening)? (Table 6):</vt:lpstr>
      <vt:lpstr>What would you most like to see/not see in the New eFile system (Eric is listening)? (Table 7):</vt:lpstr>
      <vt:lpstr>What would you most like to see/not see in the New eFile system (Eric is listening)? (Table 8):</vt:lpstr>
      <vt:lpstr>Table 1: Additional topic-Professional Nepotism</vt:lpstr>
      <vt:lpstr>Professional Nepotism (Table 1)</vt:lpstr>
      <vt:lpstr>Table 2: Additional topic Negotiated salary plan</vt:lpstr>
      <vt:lpstr>Negotiated Salary Plan (Table 2)</vt:lpstr>
      <vt:lpstr>Table 3: Additional topic Faculty salary plans</vt:lpstr>
      <vt:lpstr>Faculty salary plans (Table 3) </vt:lpstr>
      <vt:lpstr>Table 4: Additional topic Achieving equity</vt:lpstr>
      <vt:lpstr>Achieving Equity (Table 4)</vt:lpstr>
      <vt:lpstr>Table 5: Additional topic Bullying by faculty</vt:lpstr>
      <vt:lpstr>Bullying by faculty (Table 5)</vt:lpstr>
      <vt:lpstr>Table 6: Additional topic Department letter</vt:lpstr>
      <vt:lpstr>Table 6: Additional topic Department letter</vt:lpstr>
      <vt:lpstr>Departmental Letter (Table 6)</vt:lpstr>
      <vt:lpstr>PowerPoint Presentation</vt:lpstr>
      <vt:lpstr>PowerPoint Presentation</vt:lpstr>
      <vt:lpstr>Table 7 : Additional topic Solicitation packet</vt:lpstr>
      <vt:lpstr>Solicitation Packet (Table 7)</vt:lpstr>
      <vt:lpstr>Table 8: Additional Topic Knowing your faculty </vt:lpstr>
      <vt:lpstr>How Chairs can Respond to Change (Table 8)</vt:lpstr>
      <vt:lpstr>Are Colleagues on the Market? (Table 8)</vt:lpstr>
      <vt:lpstr>How to Handle Split Views  (Table 8)</vt:lpstr>
      <vt:lpstr>What has slowed files this year?</vt:lpstr>
      <vt:lpstr>What is the problem?</vt:lpstr>
      <vt:lpstr>What has slowed files this year?</vt:lpstr>
      <vt:lpstr>What has slowed files this year? Errors in the file requiring them  to be returned</vt:lpstr>
      <vt:lpstr>What has slowed files this year?</vt:lpstr>
      <vt:lpstr>Thank you for your contributions today and for all your hard work this academic year</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Ameae M Walker</dc:creator>
  <cp:lastModifiedBy>Ameae M Walker</cp:lastModifiedBy>
  <cp:revision>68</cp:revision>
  <dcterms:created xsi:type="dcterms:W3CDTF">2017-04-06T23:07:55Z</dcterms:created>
  <dcterms:modified xsi:type="dcterms:W3CDTF">2017-06-05T21:24:40Z</dcterms:modified>
</cp:coreProperties>
</file>