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9"/>
  </p:notesMasterIdLst>
  <p:handoutMasterIdLst>
    <p:handoutMasterId r:id="rId160"/>
  </p:handoutMasterIdLst>
  <p:sldIdLst>
    <p:sldId id="256" r:id="rId2"/>
    <p:sldId id="279" r:id="rId3"/>
    <p:sldId id="411" r:id="rId4"/>
    <p:sldId id="412" r:id="rId5"/>
    <p:sldId id="413" r:id="rId6"/>
    <p:sldId id="414" r:id="rId7"/>
    <p:sldId id="415" r:id="rId8"/>
    <p:sldId id="416" r:id="rId9"/>
    <p:sldId id="417" r:id="rId10"/>
    <p:sldId id="418" r:id="rId11"/>
    <p:sldId id="419" r:id="rId12"/>
    <p:sldId id="420" r:id="rId13"/>
    <p:sldId id="421" r:id="rId14"/>
    <p:sldId id="422" r:id="rId15"/>
    <p:sldId id="423" r:id="rId16"/>
    <p:sldId id="334" r:id="rId17"/>
    <p:sldId id="353" r:id="rId18"/>
    <p:sldId id="354" r:id="rId19"/>
    <p:sldId id="355" r:id="rId20"/>
    <p:sldId id="356" r:id="rId21"/>
    <p:sldId id="336" r:id="rId22"/>
    <p:sldId id="337" r:id="rId23"/>
    <p:sldId id="338" r:id="rId24"/>
    <p:sldId id="339" r:id="rId25"/>
    <p:sldId id="340" r:id="rId26"/>
    <p:sldId id="341" r:id="rId27"/>
    <p:sldId id="342" r:id="rId28"/>
    <p:sldId id="343" r:id="rId29"/>
    <p:sldId id="344" r:id="rId30"/>
    <p:sldId id="345" r:id="rId31"/>
    <p:sldId id="346" r:id="rId32"/>
    <p:sldId id="347" r:id="rId33"/>
    <p:sldId id="348" r:id="rId34"/>
    <p:sldId id="349" r:id="rId35"/>
    <p:sldId id="350" r:id="rId36"/>
    <p:sldId id="351" r:id="rId37"/>
    <p:sldId id="312" r:id="rId38"/>
    <p:sldId id="292" r:id="rId39"/>
    <p:sldId id="293" r:id="rId40"/>
    <p:sldId id="306" r:id="rId41"/>
    <p:sldId id="294" r:id="rId42"/>
    <p:sldId id="325" r:id="rId43"/>
    <p:sldId id="326" r:id="rId44"/>
    <p:sldId id="327" r:id="rId45"/>
    <p:sldId id="295" r:id="rId46"/>
    <p:sldId id="296" r:id="rId47"/>
    <p:sldId id="297" r:id="rId48"/>
    <p:sldId id="298" r:id="rId49"/>
    <p:sldId id="299" r:id="rId50"/>
    <p:sldId id="300" r:id="rId51"/>
    <p:sldId id="301" r:id="rId52"/>
    <p:sldId id="329" r:id="rId53"/>
    <p:sldId id="328" r:id="rId54"/>
    <p:sldId id="330" r:id="rId55"/>
    <p:sldId id="302" r:id="rId56"/>
    <p:sldId id="303" r:id="rId57"/>
    <p:sldId id="304" r:id="rId58"/>
    <p:sldId id="305" r:id="rId59"/>
    <p:sldId id="307" r:id="rId60"/>
    <p:sldId id="317" r:id="rId61"/>
    <p:sldId id="318" r:id="rId62"/>
    <p:sldId id="319" r:id="rId63"/>
    <p:sldId id="315" r:id="rId64"/>
    <p:sldId id="314" r:id="rId65"/>
    <p:sldId id="320" r:id="rId66"/>
    <p:sldId id="321" r:id="rId67"/>
    <p:sldId id="287" r:id="rId68"/>
    <p:sldId id="288" r:id="rId69"/>
    <p:sldId id="289" r:id="rId70"/>
    <p:sldId id="290" r:id="rId71"/>
    <p:sldId id="291" r:id="rId72"/>
    <p:sldId id="323" r:id="rId73"/>
    <p:sldId id="332" r:id="rId74"/>
    <p:sldId id="283" r:id="rId75"/>
    <p:sldId id="281" r:id="rId76"/>
    <p:sldId id="282" r:id="rId77"/>
    <p:sldId id="308" r:id="rId78"/>
    <p:sldId id="322" r:id="rId79"/>
    <p:sldId id="309" r:id="rId80"/>
    <p:sldId id="310" r:id="rId81"/>
    <p:sldId id="316" r:id="rId82"/>
    <p:sldId id="258" r:id="rId83"/>
    <p:sldId id="280" r:id="rId84"/>
    <p:sldId id="273" r:id="rId85"/>
    <p:sldId id="259" r:id="rId86"/>
    <p:sldId id="260" r:id="rId87"/>
    <p:sldId id="261" r:id="rId88"/>
    <p:sldId id="263" r:id="rId89"/>
    <p:sldId id="264" r:id="rId90"/>
    <p:sldId id="265" r:id="rId91"/>
    <p:sldId id="266" r:id="rId92"/>
    <p:sldId id="267" r:id="rId93"/>
    <p:sldId id="268" r:id="rId94"/>
    <p:sldId id="274" r:id="rId95"/>
    <p:sldId id="269" r:id="rId96"/>
    <p:sldId id="270" r:id="rId97"/>
    <p:sldId id="272" r:id="rId98"/>
    <p:sldId id="285" r:id="rId99"/>
    <p:sldId id="276" r:id="rId100"/>
    <p:sldId id="284" r:id="rId101"/>
    <p:sldId id="278"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286" r:id="rId157"/>
    <p:sldId id="331" r:id="rId15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D872CE"/>
    <a:srgbClr val="BCA5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31" d="100"/>
          <a:sy n="131" d="100"/>
        </p:scale>
        <p:origin x="906" y="126"/>
      </p:cViewPr>
      <p:guideLst/>
    </p:cSldViewPr>
  </p:slideViewPr>
  <p:notesTextViewPr>
    <p:cViewPr>
      <p:scale>
        <a:sx n="1" d="1"/>
        <a:sy n="1" d="1"/>
      </p:scale>
      <p:origin x="0" y="0"/>
    </p:cViewPr>
  </p:notesTextViewPr>
  <p:sorterViewPr>
    <p:cViewPr>
      <p:scale>
        <a:sx n="100" d="100"/>
        <a:sy n="100" d="100"/>
      </p:scale>
      <p:origin x="0" y="-1109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handoutMaster" Target="handoutMasters/handout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microsoft.com/office/2015/10/relationships/revisionInfo" Target="revisionInfo.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69D857D-E6B4-4F76-A819-E91BACDD44C3}" type="datetimeFigureOut">
              <a:rPr lang="en-US" smtClean="0"/>
              <a:t>10/18/2017</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AD1328B-D3CF-4FD5-BFB8-3637D167504F}" type="slidenum">
              <a:rPr lang="en-US" smtClean="0"/>
              <a:t>‹#›</a:t>
            </a:fld>
            <a:endParaRPr lang="en-US"/>
          </a:p>
        </p:txBody>
      </p:sp>
    </p:spTree>
    <p:extLst>
      <p:ext uri="{BB962C8B-B14F-4D97-AF65-F5344CB8AC3E}">
        <p14:creationId xmlns:p14="http://schemas.microsoft.com/office/powerpoint/2010/main" val="31826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0398BBF-068A-4C81-9E7B-8E0E6CBFC7AB}" type="datetimeFigureOut">
              <a:rPr lang="en-US" smtClean="0"/>
              <a:t>10/18/2017</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2C71244-24E2-4DFC-9FD3-6E5403B4B8D9}" type="slidenum">
              <a:rPr lang="en-US" smtClean="0"/>
              <a:t>‹#›</a:t>
            </a:fld>
            <a:endParaRPr lang="en-US"/>
          </a:p>
        </p:txBody>
      </p:sp>
    </p:spTree>
    <p:extLst>
      <p:ext uri="{BB962C8B-B14F-4D97-AF65-F5344CB8AC3E}">
        <p14:creationId xmlns:p14="http://schemas.microsoft.com/office/powerpoint/2010/main" val="3463719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anose="020B0600070205080204" pitchFamily="34" charset="-128"/>
            </a:endParaRP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A203882-9D6C-41CF-96CA-3E4B50F6FA6E}" type="slidenum">
              <a:rPr lang="en-US" altLang="en-US"/>
              <a:pPr>
                <a:spcBef>
                  <a:spcPct val="0"/>
                </a:spcBef>
              </a:pPr>
              <a:t>3</a:t>
            </a:fld>
            <a:endParaRPr lang="en-US" altLang="en-US"/>
          </a:p>
        </p:txBody>
      </p:sp>
    </p:spTree>
    <p:extLst>
      <p:ext uri="{BB962C8B-B14F-4D97-AF65-F5344CB8AC3E}">
        <p14:creationId xmlns:p14="http://schemas.microsoft.com/office/powerpoint/2010/main" val="387604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2754313" y="260350"/>
            <a:ext cx="4408487" cy="3305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ED6EA5F-8652-4D84-B40B-350F865B863C}" type="slidenum">
              <a:rPr lang="en-US" altLang="en-US"/>
              <a:pPr>
                <a:spcBef>
                  <a:spcPct val="0"/>
                </a:spcBef>
              </a:pPr>
              <a:t>12</a:t>
            </a:fld>
            <a:endParaRPr lang="en-US" altLang="en-US"/>
          </a:p>
        </p:txBody>
      </p:sp>
      <p:sp>
        <p:nvSpPr>
          <p:cNvPr id="27652" name="Notes Placeholder 2"/>
          <p:cNvSpPr txBox="1">
            <a:spLocks/>
          </p:cNvSpPr>
          <p:nvPr/>
        </p:nvSpPr>
        <p:spPr bwMode="auto">
          <a:xfrm>
            <a:off x="992188" y="3746500"/>
            <a:ext cx="7931150"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109" tIns="49054" rIns="98109" bIns="49054"/>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a:latin typeface="Arial" panose="020B0604020202020204" pitchFamily="34" charset="0"/>
            </a:endParaRPr>
          </a:p>
        </p:txBody>
      </p:sp>
      <p:sp>
        <p:nvSpPr>
          <p:cNvPr id="2765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anose="020B0600070205080204" pitchFamily="34" charset="-128"/>
            </a:endParaRPr>
          </a:p>
        </p:txBody>
      </p:sp>
      <p:sp>
        <p:nvSpPr>
          <p:cNvPr id="27654" name="TextBox 4"/>
          <p:cNvSpPr txBox="1">
            <a:spLocks noChangeArrowheads="1"/>
          </p:cNvSpPr>
          <p:nvPr>
            <p:custDataLst>
              <p:tags r:id="rId1"/>
            </p:custDataLst>
          </p:nvPr>
        </p:nvSpPr>
        <p:spPr bwMode="auto">
          <a:xfrm>
            <a:off x="0" y="0"/>
            <a:ext cx="5053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Tree>
    <p:extLst>
      <p:ext uri="{BB962C8B-B14F-4D97-AF65-F5344CB8AC3E}">
        <p14:creationId xmlns:p14="http://schemas.microsoft.com/office/powerpoint/2010/main" val="93737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2754313" y="260350"/>
            <a:ext cx="4408487" cy="3305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3FF4168-9067-404E-89BE-F8B6CADB5665}" type="slidenum">
              <a:rPr lang="en-US" altLang="en-US"/>
              <a:pPr>
                <a:spcBef>
                  <a:spcPct val="0"/>
                </a:spcBef>
              </a:pPr>
              <a:t>13</a:t>
            </a:fld>
            <a:endParaRPr lang="en-US" altLang="en-US"/>
          </a:p>
        </p:txBody>
      </p:sp>
      <p:sp>
        <p:nvSpPr>
          <p:cNvPr id="29700" name="Notes Placeholder 2"/>
          <p:cNvSpPr txBox="1">
            <a:spLocks/>
          </p:cNvSpPr>
          <p:nvPr/>
        </p:nvSpPr>
        <p:spPr bwMode="auto">
          <a:xfrm>
            <a:off x="992188" y="3746500"/>
            <a:ext cx="7931150"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109" tIns="49054" rIns="98109" bIns="49054"/>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a:latin typeface="Arial" panose="020B0604020202020204" pitchFamily="34" charset="0"/>
            </a:endParaRPr>
          </a:p>
        </p:txBody>
      </p:sp>
      <p:sp>
        <p:nvSpPr>
          <p:cNvPr id="2970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anose="020B0600070205080204" pitchFamily="34" charset="-128"/>
            </a:endParaRPr>
          </a:p>
        </p:txBody>
      </p:sp>
      <p:sp>
        <p:nvSpPr>
          <p:cNvPr id="29702" name="TextBox 4"/>
          <p:cNvSpPr txBox="1">
            <a:spLocks noChangeArrowheads="1"/>
          </p:cNvSpPr>
          <p:nvPr>
            <p:custDataLst>
              <p:tags r:id="rId1"/>
            </p:custDataLst>
          </p:nvPr>
        </p:nvSpPr>
        <p:spPr bwMode="auto">
          <a:xfrm>
            <a:off x="0" y="0"/>
            <a:ext cx="5053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Tree>
    <p:extLst>
      <p:ext uri="{BB962C8B-B14F-4D97-AF65-F5344CB8AC3E}">
        <p14:creationId xmlns:p14="http://schemas.microsoft.com/office/powerpoint/2010/main" val="1715094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2754313" y="260350"/>
            <a:ext cx="4408487" cy="3305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8FE68D2-6F2B-448C-BF17-97997451B4B8}" type="slidenum">
              <a:rPr lang="en-US" altLang="en-US"/>
              <a:pPr>
                <a:spcBef>
                  <a:spcPct val="0"/>
                </a:spcBef>
              </a:pPr>
              <a:t>14</a:t>
            </a:fld>
            <a:endParaRPr lang="en-US" altLang="en-US"/>
          </a:p>
        </p:txBody>
      </p:sp>
      <p:sp>
        <p:nvSpPr>
          <p:cNvPr id="31748" name="Notes Placeholder 2"/>
          <p:cNvSpPr txBox="1">
            <a:spLocks/>
          </p:cNvSpPr>
          <p:nvPr/>
        </p:nvSpPr>
        <p:spPr bwMode="auto">
          <a:xfrm>
            <a:off x="992188" y="3746500"/>
            <a:ext cx="7931150"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109" tIns="49054" rIns="98109" bIns="49054"/>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a:latin typeface="Arial" panose="020B0604020202020204" pitchFamily="34" charset="0"/>
            </a:endParaRPr>
          </a:p>
        </p:txBody>
      </p:sp>
      <p:sp>
        <p:nvSpPr>
          <p:cNvPr id="3174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anose="020B0600070205080204" pitchFamily="34" charset="-128"/>
            </a:endParaRPr>
          </a:p>
        </p:txBody>
      </p:sp>
      <p:sp>
        <p:nvSpPr>
          <p:cNvPr id="31750" name="TextBox 4"/>
          <p:cNvSpPr txBox="1">
            <a:spLocks noChangeArrowheads="1"/>
          </p:cNvSpPr>
          <p:nvPr>
            <p:custDataLst>
              <p:tags r:id="rId1"/>
            </p:custDataLst>
          </p:nvPr>
        </p:nvSpPr>
        <p:spPr bwMode="auto">
          <a:xfrm>
            <a:off x="0" y="0"/>
            <a:ext cx="5053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Tree>
    <p:extLst>
      <p:ext uri="{BB962C8B-B14F-4D97-AF65-F5344CB8AC3E}">
        <p14:creationId xmlns:p14="http://schemas.microsoft.com/office/powerpoint/2010/main" val="3865433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2754313" y="260350"/>
            <a:ext cx="4408487" cy="3305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66CCDCB-B0E5-4934-93BE-A66DAB5A1A57}" type="slidenum">
              <a:rPr lang="en-US" altLang="en-US"/>
              <a:pPr>
                <a:spcBef>
                  <a:spcPct val="0"/>
                </a:spcBef>
              </a:pPr>
              <a:t>15</a:t>
            </a:fld>
            <a:endParaRPr lang="en-US" altLang="en-US"/>
          </a:p>
        </p:txBody>
      </p:sp>
      <p:sp>
        <p:nvSpPr>
          <p:cNvPr id="33796" name="Notes Placeholder 2"/>
          <p:cNvSpPr txBox="1">
            <a:spLocks/>
          </p:cNvSpPr>
          <p:nvPr/>
        </p:nvSpPr>
        <p:spPr bwMode="auto">
          <a:xfrm>
            <a:off x="992188" y="3746500"/>
            <a:ext cx="7931150"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109" tIns="49054" rIns="98109" bIns="49054"/>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a:latin typeface="Arial" panose="020B0604020202020204" pitchFamily="34" charset="0"/>
            </a:endParaRPr>
          </a:p>
        </p:txBody>
      </p:sp>
      <p:sp>
        <p:nvSpPr>
          <p:cNvPr id="3379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anose="020B0600070205080204" pitchFamily="34" charset="-128"/>
            </a:endParaRPr>
          </a:p>
        </p:txBody>
      </p:sp>
      <p:sp>
        <p:nvSpPr>
          <p:cNvPr id="33798" name="TextBox 4"/>
          <p:cNvSpPr txBox="1">
            <a:spLocks noChangeArrowheads="1"/>
          </p:cNvSpPr>
          <p:nvPr>
            <p:custDataLst>
              <p:tags r:id="rId1"/>
            </p:custDataLst>
          </p:nvPr>
        </p:nvSpPr>
        <p:spPr bwMode="auto">
          <a:xfrm>
            <a:off x="0" y="0"/>
            <a:ext cx="5053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Tree>
    <p:extLst>
      <p:ext uri="{BB962C8B-B14F-4D97-AF65-F5344CB8AC3E}">
        <p14:creationId xmlns:p14="http://schemas.microsoft.com/office/powerpoint/2010/main" val="4205960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Afternoon.</a:t>
            </a:r>
            <a:r>
              <a:rPr lang="en-US" baseline="0" dirty="0" smtClean="0"/>
              <a:t> </a:t>
            </a:r>
          </a:p>
          <a:p>
            <a:endParaRPr lang="en-US" baseline="0" dirty="0" smtClean="0"/>
          </a:p>
          <a:p>
            <a:r>
              <a:rPr lang="en-US" dirty="0" smtClean="0"/>
              <a:t>Thank</a:t>
            </a:r>
            <a:r>
              <a:rPr lang="en-US" baseline="0" dirty="0" smtClean="0"/>
              <a:t> you for having me this afternoon. </a:t>
            </a:r>
          </a:p>
          <a:p>
            <a:endParaRPr lang="en-US" baseline="0" dirty="0" smtClean="0"/>
          </a:p>
          <a:p>
            <a:r>
              <a:rPr lang="en-US" baseline="0" dirty="0" smtClean="0"/>
              <a:t>I’m here to talk to you about emergencies but I’m also here to talk to you about risks </a:t>
            </a:r>
          </a:p>
          <a:p>
            <a:endParaRPr lang="en-US" baseline="0" dirty="0" smtClean="0"/>
          </a:p>
          <a:p>
            <a:r>
              <a:rPr lang="en-US" baseline="0" dirty="0" smtClean="0"/>
              <a:t>Often it’s a risk that’s taken that blows into an emergency. </a:t>
            </a:r>
            <a:endParaRPr lang="en-US" dirty="0"/>
          </a:p>
        </p:txBody>
      </p:sp>
      <p:sp>
        <p:nvSpPr>
          <p:cNvPr id="4" name="Slide Number Placeholder 3"/>
          <p:cNvSpPr>
            <a:spLocks noGrp="1"/>
          </p:cNvSpPr>
          <p:nvPr>
            <p:ph type="sldNum" sz="quarter" idx="10"/>
          </p:nvPr>
        </p:nvSpPr>
        <p:spPr/>
        <p:txBody>
          <a:bodyPr/>
          <a:lstStyle/>
          <a:p>
            <a:pPr>
              <a:defRPr/>
            </a:pPr>
            <a:fld id="{FF05F43C-5EBB-4691-A934-417BC6756CA4}" type="slidenum">
              <a:rPr lang="en-US" smtClean="0"/>
              <a:pPr>
                <a:defRPr/>
              </a:pPr>
              <a:t>21</a:t>
            </a:fld>
            <a:endParaRPr lang="en-US" dirty="0"/>
          </a:p>
        </p:txBody>
      </p:sp>
    </p:spTree>
    <p:extLst>
      <p:ext uri="{BB962C8B-B14F-4D97-AF65-F5344CB8AC3E}">
        <p14:creationId xmlns:p14="http://schemas.microsoft.com/office/powerpoint/2010/main" val="1351296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lvl="1"/>
            <a:endParaRPr lang="en-US" baseline="0" dirty="0" smtClean="0"/>
          </a:p>
          <a:p>
            <a:pPr marL="640594" lvl="1"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FF05F43C-5EBB-4691-A934-417BC6756CA4}" type="slidenum">
              <a:rPr lang="en-US" smtClean="0"/>
              <a:pPr>
                <a:defRPr/>
              </a:pPr>
              <a:t>22</a:t>
            </a:fld>
            <a:endParaRPr lang="en-US" dirty="0"/>
          </a:p>
        </p:txBody>
      </p:sp>
    </p:spTree>
    <p:extLst>
      <p:ext uri="{BB962C8B-B14F-4D97-AF65-F5344CB8AC3E}">
        <p14:creationId xmlns:p14="http://schemas.microsoft.com/office/powerpoint/2010/main" val="4049761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Talk to the interdependency of each risk – how they cross to other departmental areas.</a:t>
            </a:r>
            <a:endParaRPr lang="en-US" dirty="0"/>
          </a:p>
        </p:txBody>
      </p:sp>
      <p:sp>
        <p:nvSpPr>
          <p:cNvPr id="4" name="Slide Number Placeholder 3"/>
          <p:cNvSpPr>
            <a:spLocks noGrp="1"/>
          </p:cNvSpPr>
          <p:nvPr>
            <p:ph type="sldNum" sz="quarter" idx="10"/>
          </p:nvPr>
        </p:nvSpPr>
        <p:spPr/>
        <p:txBody>
          <a:bodyPr/>
          <a:lstStyle/>
          <a:p>
            <a:pPr>
              <a:defRPr/>
            </a:pPr>
            <a:fld id="{FF05F43C-5EBB-4691-A934-417BC6756CA4}" type="slidenum">
              <a:rPr lang="en-US" smtClean="0"/>
              <a:pPr>
                <a:defRPr/>
              </a:pPr>
              <a:t>23</a:t>
            </a:fld>
            <a:endParaRPr lang="en-US" dirty="0"/>
          </a:p>
        </p:txBody>
      </p:sp>
    </p:spTree>
    <p:extLst>
      <p:ext uri="{BB962C8B-B14F-4D97-AF65-F5344CB8AC3E}">
        <p14:creationId xmlns:p14="http://schemas.microsoft.com/office/powerpoint/2010/main" val="2278175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  Why</a:t>
            </a:r>
            <a:r>
              <a:rPr lang="en-US" baseline="0" dirty="0" smtClean="0"/>
              <a:t> is this Important? </a:t>
            </a:r>
          </a:p>
          <a:p>
            <a:endParaRPr lang="en-US" baseline="0" dirty="0" smtClean="0"/>
          </a:p>
          <a:p>
            <a:r>
              <a:rPr lang="en-US" baseline="0" dirty="0" smtClean="0"/>
              <a:t>UCR operates in an inherently risky environment.  </a:t>
            </a:r>
          </a:p>
          <a:p>
            <a:endParaRPr lang="en-US" dirty="0" smtClean="0">
              <a:effectLst/>
            </a:endParaRPr>
          </a:p>
          <a:p>
            <a:r>
              <a:rPr lang="en-US" dirty="0" smtClean="0">
                <a:effectLst/>
              </a:rPr>
              <a:t>By strategically managing risk, </a:t>
            </a:r>
          </a:p>
          <a:p>
            <a:endParaRPr lang="en-US" dirty="0" smtClean="0">
              <a:effectLst/>
            </a:endParaRPr>
          </a:p>
          <a:p>
            <a:r>
              <a:rPr lang="en-US" dirty="0" smtClean="0">
                <a:effectLst/>
              </a:rPr>
              <a:t>we can reduce the chance of loss, </a:t>
            </a:r>
          </a:p>
          <a:p>
            <a:endParaRPr lang="en-US" dirty="0" smtClean="0">
              <a:effectLst/>
            </a:endParaRPr>
          </a:p>
          <a:p>
            <a:r>
              <a:rPr lang="en-US" dirty="0" smtClean="0">
                <a:effectLst/>
              </a:rPr>
              <a:t>create greater financial stability, </a:t>
            </a:r>
          </a:p>
          <a:p>
            <a:endParaRPr lang="en-US" dirty="0" smtClean="0">
              <a:effectLst/>
            </a:endParaRPr>
          </a:p>
          <a:p>
            <a:r>
              <a:rPr lang="en-US" dirty="0" smtClean="0">
                <a:effectLst/>
              </a:rPr>
              <a:t>free up resources, and </a:t>
            </a:r>
          </a:p>
          <a:p>
            <a:endParaRPr lang="en-US" dirty="0" smtClean="0">
              <a:effectLst/>
            </a:endParaRPr>
          </a:p>
          <a:p>
            <a:r>
              <a:rPr lang="en-US" dirty="0" smtClean="0">
                <a:effectLst/>
              </a:rPr>
              <a:t>protect the University so we can support teaching, research, and public services.</a:t>
            </a:r>
            <a:endParaRPr lang="en-US" dirty="0"/>
          </a:p>
        </p:txBody>
      </p:sp>
      <p:sp>
        <p:nvSpPr>
          <p:cNvPr id="4" name="Slide Number Placeholder 3"/>
          <p:cNvSpPr>
            <a:spLocks noGrp="1"/>
          </p:cNvSpPr>
          <p:nvPr>
            <p:ph type="sldNum" sz="quarter" idx="10"/>
          </p:nvPr>
        </p:nvSpPr>
        <p:spPr/>
        <p:txBody>
          <a:bodyPr/>
          <a:lstStyle/>
          <a:p>
            <a:pPr>
              <a:defRPr/>
            </a:pPr>
            <a:fld id="{FF05F43C-5EBB-4691-A934-417BC6756CA4}" type="slidenum">
              <a:rPr lang="en-US" smtClean="0"/>
              <a:pPr>
                <a:defRPr/>
              </a:pPr>
              <a:t>24</a:t>
            </a:fld>
            <a:endParaRPr lang="en-US" dirty="0"/>
          </a:p>
        </p:txBody>
      </p:sp>
    </p:spTree>
    <p:extLst>
      <p:ext uri="{BB962C8B-B14F-4D97-AF65-F5344CB8AC3E}">
        <p14:creationId xmlns:p14="http://schemas.microsoft.com/office/powerpoint/2010/main" val="3660096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  Why</a:t>
            </a:r>
            <a:r>
              <a:rPr lang="en-US" baseline="0" dirty="0" smtClean="0"/>
              <a:t> is this Important? </a:t>
            </a:r>
            <a:endParaRPr lang="en-US" dirty="0"/>
          </a:p>
        </p:txBody>
      </p:sp>
      <p:sp>
        <p:nvSpPr>
          <p:cNvPr id="4" name="Slide Number Placeholder 3"/>
          <p:cNvSpPr>
            <a:spLocks noGrp="1"/>
          </p:cNvSpPr>
          <p:nvPr>
            <p:ph type="sldNum" sz="quarter" idx="10"/>
          </p:nvPr>
        </p:nvSpPr>
        <p:spPr/>
        <p:txBody>
          <a:bodyPr/>
          <a:lstStyle/>
          <a:p>
            <a:pPr>
              <a:defRPr/>
            </a:pPr>
            <a:fld id="{FF05F43C-5EBB-4691-A934-417BC6756CA4}" type="slidenum">
              <a:rPr lang="en-US" smtClean="0"/>
              <a:pPr>
                <a:defRPr/>
              </a:pPr>
              <a:t>25</a:t>
            </a:fld>
            <a:endParaRPr lang="en-US" dirty="0"/>
          </a:p>
        </p:txBody>
      </p:sp>
    </p:spTree>
    <p:extLst>
      <p:ext uri="{BB962C8B-B14F-4D97-AF65-F5344CB8AC3E}">
        <p14:creationId xmlns:p14="http://schemas.microsoft.com/office/powerpoint/2010/main" val="1951075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FF05F43C-5EBB-4691-A934-417BC6756CA4}" type="slidenum">
              <a:rPr lang="en-US" smtClean="0"/>
              <a:pPr>
                <a:defRPr/>
              </a:pPr>
              <a:t>26</a:t>
            </a:fld>
            <a:endParaRPr lang="en-US" dirty="0"/>
          </a:p>
        </p:txBody>
      </p:sp>
    </p:spTree>
    <p:extLst>
      <p:ext uri="{BB962C8B-B14F-4D97-AF65-F5344CB8AC3E}">
        <p14:creationId xmlns:p14="http://schemas.microsoft.com/office/powerpoint/2010/main" val="2680234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anose="020B0600070205080204" pitchFamily="34" charset="-128"/>
            </a:endParaRP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566FCD5-2F59-48B2-8D3B-846D375576DC}" type="slidenum">
              <a:rPr lang="en-US" altLang="en-US"/>
              <a:pPr>
                <a:spcBef>
                  <a:spcPct val="0"/>
                </a:spcBef>
              </a:pPr>
              <a:t>4</a:t>
            </a:fld>
            <a:endParaRPr lang="en-US" altLang="en-US"/>
          </a:p>
        </p:txBody>
      </p:sp>
    </p:spTree>
    <p:extLst>
      <p:ext uri="{BB962C8B-B14F-4D97-AF65-F5344CB8AC3E}">
        <p14:creationId xmlns:p14="http://schemas.microsoft.com/office/powerpoint/2010/main" val="338579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05F43C-5EBB-4691-A934-417BC6756CA4}" type="slidenum">
              <a:rPr lang="en-US" smtClean="0"/>
              <a:pPr>
                <a:defRPr/>
              </a:pPr>
              <a:t>27</a:t>
            </a:fld>
            <a:endParaRPr lang="en-US" dirty="0"/>
          </a:p>
        </p:txBody>
      </p:sp>
    </p:spTree>
    <p:extLst>
      <p:ext uri="{BB962C8B-B14F-4D97-AF65-F5344CB8AC3E}">
        <p14:creationId xmlns:p14="http://schemas.microsoft.com/office/powerpoint/2010/main" val="3216337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F05F43C-5EBB-4691-A934-417BC6756CA4}" type="slidenum">
              <a:rPr lang="en-US" smtClean="0"/>
              <a:pPr>
                <a:defRPr/>
              </a:pPr>
              <a:t>28</a:t>
            </a:fld>
            <a:endParaRPr lang="en-US" dirty="0"/>
          </a:p>
        </p:txBody>
      </p:sp>
    </p:spTree>
    <p:extLst>
      <p:ext uri="{BB962C8B-B14F-4D97-AF65-F5344CB8AC3E}">
        <p14:creationId xmlns:p14="http://schemas.microsoft.com/office/powerpoint/2010/main" val="3587665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FF05F43C-5EBB-4691-A934-417BC6756CA4}" type="slidenum">
              <a:rPr lang="en-US" smtClean="0"/>
              <a:pPr>
                <a:defRPr/>
              </a:pPr>
              <a:t>29</a:t>
            </a:fld>
            <a:endParaRPr lang="en-US" dirty="0"/>
          </a:p>
        </p:txBody>
      </p:sp>
    </p:spTree>
    <p:extLst>
      <p:ext uri="{BB962C8B-B14F-4D97-AF65-F5344CB8AC3E}">
        <p14:creationId xmlns:p14="http://schemas.microsoft.com/office/powerpoint/2010/main" val="4079227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FF05F43C-5EBB-4691-A934-417BC6756CA4}" type="slidenum">
              <a:rPr lang="en-US" smtClean="0"/>
              <a:pPr>
                <a:defRPr/>
              </a:pPr>
              <a:t>30</a:t>
            </a:fld>
            <a:endParaRPr lang="en-US" dirty="0"/>
          </a:p>
        </p:txBody>
      </p:sp>
    </p:spTree>
    <p:extLst>
      <p:ext uri="{BB962C8B-B14F-4D97-AF65-F5344CB8AC3E}">
        <p14:creationId xmlns:p14="http://schemas.microsoft.com/office/powerpoint/2010/main" val="2033770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New Building</a:t>
            </a:r>
          </a:p>
          <a:p>
            <a:pPr marL="174708" indent="-174708">
              <a:buFont typeface="Arial" panose="020B0604020202020204" pitchFamily="34" charset="0"/>
              <a:buChar char="•"/>
            </a:pPr>
            <a:r>
              <a:rPr lang="en-US" dirty="0" smtClean="0"/>
              <a:t>30 Computers / 30 phones</a:t>
            </a:r>
          </a:p>
          <a:p>
            <a:pPr marL="174708" indent="-174708">
              <a:buFont typeface="Arial" panose="020B0604020202020204" pitchFamily="34" charset="0"/>
              <a:buChar char="•"/>
            </a:pPr>
            <a:r>
              <a:rPr lang="en-US" dirty="0" smtClean="0"/>
              <a:t>Fully Trained Support Staff</a:t>
            </a:r>
          </a:p>
          <a:p>
            <a:pPr marL="174708" indent="-174708">
              <a:buFont typeface="Arial" panose="020B0604020202020204" pitchFamily="34" charset="0"/>
              <a:buChar char="•"/>
            </a:pPr>
            <a:r>
              <a:rPr lang="en-US" dirty="0" smtClean="0"/>
              <a:t>Necessary Support Equipment </a:t>
            </a:r>
          </a:p>
          <a:p>
            <a:pPr marL="174708" indent="-174708">
              <a:buFont typeface="Arial" panose="020B0604020202020204" pitchFamily="34" charset="0"/>
              <a:buChar char="•"/>
            </a:pPr>
            <a:r>
              <a:rPr lang="en-US" dirty="0" smtClean="0"/>
              <a:t>Sufficient Space and Resources</a:t>
            </a:r>
          </a:p>
          <a:p>
            <a:pPr marL="174708" indent="-174708">
              <a:buFont typeface="Arial" panose="020B0604020202020204" pitchFamily="34" charset="0"/>
              <a:buChar char="•"/>
            </a:pPr>
            <a:r>
              <a:rPr lang="en-US" dirty="0" smtClean="0"/>
              <a:t>Responds to all types of events</a:t>
            </a:r>
            <a:endParaRPr lang="en-US" dirty="0"/>
          </a:p>
        </p:txBody>
      </p:sp>
      <p:sp>
        <p:nvSpPr>
          <p:cNvPr id="4" name="Slide Number Placeholder 3"/>
          <p:cNvSpPr>
            <a:spLocks noGrp="1"/>
          </p:cNvSpPr>
          <p:nvPr>
            <p:ph type="sldNum" sz="quarter" idx="10"/>
          </p:nvPr>
        </p:nvSpPr>
        <p:spPr/>
        <p:txBody>
          <a:bodyPr/>
          <a:lstStyle/>
          <a:p>
            <a:pPr>
              <a:defRPr/>
            </a:pPr>
            <a:fld id="{FF05F43C-5EBB-4691-A934-417BC6756CA4}" type="slidenum">
              <a:rPr lang="en-US" smtClean="0"/>
              <a:pPr>
                <a:defRPr/>
              </a:pPr>
              <a:t>31</a:t>
            </a:fld>
            <a:endParaRPr lang="en-US" dirty="0"/>
          </a:p>
        </p:txBody>
      </p:sp>
    </p:spTree>
    <p:extLst>
      <p:ext uri="{BB962C8B-B14F-4D97-AF65-F5344CB8AC3E}">
        <p14:creationId xmlns:p14="http://schemas.microsoft.com/office/powerpoint/2010/main" val="1669703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FF05F43C-5EBB-4691-A934-417BC6756CA4}" type="slidenum">
              <a:rPr lang="en-US" smtClean="0"/>
              <a:pPr>
                <a:defRPr/>
              </a:pPr>
              <a:t>32</a:t>
            </a:fld>
            <a:endParaRPr lang="en-US" dirty="0"/>
          </a:p>
        </p:txBody>
      </p:sp>
    </p:spTree>
    <p:extLst>
      <p:ext uri="{BB962C8B-B14F-4D97-AF65-F5344CB8AC3E}">
        <p14:creationId xmlns:p14="http://schemas.microsoft.com/office/powerpoint/2010/main" val="1317308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FF05F43C-5EBB-4691-A934-417BC6756CA4}" type="slidenum">
              <a:rPr lang="en-US" smtClean="0"/>
              <a:pPr>
                <a:defRPr/>
              </a:pPr>
              <a:t>33</a:t>
            </a:fld>
            <a:endParaRPr lang="en-US" dirty="0"/>
          </a:p>
        </p:txBody>
      </p:sp>
    </p:spTree>
    <p:extLst>
      <p:ext uri="{BB962C8B-B14F-4D97-AF65-F5344CB8AC3E}">
        <p14:creationId xmlns:p14="http://schemas.microsoft.com/office/powerpoint/2010/main" val="2534376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FF05F43C-5EBB-4691-A934-417BC6756CA4}" type="slidenum">
              <a:rPr lang="en-US" smtClean="0"/>
              <a:pPr>
                <a:defRPr/>
              </a:pPr>
              <a:t>34</a:t>
            </a:fld>
            <a:endParaRPr lang="en-US" dirty="0"/>
          </a:p>
        </p:txBody>
      </p:sp>
    </p:spTree>
    <p:extLst>
      <p:ext uri="{BB962C8B-B14F-4D97-AF65-F5344CB8AC3E}">
        <p14:creationId xmlns:p14="http://schemas.microsoft.com/office/powerpoint/2010/main" val="23886941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3177" indent="-524123">
              <a:buFont typeface="+mj-lt"/>
              <a:buAutoNum type="arabicPeriod"/>
            </a:pPr>
            <a:r>
              <a:rPr lang="en-US" dirty="0"/>
              <a:t>Have </a:t>
            </a:r>
            <a:r>
              <a:rPr lang="en-US" b="1" dirty="0"/>
              <a:t>Emergency Contact Information</a:t>
            </a:r>
          </a:p>
          <a:p>
            <a:r>
              <a:rPr lang="en-US" b="1" dirty="0"/>
              <a:t>	</a:t>
            </a:r>
            <a:r>
              <a:rPr lang="en-US" dirty="0"/>
              <a:t>department</a:t>
            </a:r>
          </a:p>
          <a:p>
            <a:r>
              <a:rPr lang="en-US" dirty="0"/>
              <a:t>	people in your lab</a:t>
            </a:r>
          </a:p>
          <a:p>
            <a:r>
              <a:rPr lang="en-US" dirty="0"/>
              <a:t>	family</a:t>
            </a:r>
          </a:p>
          <a:p>
            <a:r>
              <a:rPr lang="en-US" dirty="0"/>
              <a:t>	out of area contact</a:t>
            </a:r>
            <a:r>
              <a:rPr lang="en-US" b="1" dirty="0"/>
              <a:t>  </a:t>
            </a:r>
          </a:p>
          <a:p>
            <a:pPr marL="93177" indent="-524123">
              <a:buFont typeface="Arial" panose="020B0604020202020204" pitchFamily="34" charset="0"/>
              <a:buChar char="•"/>
            </a:pPr>
            <a:r>
              <a:rPr lang="en-US" dirty="0"/>
              <a:t>Add to your phone </a:t>
            </a:r>
            <a:r>
              <a:rPr lang="en-US" b="1" dirty="0"/>
              <a:t>UCPD (951) 827-5222 &amp; EHS (951) 827-5528</a:t>
            </a:r>
          </a:p>
          <a:p>
            <a:r>
              <a:rPr lang="en-US" b="1" dirty="0"/>
              <a:t>	</a:t>
            </a:r>
            <a:r>
              <a:rPr lang="en-US" dirty="0"/>
              <a:t>To report an incident, injury, chemical spill, a hazard</a:t>
            </a:r>
          </a:p>
          <a:p>
            <a:pPr marL="93177" indent="-524123">
              <a:buFont typeface="+mj-lt"/>
              <a:buAutoNum type="arabicPeriod"/>
            </a:pPr>
            <a:endParaRPr lang="en-US" dirty="0"/>
          </a:p>
          <a:p>
            <a:pPr marL="93177" indent="-524123">
              <a:buFont typeface="+mj-lt"/>
              <a:buAutoNum type="arabicPeriod" startAt="2"/>
            </a:pPr>
            <a:r>
              <a:rPr lang="en-US" dirty="0"/>
              <a:t>Know your </a:t>
            </a:r>
            <a:r>
              <a:rPr lang="en-US" b="1" dirty="0"/>
              <a:t>Evacuation Locations</a:t>
            </a:r>
          </a:p>
          <a:p>
            <a:pPr marL="34942" lvl="1"/>
            <a:r>
              <a:rPr lang="en-US" b="1" dirty="0"/>
              <a:t>	</a:t>
            </a:r>
            <a:r>
              <a:rPr lang="en-US" dirty="0"/>
              <a:t>building</a:t>
            </a:r>
          </a:p>
          <a:p>
            <a:pPr marL="34942" lvl="1"/>
            <a:r>
              <a:rPr lang="en-US" dirty="0"/>
              <a:t>	off campus location with your department</a:t>
            </a:r>
          </a:p>
          <a:p>
            <a:pPr marL="34942" lvl="1"/>
            <a:r>
              <a:rPr lang="en-US" dirty="0"/>
              <a:t>	for your family – connection site</a:t>
            </a:r>
          </a:p>
          <a:p>
            <a:pPr marL="34942" lvl="1"/>
            <a:endParaRPr lang="en-US" b="1" dirty="0"/>
          </a:p>
          <a:p>
            <a:pPr marL="93177" indent="-524123">
              <a:buFont typeface="+mj-lt"/>
              <a:buAutoNum type="arabicPeriod" startAt="2"/>
            </a:pPr>
            <a:r>
              <a:rPr lang="en-US" dirty="0"/>
              <a:t>Register for </a:t>
            </a:r>
            <a:r>
              <a:rPr lang="en-US" b="1" dirty="0"/>
              <a:t>Text Alerts</a:t>
            </a:r>
          </a:p>
          <a:p>
            <a:pPr marL="34942" lvl="1"/>
            <a:r>
              <a:rPr lang="en-US" b="1" dirty="0"/>
              <a:t>	</a:t>
            </a:r>
            <a:r>
              <a:rPr lang="en-US" dirty="0"/>
              <a:t>For emergency alerts and for test alerts</a:t>
            </a:r>
          </a:p>
          <a:p>
            <a:pPr marL="34942" lvl="1"/>
            <a:endParaRPr lang="en-US" b="1" dirty="0"/>
          </a:p>
          <a:p>
            <a:pPr marL="93177" indent="-524123">
              <a:buFont typeface="+mj-lt"/>
              <a:buAutoNum type="arabicPeriod" startAt="2"/>
            </a:pPr>
            <a:r>
              <a:rPr lang="en-US" dirty="0"/>
              <a:t>Prepare your </a:t>
            </a:r>
            <a:r>
              <a:rPr lang="en-US" b="1" dirty="0"/>
              <a:t>Vital Records</a:t>
            </a:r>
          </a:p>
          <a:p>
            <a:pPr marL="34942" lvl="1"/>
            <a:r>
              <a:rPr lang="en-US" b="1" dirty="0"/>
              <a:t>	</a:t>
            </a:r>
            <a:r>
              <a:rPr lang="en-US" dirty="0"/>
              <a:t>Back up your Work product, lab documents,</a:t>
            </a:r>
          </a:p>
          <a:p>
            <a:pPr marL="34942" lvl="1"/>
            <a:r>
              <a:rPr lang="en-US" dirty="0"/>
              <a:t>	home records, personal records</a:t>
            </a:r>
          </a:p>
          <a:p>
            <a:pPr marL="34942" lvl="1"/>
            <a:endParaRPr lang="en-US" b="1" dirty="0"/>
          </a:p>
          <a:p>
            <a:pPr marL="93177" indent="-524123">
              <a:buFont typeface="+mj-lt"/>
              <a:buAutoNum type="arabicPeriod" startAt="2"/>
            </a:pPr>
            <a:r>
              <a:rPr lang="en-US" dirty="0"/>
              <a:t>Make a </a:t>
            </a:r>
            <a:r>
              <a:rPr lang="en-US" b="1" dirty="0"/>
              <a:t>Work Plan and Home Plan</a:t>
            </a:r>
          </a:p>
          <a:p>
            <a:pPr marL="500828" lvl="2"/>
            <a:r>
              <a:rPr lang="en-US" b="1" dirty="0"/>
              <a:t>	</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FF05F43C-5EBB-4691-A934-417BC6756CA4}" type="slidenum">
              <a:rPr lang="en-US" smtClean="0"/>
              <a:pPr>
                <a:defRPr/>
              </a:pPr>
              <a:t>35</a:t>
            </a:fld>
            <a:endParaRPr lang="en-US" dirty="0"/>
          </a:p>
        </p:txBody>
      </p:sp>
    </p:spTree>
    <p:extLst>
      <p:ext uri="{BB962C8B-B14F-4D97-AF65-F5344CB8AC3E}">
        <p14:creationId xmlns:p14="http://schemas.microsoft.com/office/powerpoint/2010/main" val="26819291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FF05F43C-5EBB-4691-A934-417BC6756CA4}" type="slidenum">
              <a:rPr lang="en-US" smtClean="0"/>
              <a:pPr>
                <a:defRPr/>
              </a:pPr>
              <a:t>36</a:t>
            </a:fld>
            <a:endParaRPr lang="en-US" dirty="0"/>
          </a:p>
        </p:txBody>
      </p:sp>
    </p:spTree>
    <p:extLst>
      <p:ext uri="{BB962C8B-B14F-4D97-AF65-F5344CB8AC3E}">
        <p14:creationId xmlns:p14="http://schemas.microsoft.com/office/powerpoint/2010/main" val="2224987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2754313" y="260350"/>
            <a:ext cx="4408487" cy="3305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0689E06-254A-4378-818D-23FAD6FF08E4}" type="slidenum">
              <a:rPr lang="en-US" altLang="en-US"/>
              <a:pPr>
                <a:spcBef>
                  <a:spcPct val="0"/>
                </a:spcBef>
              </a:pPr>
              <a:t>5</a:t>
            </a:fld>
            <a:endParaRPr lang="en-US" altLang="en-US"/>
          </a:p>
        </p:txBody>
      </p:sp>
      <p:sp>
        <p:nvSpPr>
          <p:cNvPr id="13316" name="Notes Placeholder 2"/>
          <p:cNvSpPr txBox="1">
            <a:spLocks/>
          </p:cNvSpPr>
          <p:nvPr/>
        </p:nvSpPr>
        <p:spPr bwMode="auto">
          <a:xfrm>
            <a:off x="992188" y="3746500"/>
            <a:ext cx="7931150"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109" tIns="49054" rIns="98109" bIns="49054"/>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a:latin typeface="Arial" panose="020B0604020202020204" pitchFamily="34" charset="0"/>
            </a:endParaRPr>
          </a:p>
        </p:txBody>
      </p:sp>
      <p:sp>
        <p:nvSpPr>
          <p:cNvPr id="1331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anose="020B0600070205080204" pitchFamily="34" charset="-128"/>
            </a:endParaRPr>
          </a:p>
        </p:txBody>
      </p:sp>
      <p:sp>
        <p:nvSpPr>
          <p:cNvPr id="13318" name="TextBox 4"/>
          <p:cNvSpPr txBox="1">
            <a:spLocks noChangeArrowheads="1"/>
          </p:cNvSpPr>
          <p:nvPr>
            <p:custDataLst>
              <p:tags r:id="rId1"/>
            </p:custDataLst>
          </p:nvPr>
        </p:nvSpPr>
        <p:spPr bwMode="auto">
          <a:xfrm>
            <a:off x="0" y="0"/>
            <a:ext cx="5053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Tree>
    <p:extLst>
      <p:ext uri="{BB962C8B-B14F-4D97-AF65-F5344CB8AC3E}">
        <p14:creationId xmlns:p14="http://schemas.microsoft.com/office/powerpoint/2010/main" val="12377999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ln/>
        </p:spPr>
      </p:sp>
      <p:sp>
        <p:nvSpPr>
          <p:cNvPr id="34818" name="Rectangle 3"/>
          <p:cNvSpPr>
            <a:spLocks noGrp="1" noChangeArrowheads="1"/>
          </p:cNvSpPr>
          <p:nvPr>
            <p:ph type="body" idx="1"/>
          </p:nvPr>
        </p:nvSpPr>
        <p:spPr>
          <a:noFill/>
          <a:ln/>
        </p:spPr>
        <p:txBody>
          <a:bodyPr/>
          <a:lstStyle/>
          <a:p>
            <a:pPr eaLnBrk="1" hangingPunct="1"/>
            <a:r>
              <a:rPr lang="en-US"/>
              <a:t>Table 3 output follows this slide </a:t>
            </a:r>
          </a:p>
        </p:txBody>
      </p:sp>
    </p:spTree>
    <p:extLst>
      <p:ext uri="{BB962C8B-B14F-4D97-AF65-F5344CB8AC3E}">
        <p14:creationId xmlns:p14="http://schemas.microsoft.com/office/powerpoint/2010/main" val="119516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endParaRPr lang="en-US" dirty="0" smtClean="0"/>
          </a:p>
        </p:txBody>
      </p:sp>
      <p:sp>
        <p:nvSpPr>
          <p:cNvPr id="61444" name="Slide Number Placeholder 3"/>
          <p:cNvSpPr>
            <a:spLocks noGrp="1"/>
          </p:cNvSpPr>
          <p:nvPr>
            <p:ph type="sldNum" sz="quarter" idx="5"/>
          </p:nvPr>
        </p:nvSpPr>
        <p:spPr>
          <a:noFill/>
        </p:spPr>
        <p:txBody>
          <a:bodyPr/>
          <a:lstStyle/>
          <a:p>
            <a:fld id="{CFE876E6-4B68-4286-8868-1589695B450B}" type="slidenum">
              <a:rPr lang="en-US" smtClean="0"/>
              <a:pPr/>
              <a:t>102</a:t>
            </a:fld>
            <a:endParaRPr lang="en-US" dirty="0" smtClean="0"/>
          </a:p>
        </p:txBody>
      </p:sp>
    </p:spTree>
    <p:extLst>
      <p:ext uri="{BB962C8B-B14F-4D97-AF65-F5344CB8AC3E}">
        <p14:creationId xmlns:p14="http://schemas.microsoft.com/office/powerpoint/2010/main" val="34544610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6086CBB-33DD-4A21-9168-1FF31DF31C44}" type="slidenum">
              <a:rPr lang="en-US" smtClean="0"/>
              <a:pPr/>
              <a:t>111</a:t>
            </a:fld>
            <a:endParaRPr lang="en-US" dirty="0"/>
          </a:p>
        </p:txBody>
      </p:sp>
    </p:spTree>
    <p:extLst>
      <p:ext uri="{BB962C8B-B14F-4D97-AF65-F5344CB8AC3E}">
        <p14:creationId xmlns:p14="http://schemas.microsoft.com/office/powerpoint/2010/main" val="35918432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University’s policies are very broad and protect</a:t>
            </a:r>
            <a:r>
              <a:rPr lang="en-US" baseline="0" dirty="0" smtClean="0"/>
              <a:t> employees, faculty, students, vendors, contractors, and visitors and protects persons who are not the target of the conduct.</a:t>
            </a:r>
            <a:endParaRPr lang="en-US" dirty="0"/>
          </a:p>
        </p:txBody>
      </p:sp>
      <p:sp>
        <p:nvSpPr>
          <p:cNvPr id="4" name="Slide Number Placeholder 3"/>
          <p:cNvSpPr>
            <a:spLocks noGrp="1"/>
          </p:cNvSpPr>
          <p:nvPr>
            <p:ph type="sldNum" sz="quarter" idx="10"/>
          </p:nvPr>
        </p:nvSpPr>
        <p:spPr/>
        <p:txBody>
          <a:bodyPr/>
          <a:lstStyle/>
          <a:p>
            <a:fld id="{C6086CBB-33DD-4A21-9168-1FF31DF31C44}" type="slidenum">
              <a:rPr lang="en-US" smtClean="0"/>
              <a:pPr/>
              <a:t>118</a:t>
            </a:fld>
            <a:endParaRPr lang="en-US" dirty="0"/>
          </a:p>
        </p:txBody>
      </p:sp>
    </p:spTree>
    <p:extLst>
      <p:ext uri="{BB962C8B-B14F-4D97-AF65-F5344CB8AC3E}">
        <p14:creationId xmlns:p14="http://schemas.microsoft.com/office/powerpoint/2010/main" val="19948870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6086CBB-33DD-4A21-9168-1FF31DF31C44}" type="slidenum">
              <a:rPr lang="en-US" smtClean="0"/>
              <a:pPr/>
              <a:t>125</a:t>
            </a:fld>
            <a:endParaRPr lang="en-US" dirty="0"/>
          </a:p>
        </p:txBody>
      </p:sp>
    </p:spTree>
    <p:extLst>
      <p:ext uri="{BB962C8B-B14F-4D97-AF65-F5344CB8AC3E}">
        <p14:creationId xmlns:p14="http://schemas.microsoft.com/office/powerpoint/2010/main" val="2865917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2944912-8985-43FF-B78B-4335E05589CA}" type="slidenum">
              <a:rPr lang="en-US" smtClean="0"/>
              <a:pPr>
                <a:defRPr/>
              </a:pPr>
              <a:t>142</a:t>
            </a:fld>
            <a:endParaRPr lang="en-US" dirty="0"/>
          </a:p>
        </p:txBody>
      </p:sp>
    </p:spTree>
    <p:extLst>
      <p:ext uri="{BB962C8B-B14F-4D97-AF65-F5344CB8AC3E}">
        <p14:creationId xmlns:p14="http://schemas.microsoft.com/office/powerpoint/2010/main" val="31311040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Created by Amy Lee (slides 58 &amp; 59)</a:t>
            </a:r>
            <a:endParaRPr lang="en-US" dirty="0"/>
          </a:p>
        </p:txBody>
      </p:sp>
      <p:sp>
        <p:nvSpPr>
          <p:cNvPr id="4" name="Slide Number Placeholder 3"/>
          <p:cNvSpPr>
            <a:spLocks noGrp="1"/>
          </p:cNvSpPr>
          <p:nvPr>
            <p:ph type="sldNum" sz="quarter" idx="10"/>
          </p:nvPr>
        </p:nvSpPr>
        <p:spPr/>
        <p:txBody>
          <a:bodyPr/>
          <a:lstStyle/>
          <a:p>
            <a:fld id="{C6086CBB-33DD-4A21-9168-1FF31DF31C44}" type="slidenum">
              <a:rPr lang="en-US" smtClean="0"/>
              <a:pPr/>
              <a:t>143</a:t>
            </a:fld>
            <a:endParaRPr lang="en-US" dirty="0"/>
          </a:p>
        </p:txBody>
      </p:sp>
    </p:spTree>
    <p:extLst>
      <p:ext uri="{BB962C8B-B14F-4D97-AF65-F5344CB8AC3E}">
        <p14:creationId xmlns:p14="http://schemas.microsoft.com/office/powerpoint/2010/main" val="32429155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29840932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3040915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2754313" y="260350"/>
            <a:ext cx="4408487" cy="3305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B1378FF-68D2-418B-AE50-A0411479F999}" type="slidenum">
              <a:rPr lang="en-US" altLang="en-US"/>
              <a:pPr>
                <a:spcBef>
                  <a:spcPct val="0"/>
                </a:spcBef>
              </a:pPr>
              <a:t>6</a:t>
            </a:fld>
            <a:endParaRPr lang="en-US" altLang="en-US"/>
          </a:p>
        </p:txBody>
      </p:sp>
      <p:sp>
        <p:nvSpPr>
          <p:cNvPr id="15364" name="Notes Placeholder 2"/>
          <p:cNvSpPr txBox="1">
            <a:spLocks/>
          </p:cNvSpPr>
          <p:nvPr/>
        </p:nvSpPr>
        <p:spPr bwMode="auto">
          <a:xfrm>
            <a:off x="992188" y="3746500"/>
            <a:ext cx="7931150"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109" tIns="49054" rIns="98109" bIns="49054"/>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a:latin typeface="Arial" panose="020B0604020202020204" pitchFamily="34" charset="0"/>
            </a:endParaRPr>
          </a:p>
        </p:txBody>
      </p:sp>
      <p:sp>
        <p:nvSpPr>
          <p:cNvPr id="1536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anose="020B0600070205080204" pitchFamily="34" charset="-128"/>
            </a:endParaRPr>
          </a:p>
        </p:txBody>
      </p:sp>
      <p:sp>
        <p:nvSpPr>
          <p:cNvPr id="15366" name="TextBox 4"/>
          <p:cNvSpPr txBox="1">
            <a:spLocks noChangeArrowheads="1"/>
          </p:cNvSpPr>
          <p:nvPr>
            <p:custDataLst>
              <p:tags r:id="rId1"/>
            </p:custDataLst>
          </p:nvPr>
        </p:nvSpPr>
        <p:spPr bwMode="auto">
          <a:xfrm>
            <a:off x="0" y="0"/>
            <a:ext cx="5053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Tree>
    <p:extLst>
      <p:ext uri="{BB962C8B-B14F-4D97-AF65-F5344CB8AC3E}">
        <p14:creationId xmlns:p14="http://schemas.microsoft.com/office/powerpoint/2010/main" val="3100876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2754313" y="260350"/>
            <a:ext cx="4408487" cy="3305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C61EBA4-58A9-47B1-B989-EBC3FD528BF5}" type="slidenum">
              <a:rPr lang="en-US" altLang="en-US"/>
              <a:pPr>
                <a:spcBef>
                  <a:spcPct val="0"/>
                </a:spcBef>
              </a:pPr>
              <a:t>7</a:t>
            </a:fld>
            <a:endParaRPr lang="en-US" altLang="en-US"/>
          </a:p>
        </p:txBody>
      </p:sp>
      <p:sp>
        <p:nvSpPr>
          <p:cNvPr id="17412" name="Notes Placeholder 2"/>
          <p:cNvSpPr txBox="1">
            <a:spLocks/>
          </p:cNvSpPr>
          <p:nvPr/>
        </p:nvSpPr>
        <p:spPr bwMode="auto">
          <a:xfrm>
            <a:off x="992188" y="3746500"/>
            <a:ext cx="7931150"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109" tIns="49054" rIns="98109" bIns="49054"/>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a:latin typeface="Arial" panose="020B0604020202020204" pitchFamily="34" charset="0"/>
            </a:endParaRPr>
          </a:p>
        </p:txBody>
      </p:sp>
      <p:sp>
        <p:nvSpPr>
          <p:cNvPr id="1741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anose="020B0600070205080204" pitchFamily="34" charset="-128"/>
            </a:endParaRPr>
          </a:p>
        </p:txBody>
      </p:sp>
      <p:sp>
        <p:nvSpPr>
          <p:cNvPr id="17414" name="TextBox 4"/>
          <p:cNvSpPr txBox="1">
            <a:spLocks noChangeArrowheads="1"/>
          </p:cNvSpPr>
          <p:nvPr>
            <p:custDataLst>
              <p:tags r:id="rId1"/>
            </p:custDataLst>
          </p:nvPr>
        </p:nvSpPr>
        <p:spPr bwMode="auto">
          <a:xfrm>
            <a:off x="0" y="0"/>
            <a:ext cx="5053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Tree>
    <p:extLst>
      <p:ext uri="{BB962C8B-B14F-4D97-AF65-F5344CB8AC3E}">
        <p14:creationId xmlns:p14="http://schemas.microsoft.com/office/powerpoint/2010/main" val="2367208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754313" y="260350"/>
            <a:ext cx="4408487" cy="3305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F984D86-4360-4D37-971B-1D26E10054C1}" type="slidenum">
              <a:rPr lang="en-US" altLang="en-US"/>
              <a:pPr>
                <a:spcBef>
                  <a:spcPct val="0"/>
                </a:spcBef>
              </a:pPr>
              <a:t>8</a:t>
            </a:fld>
            <a:endParaRPr lang="en-US" altLang="en-US"/>
          </a:p>
        </p:txBody>
      </p:sp>
      <p:sp>
        <p:nvSpPr>
          <p:cNvPr id="19460" name="Notes Placeholder 2"/>
          <p:cNvSpPr txBox="1">
            <a:spLocks/>
          </p:cNvSpPr>
          <p:nvPr/>
        </p:nvSpPr>
        <p:spPr bwMode="auto">
          <a:xfrm>
            <a:off x="992188" y="3746500"/>
            <a:ext cx="7931150"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109" tIns="49054" rIns="98109" bIns="49054"/>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a:latin typeface="Arial" panose="020B0604020202020204" pitchFamily="34" charset="0"/>
            </a:endParaRPr>
          </a:p>
        </p:txBody>
      </p:sp>
      <p:sp>
        <p:nvSpPr>
          <p:cNvPr id="1946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anose="020B0600070205080204" pitchFamily="34" charset="-128"/>
            </a:endParaRPr>
          </a:p>
        </p:txBody>
      </p:sp>
      <p:sp>
        <p:nvSpPr>
          <p:cNvPr id="19462" name="TextBox 4"/>
          <p:cNvSpPr txBox="1">
            <a:spLocks noChangeArrowheads="1"/>
          </p:cNvSpPr>
          <p:nvPr>
            <p:custDataLst>
              <p:tags r:id="rId1"/>
            </p:custDataLst>
          </p:nvPr>
        </p:nvSpPr>
        <p:spPr bwMode="auto">
          <a:xfrm>
            <a:off x="0" y="0"/>
            <a:ext cx="5053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Tree>
    <p:extLst>
      <p:ext uri="{BB962C8B-B14F-4D97-AF65-F5344CB8AC3E}">
        <p14:creationId xmlns:p14="http://schemas.microsoft.com/office/powerpoint/2010/main" val="1863587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2754313" y="260350"/>
            <a:ext cx="4408487" cy="3305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8C592D4-CBD0-450F-8600-B67FB25B2EC4}" type="slidenum">
              <a:rPr lang="en-US" altLang="en-US"/>
              <a:pPr>
                <a:spcBef>
                  <a:spcPct val="0"/>
                </a:spcBef>
              </a:pPr>
              <a:t>9</a:t>
            </a:fld>
            <a:endParaRPr lang="en-US" altLang="en-US"/>
          </a:p>
        </p:txBody>
      </p:sp>
      <p:sp>
        <p:nvSpPr>
          <p:cNvPr id="21508" name="Notes Placeholder 2"/>
          <p:cNvSpPr txBox="1">
            <a:spLocks/>
          </p:cNvSpPr>
          <p:nvPr/>
        </p:nvSpPr>
        <p:spPr bwMode="auto">
          <a:xfrm>
            <a:off x="992188" y="3746500"/>
            <a:ext cx="7931150"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109" tIns="49054" rIns="98109" bIns="49054"/>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a:latin typeface="Arial" panose="020B0604020202020204" pitchFamily="34" charset="0"/>
            </a:endParaRPr>
          </a:p>
        </p:txBody>
      </p:sp>
      <p:sp>
        <p:nvSpPr>
          <p:cNvPr id="2150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anose="020B0600070205080204" pitchFamily="34" charset="-128"/>
            </a:endParaRPr>
          </a:p>
        </p:txBody>
      </p:sp>
      <p:sp>
        <p:nvSpPr>
          <p:cNvPr id="21510" name="TextBox 4"/>
          <p:cNvSpPr txBox="1">
            <a:spLocks noChangeArrowheads="1"/>
          </p:cNvSpPr>
          <p:nvPr>
            <p:custDataLst>
              <p:tags r:id="rId1"/>
            </p:custDataLst>
          </p:nvPr>
        </p:nvSpPr>
        <p:spPr bwMode="auto">
          <a:xfrm>
            <a:off x="0" y="0"/>
            <a:ext cx="5053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Tree>
    <p:extLst>
      <p:ext uri="{BB962C8B-B14F-4D97-AF65-F5344CB8AC3E}">
        <p14:creationId xmlns:p14="http://schemas.microsoft.com/office/powerpoint/2010/main" val="21264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2754313" y="260350"/>
            <a:ext cx="4408487" cy="3305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CCB837D-A3A8-4732-B4B6-6340D899F447}" type="slidenum">
              <a:rPr lang="en-US" altLang="en-US"/>
              <a:pPr>
                <a:spcBef>
                  <a:spcPct val="0"/>
                </a:spcBef>
              </a:pPr>
              <a:t>10</a:t>
            </a:fld>
            <a:endParaRPr lang="en-US" altLang="en-US"/>
          </a:p>
        </p:txBody>
      </p:sp>
      <p:sp>
        <p:nvSpPr>
          <p:cNvPr id="23556" name="Notes Placeholder 2"/>
          <p:cNvSpPr txBox="1">
            <a:spLocks/>
          </p:cNvSpPr>
          <p:nvPr/>
        </p:nvSpPr>
        <p:spPr bwMode="auto">
          <a:xfrm>
            <a:off x="992188" y="3746500"/>
            <a:ext cx="7931150"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109" tIns="49054" rIns="98109" bIns="49054"/>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a:latin typeface="Arial" panose="020B0604020202020204" pitchFamily="34" charset="0"/>
            </a:endParaRPr>
          </a:p>
        </p:txBody>
      </p:sp>
      <p:sp>
        <p:nvSpPr>
          <p:cNvPr id="2355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anose="020B0600070205080204" pitchFamily="34" charset="-128"/>
            </a:endParaRPr>
          </a:p>
        </p:txBody>
      </p:sp>
      <p:sp>
        <p:nvSpPr>
          <p:cNvPr id="23558" name="TextBox 4"/>
          <p:cNvSpPr txBox="1">
            <a:spLocks noChangeArrowheads="1"/>
          </p:cNvSpPr>
          <p:nvPr>
            <p:custDataLst>
              <p:tags r:id="rId1"/>
            </p:custDataLst>
          </p:nvPr>
        </p:nvSpPr>
        <p:spPr bwMode="auto">
          <a:xfrm>
            <a:off x="0" y="0"/>
            <a:ext cx="5053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Tree>
    <p:extLst>
      <p:ext uri="{BB962C8B-B14F-4D97-AF65-F5344CB8AC3E}">
        <p14:creationId xmlns:p14="http://schemas.microsoft.com/office/powerpoint/2010/main" val="2677873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2754313" y="260350"/>
            <a:ext cx="4408487" cy="3305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DFD1D07-C77C-47C0-B6FC-2F06ED842A56}" type="slidenum">
              <a:rPr lang="en-US" altLang="en-US"/>
              <a:pPr>
                <a:spcBef>
                  <a:spcPct val="0"/>
                </a:spcBef>
              </a:pPr>
              <a:t>11</a:t>
            </a:fld>
            <a:endParaRPr lang="en-US" altLang="en-US"/>
          </a:p>
        </p:txBody>
      </p:sp>
      <p:sp>
        <p:nvSpPr>
          <p:cNvPr id="25604" name="Notes Placeholder 2"/>
          <p:cNvSpPr txBox="1">
            <a:spLocks/>
          </p:cNvSpPr>
          <p:nvPr/>
        </p:nvSpPr>
        <p:spPr bwMode="auto">
          <a:xfrm>
            <a:off x="992188" y="3746500"/>
            <a:ext cx="7931150"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109" tIns="49054" rIns="98109" bIns="49054"/>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a:latin typeface="Arial" panose="020B0604020202020204" pitchFamily="34" charset="0"/>
            </a:endParaRPr>
          </a:p>
        </p:txBody>
      </p:sp>
      <p:sp>
        <p:nvSpPr>
          <p:cNvPr id="2560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anose="020B0600070205080204" pitchFamily="34" charset="-128"/>
            </a:endParaRPr>
          </a:p>
        </p:txBody>
      </p:sp>
      <p:sp>
        <p:nvSpPr>
          <p:cNvPr id="25606" name="TextBox 4"/>
          <p:cNvSpPr txBox="1">
            <a:spLocks noChangeArrowheads="1"/>
          </p:cNvSpPr>
          <p:nvPr>
            <p:custDataLst>
              <p:tags r:id="rId1"/>
            </p:custDataLst>
          </p:nvPr>
        </p:nvSpPr>
        <p:spPr bwMode="auto">
          <a:xfrm>
            <a:off x="0" y="0"/>
            <a:ext cx="5053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Tree>
    <p:extLst>
      <p:ext uri="{BB962C8B-B14F-4D97-AF65-F5344CB8AC3E}">
        <p14:creationId xmlns:p14="http://schemas.microsoft.com/office/powerpoint/2010/main" val="2344903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D79539-C207-4160-A87C-963CF64F721F}" type="datetimeFigureOut">
              <a:rPr lang="en-US" smtClean="0"/>
              <a:t>10/18/2017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E828F-2EBA-492E-9B7C-C58CC56FE58F}" type="slidenum">
              <a:rPr lang="en-US" smtClean="0"/>
              <a:t>‹#›</a:t>
            </a:fld>
            <a:endParaRPr lang="en-US"/>
          </a:p>
        </p:txBody>
      </p:sp>
    </p:spTree>
    <p:extLst>
      <p:ext uri="{BB962C8B-B14F-4D97-AF65-F5344CB8AC3E}">
        <p14:creationId xmlns:p14="http://schemas.microsoft.com/office/powerpoint/2010/main" val="1314314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D79539-C207-4160-A87C-963CF64F721F}" type="datetimeFigureOut">
              <a:rPr lang="en-US" smtClean="0"/>
              <a:t>10/18/2017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E828F-2EBA-492E-9B7C-C58CC56FE58F}" type="slidenum">
              <a:rPr lang="en-US" smtClean="0"/>
              <a:t>‹#›</a:t>
            </a:fld>
            <a:endParaRPr lang="en-US"/>
          </a:p>
        </p:txBody>
      </p:sp>
    </p:spTree>
    <p:extLst>
      <p:ext uri="{BB962C8B-B14F-4D97-AF65-F5344CB8AC3E}">
        <p14:creationId xmlns:p14="http://schemas.microsoft.com/office/powerpoint/2010/main" val="1064138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D79539-C207-4160-A87C-963CF64F721F}" type="datetimeFigureOut">
              <a:rPr lang="en-US" smtClean="0"/>
              <a:t>10/18/2017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E828F-2EBA-492E-9B7C-C58CC56FE58F}" type="slidenum">
              <a:rPr lang="en-US" smtClean="0"/>
              <a:t>‹#›</a:t>
            </a:fld>
            <a:endParaRPr lang="en-US"/>
          </a:p>
        </p:txBody>
      </p:sp>
    </p:spTree>
    <p:extLst>
      <p:ext uri="{BB962C8B-B14F-4D97-AF65-F5344CB8AC3E}">
        <p14:creationId xmlns:p14="http://schemas.microsoft.com/office/powerpoint/2010/main" val="1232696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13"/>
          <p:cNvSpPr>
            <a:spLocks noGrp="1"/>
          </p:cNvSpPr>
          <p:nvPr>
            <p:ph type="dt" sz="half" idx="10"/>
          </p:nvPr>
        </p:nvSpPr>
        <p:spPr>
          <a:xfrm>
            <a:off x="3810000" y="6248400"/>
            <a:ext cx="2667000" cy="365125"/>
          </a:xfrm>
        </p:spPr>
        <p:txBody>
          <a:bodyPr/>
          <a:lstStyle>
            <a:lvl1pPr>
              <a:defRPr/>
            </a:lvl1pPr>
          </a:lstStyle>
          <a:p>
            <a:pPr>
              <a:defRPr/>
            </a:pPr>
            <a:endParaRPr lang="en-US" dirty="0"/>
          </a:p>
        </p:txBody>
      </p:sp>
      <p:sp>
        <p:nvSpPr>
          <p:cNvPr id="7" name="Footer Placeholder 2"/>
          <p:cNvSpPr>
            <a:spLocks noGrp="1"/>
          </p:cNvSpPr>
          <p:nvPr>
            <p:ph type="ftr" sz="quarter" idx="11"/>
          </p:nvPr>
        </p:nvSpPr>
        <p:spPr>
          <a:xfrm>
            <a:off x="609600" y="6248400"/>
            <a:ext cx="3048000" cy="365125"/>
          </a:xfrm>
        </p:spPr>
        <p:txBody>
          <a:bodyPr/>
          <a:lstStyle>
            <a:lvl1pPr>
              <a:defRPr/>
            </a:lvl1pPr>
          </a:lstStyle>
          <a:p>
            <a:pPr>
              <a:defRPr/>
            </a:pPr>
            <a:endParaRPr lang="en-US" dirty="0"/>
          </a:p>
        </p:txBody>
      </p:sp>
      <p:sp>
        <p:nvSpPr>
          <p:cNvPr id="8" name="Slide Number Placeholder 22"/>
          <p:cNvSpPr>
            <a:spLocks noGrp="1"/>
          </p:cNvSpPr>
          <p:nvPr>
            <p:ph type="sldNum" sz="quarter" idx="12"/>
          </p:nvPr>
        </p:nvSpPr>
        <p:spPr>
          <a:xfrm>
            <a:off x="8305800" y="6324600"/>
            <a:ext cx="533400" cy="244475"/>
          </a:xfrm>
        </p:spPr>
        <p:txBody>
          <a:bodyPr/>
          <a:lstStyle>
            <a:lvl1pPr>
              <a:defRPr/>
            </a:lvl1pPr>
          </a:lstStyle>
          <a:p>
            <a:pPr>
              <a:defRPr/>
            </a:pPr>
            <a:fld id="{1E65DBB2-85B3-4038-81EB-F8FF4B9ACB2B}" type="slidenum">
              <a:rPr lang="en-US"/>
              <a:pPr>
                <a:defRPr/>
              </a:pPr>
              <a:t>‹#›</a:t>
            </a:fld>
            <a:endParaRPr lang="en-US" dirty="0"/>
          </a:p>
        </p:txBody>
      </p:sp>
    </p:spTree>
    <p:extLst>
      <p:ext uri="{BB962C8B-B14F-4D97-AF65-F5344CB8AC3E}">
        <p14:creationId xmlns:p14="http://schemas.microsoft.com/office/powerpoint/2010/main" val="4284002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over Page">
    <p:spTree>
      <p:nvGrpSpPr>
        <p:cNvPr id="1" name=""/>
        <p:cNvGrpSpPr/>
        <p:nvPr/>
      </p:nvGrpSpPr>
      <p:grpSpPr>
        <a:xfrm>
          <a:off x="0" y="0"/>
          <a:ext cx="0" cy="0"/>
          <a:chOff x="0" y="0"/>
          <a:chExt cx="0" cy="0"/>
        </a:xfrm>
      </p:grpSpPr>
      <p:cxnSp>
        <p:nvCxnSpPr>
          <p:cNvPr id="6" name="Straight Connector 5"/>
          <p:cNvCxnSpPr/>
          <p:nvPr/>
        </p:nvCxnSpPr>
        <p:spPr>
          <a:xfrm>
            <a:off x="457200" y="460375"/>
            <a:ext cx="3036888" cy="0"/>
          </a:xfrm>
          <a:prstGeom prst="line">
            <a:avLst/>
          </a:prstGeom>
          <a:ln w="12700">
            <a:solidFill>
              <a:srgbClr val="C99600"/>
            </a:solidFill>
            <a:prstDash val="sysDot"/>
            <a:bevel/>
          </a:ln>
        </p:spPr>
        <p:style>
          <a:lnRef idx="1">
            <a:schemeClr val="accent1"/>
          </a:lnRef>
          <a:fillRef idx="0">
            <a:schemeClr val="accent1"/>
          </a:fillRef>
          <a:effectRef idx="0">
            <a:schemeClr val="accent1"/>
          </a:effectRef>
          <a:fontRef idx="minor">
            <a:schemeClr val="tx1"/>
          </a:fontRef>
        </p:style>
      </p:cxnSp>
      <p:sp>
        <p:nvSpPr>
          <p:cNvPr id="7" name="TextBox 75"/>
          <p:cNvSpPr txBox="1">
            <a:spLocks noChangeArrowheads="1"/>
          </p:cNvSpPr>
          <p:nvPr/>
        </p:nvSpPr>
        <p:spPr bwMode="auto">
          <a:xfrm>
            <a:off x="8534400" y="6397625"/>
            <a:ext cx="152400" cy="123825"/>
          </a:xfrm>
          <a:prstGeom prst="rect">
            <a:avLst/>
          </a:prstGeom>
          <a:noFill/>
          <a:ln>
            <a:noFill/>
          </a:ln>
          <a:extLst>
            <a:ext uri="{909E8E84-426E-40dd-AFC4-6F175D3DCCD1}"/>
            <a:ext uri="{91240B29-F687-4f45-9708-019B960494DF}"/>
          </a:extLst>
        </p:spPr>
        <p:txBody>
          <a:bodyPr wrap="none" lIns="0" tIns="0" rIns="0" bIns="0">
            <a:spAutoFit/>
          </a:bodyPr>
          <a:lstStyle>
            <a:lvl1pPr eaLnBrk="0" hangingPunct="0">
              <a:defRPr sz="2400">
                <a:solidFill>
                  <a:schemeClr val="tx1"/>
                </a:solidFill>
                <a:latin typeface="Georgia" panose="02040502050405020303" pitchFamily="18" charset="0"/>
                <a:ea typeface="ＭＳ Ｐゴシック" panose="020B0600070205080204" pitchFamily="34" charset="-128"/>
              </a:defRPr>
            </a:lvl1pPr>
            <a:lvl2pPr marL="37931725" indent="-37474525" eaLnBrk="0" hangingPunct="0">
              <a:defRPr sz="2400">
                <a:solidFill>
                  <a:schemeClr val="tx1"/>
                </a:solidFill>
                <a:latin typeface="Georgia" panose="02040502050405020303" pitchFamily="18" charset="0"/>
                <a:ea typeface="ＭＳ Ｐゴシック" panose="020B0600070205080204" pitchFamily="34" charset="-128"/>
              </a:defRPr>
            </a:lvl2pPr>
            <a:lvl3pPr eaLnBrk="0" hangingPunct="0">
              <a:defRPr sz="2400">
                <a:solidFill>
                  <a:schemeClr val="tx1"/>
                </a:solidFill>
                <a:latin typeface="Georgia" panose="02040502050405020303" pitchFamily="18" charset="0"/>
                <a:ea typeface="ＭＳ Ｐゴシック" panose="020B0600070205080204" pitchFamily="34" charset="-128"/>
              </a:defRPr>
            </a:lvl3pPr>
            <a:lvl4pPr eaLnBrk="0" hangingPunct="0">
              <a:defRPr sz="2400">
                <a:solidFill>
                  <a:schemeClr val="tx1"/>
                </a:solidFill>
                <a:latin typeface="Georgia" panose="02040502050405020303" pitchFamily="18" charset="0"/>
                <a:ea typeface="ＭＳ Ｐゴシック" panose="020B0600070205080204" pitchFamily="34" charset="-128"/>
              </a:defRPr>
            </a:lvl4pPr>
            <a:lvl5pPr eaLnBrk="0" hangingPunct="0">
              <a:defRPr sz="2400">
                <a:solidFill>
                  <a:schemeClr val="tx1"/>
                </a:solidFill>
                <a:latin typeface="Georgia" panose="02040502050405020303"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Georgia" panose="02040502050405020303"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Georgia" panose="02040502050405020303"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Georgia" panose="02040502050405020303"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Georgia" panose="02040502050405020303" pitchFamily="18" charset="0"/>
                <a:ea typeface="ＭＳ Ｐゴシック" panose="020B0600070205080204" pitchFamily="34" charset="-128"/>
              </a:defRPr>
            </a:lvl9pPr>
          </a:lstStyle>
          <a:p>
            <a:pPr algn="r" eaLnBrk="1" hangingPunct="1">
              <a:defRPr/>
            </a:pPr>
            <a:fld id="{AC60B020-0AB5-475A-BC75-B41997A14D1F}" type="slidenum">
              <a:rPr lang="en-US" altLang="en-US" sz="800" smtClean="0">
                <a:solidFill>
                  <a:srgbClr val="999683"/>
                </a:solidFill>
              </a:rPr>
              <a:pPr algn="r" eaLnBrk="1" hangingPunct="1">
                <a:defRPr/>
              </a:pPr>
              <a:t>‹#›</a:t>
            </a:fld>
            <a:endParaRPr lang="en-US" altLang="en-US" sz="800" smtClean="0">
              <a:solidFill>
                <a:srgbClr val="999683"/>
              </a:solidFill>
            </a:endParaRPr>
          </a:p>
        </p:txBody>
      </p:sp>
      <p:sp>
        <p:nvSpPr>
          <p:cNvPr id="8" name="TextBox 116"/>
          <p:cNvSpPr txBox="1">
            <a:spLocks noChangeArrowheads="1"/>
          </p:cNvSpPr>
          <p:nvPr/>
        </p:nvSpPr>
        <p:spPr bwMode="auto">
          <a:xfrm>
            <a:off x="8316913" y="6397625"/>
            <a:ext cx="39687" cy="123825"/>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Georgia" charset="0"/>
                <a:ea typeface="ＭＳ Ｐゴシック" charset="0"/>
                <a:cs typeface="ＭＳ Ｐゴシック" charset="0"/>
              </a:defRPr>
            </a:lvl1pPr>
            <a:lvl2pPr marL="742950" indent="-285750">
              <a:defRPr>
                <a:solidFill>
                  <a:schemeClr val="tx1"/>
                </a:solidFill>
                <a:latin typeface="Georgia" charset="0"/>
                <a:ea typeface="ＭＳ Ｐゴシック" charset="0"/>
              </a:defRPr>
            </a:lvl2pPr>
            <a:lvl3pPr marL="1143000" indent="-228600">
              <a:defRPr>
                <a:solidFill>
                  <a:schemeClr val="tx1"/>
                </a:solidFill>
                <a:latin typeface="Georgia" charset="0"/>
                <a:ea typeface="ＭＳ Ｐゴシック" charset="0"/>
              </a:defRPr>
            </a:lvl3pPr>
            <a:lvl4pPr marL="1600200" indent="-228600">
              <a:defRPr>
                <a:solidFill>
                  <a:schemeClr val="tx1"/>
                </a:solidFill>
                <a:latin typeface="Georgia" charset="0"/>
                <a:ea typeface="ＭＳ Ｐゴシック" charset="0"/>
              </a:defRPr>
            </a:lvl4pPr>
            <a:lvl5pPr marL="2057400" indent="-228600">
              <a:defRPr>
                <a:solidFill>
                  <a:schemeClr val="tx1"/>
                </a:solidFill>
                <a:latin typeface="Georgia" charset="0"/>
                <a:ea typeface="ＭＳ Ｐゴシック" charset="0"/>
              </a:defRPr>
            </a:lvl5pPr>
            <a:lvl6pPr marL="2514600" indent="-228600" fontAlgn="base">
              <a:spcBef>
                <a:spcPct val="0"/>
              </a:spcBef>
              <a:spcAft>
                <a:spcPct val="0"/>
              </a:spcAft>
              <a:defRPr>
                <a:solidFill>
                  <a:schemeClr val="tx1"/>
                </a:solidFill>
                <a:latin typeface="Georgia" charset="0"/>
                <a:ea typeface="ＭＳ Ｐゴシック" charset="0"/>
              </a:defRPr>
            </a:lvl6pPr>
            <a:lvl7pPr marL="2971800" indent="-228600" fontAlgn="base">
              <a:spcBef>
                <a:spcPct val="0"/>
              </a:spcBef>
              <a:spcAft>
                <a:spcPct val="0"/>
              </a:spcAft>
              <a:defRPr>
                <a:solidFill>
                  <a:schemeClr val="tx1"/>
                </a:solidFill>
                <a:latin typeface="Georgia" charset="0"/>
                <a:ea typeface="ＭＳ Ｐゴシック" charset="0"/>
              </a:defRPr>
            </a:lvl7pPr>
            <a:lvl8pPr marL="3429000" indent="-228600" fontAlgn="base">
              <a:spcBef>
                <a:spcPct val="0"/>
              </a:spcBef>
              <a:spcAft>
                <a:spcPct val="0"/>
              </a:spcAft>
              <a:defRPr>
                <a:solidFill>
                  <a:schemeClr val="tx1"/>
                </a:solidFill>
                <a:latin typeface="Georgia" charset="0"/>
                <a:ea typeface="ＭＳ Ｐゴシック" charset="0"/>
              </a:defRPr>
            </a:lvl8pPr>
            <a:lvl9pPr marL="3886200" indent="-228600" fontAlgn="base">
              <a:spcBef>
                <a:spcPct val="0"/>
              </a:spcBef>
              <a:spcAft>
                <a:spcPct val="0"/>
              </a:spcAft>
              <a:defRPr>
                <a:solidFill>
                  <a:schemeClr val="tx1"/>
                </a:solidFill>
                <a:latin typeface="Georgia" charset="0"/>
                <a:ea typeface="ＭＳ Ｐゴシック" charset="0"/>
              </a:defRPr>
            </a:lvl9pPr>
          </a:lstStyle>
          <a:p>
            <a:pPr algn="r" eaLnBrk="1" hangingPunct="1">
              <a:defRPr/>
            </a:pPr>
            <a:r>
              <a:rPr lang="en-US" sz="800" smtClean="0">
                <a:solidFill>
                  <a:srgbClr val="999683"/>
                </a:solidFill>
              </a:rPr>
              <a:t>|</a:t>
            </a:r>
          </a:p>
        </p:txBody>
      </p:sp>
      <p:cxnSp>
        <p:nvCxnSpPr>
          <p:cNvPr id="9" name="Straight Connector 8"/>
          <p:cNvCxnSpPr/>
          <p:nvPr/>
        </p:nvCxnSpPr>
        <p:spPr>
          <a:xfrm>
            <a:off x="457200" y="6334125"/>
            <a:ext cx="8229600" cy="0"/>
          </a:xfrm>
          <a:prstGeom prst="line">
            <a:avLst/>
          </a:prstGeom>
          <a:ln w="12700">
            <a:solidFill>
              <a:srgbClr val="C99600"/>
            </a:solidFill>
            <a:beve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57200" y="6178550"/>
            <a:ext cx="149701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457200" y="358927"/>
            <a:ext cx="4866908" cy="2742289"/>
          </a:xfrm>
        </p:spPr>
        <p:txBody>
          <a:bodyPr/>
          <a:lstStyle>
            <a:lvl1pPr>
              <a:lnSpc>
                <a:spcPct val="90000"/>
              </a:lnSpc>
              <a:defRPr sz="6600" kern="100" cap="all" spc="-200" baseline="0">
                <a:solidFill>
                  <a:schemeClr val="bg1"/>
                </a:solidFill>
              </a:defRPr>
            </a:lvl1pPr>
          </a:lstStyle>
          <a:p>
            <a:r>
              <a:rPr lang="en-US" smtClean="0"/>
              <a:t>Click to edit Master title style</a:t>
            </a:r>
            <a:endParaRPr lang="en-US" dirty="0"/>
          </a:p>
        </p:txBody>
      </p:sp>
      <p:sp>
        <p:nvSpPr>
          <p:cNvPr id="60" name="Text Placeholder 59"/>
          <p:cNvSpPr>
            <a:spLocks noGrp="1"/>
          </p:cNvSpPr>
          <p:nvPr>
            <p:ph type="body" sz="quarter" idx="10"/>
          </p:nvPr>
        </p:nvSpPr>
        <p:spPr>
          <a:xfrm>
            <a:off x="457202" y="3496727"/>
            <a:ext cx="1497013" cy="2512484"/>
          </a:xfrm>
        </p:spPr>
        <p:txBody>
          <a:bodyPr anchor="b"/>
          <a:lstStyle>
            <a:lvl1pPr>
              <a:lnSpc>
                <a:spcPct val="100000"/>
              </a:lnSpc>
              <a:defRPr sz="1300">
                <a:solidFill>
                  <a:schemeClr val="tx2"/>
                </a:solidFill>
              </a:defRPr>
            </a:lvl1pPr>
            <a:lvl2pPr>
              <a:defRPr b="1"/>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3" name="Text Placeholder 59"/>
          <p:cNvSpPr>
            <a:spLocks noGrp="1"/>
          </p:cNvSpPr>
          <p:nvPr>
            <p:ph type="body" sz="quarter" idx="11"/>
          </p:nvPr>
        </p:nvSpPr>
        <p:spPr>
          <a:xfrm>
            <a:off x="5509347" y="5181616"/>
            <a:ext cx="1497013" cy="1022351"/>
          </a:xfrm>
        </p:spPr>
        <p:txBody>
          <a:bodyPr anchor="b"/>
          <a:lstStyle>
            <a:lvl1pPr algn="r">
              <a:lnSpc>
                <a:spcPct val="100000"/>
              </a:lnSpc>
              <a:defRPr sz="1300" b="1">
                <a:solidFill>
                  <a:schemeClr val="bg1"/>
                </a:solidFill>
              </a:defRPr>
            </a:lvl1pPr>
            <a:lvl2pPr>
              <a:defRPr b="1"/>
            </a:lvl2pPr>
          </a:lstStyle>
          <a:p>
            <a:pPr lvl="0"/>
            <a:r>
              <a:rPr lang="en-US" dirty="0" smtClean="0"/>
              <a:t>Click to edit Master text styles</a:t>
            </a:r>
            <a:endParaRPr lang="en-US" dirty="0"/>
          </a:p>
        </p:txBody>
      </p:sp>
      <p:sp>
        <p:nvSpPr>
          <p:cNvPr id="64" name="Text Placeholder 59"/>
          <p:cNvSpPr>
            <a:spLocks noGrp="1"/>
          </p:cNvSpPr>
          <p:nvPr>
            <p:ph type="body" sz="quarter" idx="12"/>
          </p:nvPr>
        </p:nvSpPr>
        <p:spPr>
          <a:xfrm>
            <a:off x="7189791" y="5181616"/>
            <a:ext cx="1497013" cy="1022351"/>
          </a:xfrm>
        </p:spPr>
        <p:txBody>
          <a:bodyPr anchor="b"/>
          <a:lstStyle>
            <a:lvl1pPr algn="r">
              <a:lnSpc>
                <a:spcPct val="100000"/>
              </a:lnSpc>
              <a:defRPr sz="1300" b="1">
                <a:solidFill>
                  <a:schemeClr val="bg1"/>
                </a:solidFill>
              </a:defRPr>
            </a:lvl1pPr>
            <a:lvl2pPr>
              <a:defRPr b="1"/>
            </a:lvl2pPr>
          </a:lstStyle>
          <a:p>
            <a:pPr lvl="0"/>
            <a:r>
              <a:rPr lang="en-US" dirty="0" smtClean="0"/>
              <a:t>Click to edit Master text styles</a:t>
            </a:r>
            <a:endParaRPr lang="en-US" dirty="0"/>
          </a:p>
        </p:txBody>
      </p:sp>
    </p:spTree>
    <p:extLst>
      <p:ext uri="{BB962C8B-B14F-4D97-AF65-F5344CB8AC3E}">
        <p14:creationId xmlns:p14="http://schemas.microsoft.com/office/powerpoint/2010/main" val="1433762434"/>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subtitle, 1 column text with charts">
    <p:spTree>
      <p:nvGrpSpPr>
        <p:cNvPr id="1" name=""/>
        <p:cNvGrpSpPr/>
        <p:nvPr/>
      </p:nvGrpSpPr>
      <p:grpSpPr>
        <a:xfrm>
          <a:off x="0" y="0"/>
          <a:ext cx="0" cy="0"/>
          <a:chOff x="0" y="0"/>
          <a:chExt cx="0" cy="0"/>
        </a:xfrm>
      </p:grpSpPr>
      <p:cxnSp>
        <p:nvCxnSpPr>
          <p:cNvPr id="5" name="Straight Connector 4"/>
          <p:cNvCxnSpPr/>
          <p:nvPr/>
        </p:nvCxnSpPr>
        <p:spPr>
          <a:xfrm>
            <a:off x="457200" y="460375"/>
            <a:ext cx="3036888" cy="0"/>
          </a:xfrm>
          <a:prstGeom prst="line">
            <a:avLst/>
          </a:prstGeom>
          <a:ln w="12700">
            <a:solidFill>
              <a:srgbClr val="C99600"/>
            </a:solidFill>
            <a:prstDash val="sysDot"/>
            <a:bevel/>
          </a:ln>
        </p:spPr>
        <p:style>
          <a:lnRef idx="1">
            <a:schemeClr val="accent1"/>
          </a:lnRef>
          <a:fillRef idx="0">
            <a:schemeClr val="accent1"/>
          </a:fillRef>
          <a:effectRef idx="0">
            <a:schemeClr val="accent1"/>
          </a:effectRef>
          <a:fontRef idx="minor">
            <a:schemeClr val="tx1"/>
          </a:fontRef>
        </p:style>
      </p:cxnSp>
      <p:sp>
        <p:nvSpPr>
          <p:cNvPr id="6" name="TextBox 75"/>
          <p:cNvSpPr txBox="1">
            <a:spLocks noChangeArrowheads="1"/>
          </p:cNvSpPr>
          <p:nvPr/>
        </p:nvSpPr>
        <p:spPr bwMode="auto">
          <a:xfrm>
            <a:off x="8534400" y="6397625"/>
            <a:ext cx="152400" cy="123825"/>
          </a:xfrm>
          <a:prstGeom prst="rect">
            <a:avLst/>
          </a:prstGeom>
          <a:noFill/>
          <a:ln>
            <a:noFill/>
          </a:ln>
          <a:extLst>
            <a:ext uri="{909E8E84-426E-40dd-AFC4-6F175D3DCCD1}"/>
            <a:ext uri="{91240B29-F687-4f45-9708-019B960494DF}"/>
          </a:extLst>
        </p:spPr>
        <p:txBody>
          <a:bodyPr wrap="none" lIns="0" tIns="0" rIns="0" bIns="0">
            <a:spAutoFit/>
          </a:bodyPr>
          <a:lstStyle>
            <a:lvl1pPr eaLnBrk="0" hangingPunct="0">
              <a:defRPr sz="2400">
                <a:solidFill>
                  <a:schemeClr val="tx1"/>
                </a:solidFill>
                <a:latin typeface="Georgia" panose="02040502050405020303" pitchFamily="18" charset="0"/>
                <a:ea typeface="ＭＳ Ｐゴシック" panose="020B0600070205080204" pitchFamily="34" charset="-128"/>
              </a:defRPr>
            </a:lvl1pPr>
            <a:lvl2pPr marL="37931725" indent="-37474525" eaLnBrk="0" hangingPunct="0">
              <a:defRPr sz="2400">
                <a:solidFill>
                  <a:schemeClr val="tx1"/>
                </a:solidFill>
                <a:latin typeface="Georgia" panose="02040502050405020303" pitchFamily="18" charset="0"/>
                <a:ea typeface="ＭＳ Ｐゴシック" panose="020B0600070205080204" pitchFamily="34" charset="-128"/>
              </a:defRPr>
            </a:lvl2pPr>
            <a:lvl3pPr eaLnBrk="0" hangingPunct="0">
              <a:defRPr sz="2400">
                <a:solidFill>
                  <a:schemeClr val="tx1"/>
                </a:solidFill>
                <a:latin typeface="Georgia" panose="02040502050405020303" pitchFamily="18" charset="0"/>
                <a:ea typeface="ＭＳ Ｐゴシック" panose="020B0600070205080204" pitchFamily="34" charset="-128"/>
              </a:defRPr>
            </a:lvl3pPr>
            <a:lvl4pPr eaLnBrk="0" hangingPunct="0">
              <a:defRPr sz="2400">
                <a:solidFill>
                  <a:schemeClr val="tx1"/>
                </a:solidFill>
                <a:latin typeface="Georgia" panose="02040502050405020303" pitchFamily="18" charset="0"/>
                <a:ea typeface="ＭＳ Ｐゴシック" panose="020B0600070205080204" pitchFamily="34" charset="-128"/>
              </a:defRPr>
            </a:lvl4pPr>
            <a:lvl5pPr eaLnBrk="0" hangingPunct="0">
              <a:defRPr sz="2400">
                <a:solidFill>
                  <a:schemeClr val="tx1"/>
                </a:solidFill>
                <a:latin typeface="Georgia" panose="02040502050405020303"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Georgia" panose="02040502050405020303"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Georgia" panose="02040502050405020303"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Georgia" panose="02040502050405020303"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Georgia" panose="02040502050405020303" pitchFamily="18" charset="0"/>
                <a:ea typeface="ＭＳ Ｐゴシック" panose="020B0600070205080204" pitchFamily="34" charset="-128"/>
              </a:defRPr>
            </a:lvl9pPr>
          </a:lstStyle>
          <a:p>
            <a:pPr algn="r" eaLnBrk="1" hangingPunct="1">
              <a:defRPr/>
            </a:pPr>
            <a:fld id="{99DC4F8E-E704-4D22-9222-BC91F7210AF2}" type="slidenum">
              <a:rPr lang="en-US" altLang="en-US" sz="800" smtClean="0">
                <a:solidFill>
                  <a:srgbClr val="999683"/>
                </a:solidFill>
              </a:rPr>
              <a:pPr algn="r" eaLnBrk="1" hangingPunct="1">
                <a:defRPr/>
              </a:pPr>
              <a:t>‹#›</a:t>
            </a:fld>
            <a:endParaRPr lang="en-US" altLang="en-US" sz="800" smtClean="0">
              <a:solidFill>
                <a:srgbClr val="999683"/>
              </a:solidFill>
            </a:endParaRPr>
          </a:p>
        </p:txBody>
      </p:sp>
      <p:sp>
        <p:nvSpPr>
          <p:cNvPr id="7" name="TextBox 116"/>
          <p:cNvSpPr txBox="1">
            <a:spLocks noChangeArrowheads="1"/>
          </p:cNvSpPr>
          <p:nvPr/>
        </p:nvSpPr>
        <p:spPr bwMode="auto">
          <a:xfrm>
            <a:off x="8316913" y="6397625"/>
            <a:ext cx="39687" cy="123825"/>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Georgia" charset="0"/>
                <a:ea typeface="ＭＳ Ｐゴシック" charset="0"/>
                <a:cs typeface="ＭＳ Ｐゴシック" charset="0"/>
              </a:defRPr>
            </a:lvl1pPr>
            <a:lvl2pPr marL="742950" indent="-285750">
              <a:defRPr>
                <a:solidFill>
                  <a:schemeClr val="tx1"/>
                </a:solidFill>
                <a:latin typeface="Georgia" charset="0"/>
                <a:ea typeface="ＭＳ Ｐゴシック" charset="0"/>
              </a:defRPr>
            </a:lvl2pPr>
            <a:lvl3pPr marL="1143000" indent="-228600">
              <a:defRPr>
                <a:solidFill>
                  <a:schemeClr val="tx1"/>
                </a:solidFill>
                <a:latin typeface="Georgia" charset="0"/>
                <a:ea typeface="ＭＳ Ｐゴシック" charset="0"/>
              </a:defRPr>
            </a:lvl3pPr>
            <a:lvl4pPr marL="1600200" indent="-228600">
              <a:defRPr>
                <a:solidFill>
                  <a:schemeClr val="tx1"/>
                </a:solidFill>
                <a:latin typeface="Georgia" charset="0"/>
                <a:ea typeface="ＭＳ Ｐゴシック" charset="0"/>
              </a:defRPr>
            </a:lvl4pPr>
            <a:lvl5pPr marL="2057400" indent="-228600">
              <a:defRPr>
                <a:solidFill>
                  <a:schemeClr val="tx1"/>
                </a:solidFill>
                <a:latin typeface="Georgia" charset="0"/>
                <a:ea typeface="ＭＳ Ｐゴシック" charset="0"/>
              </a:defRPr>
            </a:lvl5pPr>
            <a:lvl6pPr marL="2514600" indent="-228600" fontAlgn="base">
              <a:spcBef>
                <a:spcPct val="0"/>
              </a:spcBef>
              <a:spcAft>
                <a:spcPct val="0"/>
              </a:spcAft>
              <a:defRPr>
                <a:solidFill>
                  <a:schemeClr val="tx1"/>
                </a:solidFill>
                <a:latin typeface="Georgia" charset="0"/>
                <a:ea typeface="ＭＳ Ｐゴシック" charset="0"/>
              </a:defRPr>
            </a:lvl6pPr>
            <a:lvl7pPr marL="2971800" indent="-228600" fontAlgn="base">
              <a:spcBef>
                <a:spcPct val="0"/>
              </a:spcBef>
              <a:spcAft>
                <a:spcPct val="0"/>
              </a:spcAft>
              <a:defRPr>
                <a:solidFill>
                  <a:schemeClr val="tx1"/>
                </a:solidFill>
                <a:latin typeface="Georgia" charset="0"/>
                <a:ea typeface="ＭＳ Ｐゴシック" charset="0"/>
              </a:defRPr>
            </a:lvl7pPr>
            <a:lvl8pPr marL="3429000" indent="-228600" fontAlgn="base">
              <a:spcBef>
                <a:spcPct val="0"/>
              </a:spcBef>
              <a:spcAft>
                <a:spcPct val="0"/>
              </a:spcAft>
              <a:defRPr>
                <a:solidFill>
                  <a:schemeClr val="tx1"/>
                </a:solidFill>
                <a:latin typeface="Georgia" charset="0"/>
                <a:ea typeface="ＭＳ Ｐゴシック" charset="0"/>
              </a:defRPr>
            </a:lvl8pPr>
            <a:lvl9pPr marL="3886200" indent="-228600" fontAlgn="base">
              <a:spcBef>
                <a:spcPct val="0"/>
              </a:spcBef>
              <a:spcAft>
                <a:spcPct val="0"/>
              </a:spcAft>
              <a:defRPr>
                <a:solidFill>
                  <a:schemeClr val="tx1"/>
                </a:solidFill>
                <a:latin typeface="Georgia" charset="0"/>
                <a:ea typeface="ＭＳ Ｐゴシック" charset="0"/>
              </a:defRPr>
            </a:lvl9pPr>
          </a:lstStyle>
          <a:p>
            <a:pPr algn="r" eaLnBrk="1" hangingPunct="1">
              <a:defRPr/>
            </a:pPr>
            <a:r>
              <a:rPr lang="en-US" sz="800" smtClean="0">
                <a:solidFill>
                  <a:srgbClr val="999683"/>
                </a:solidFill>
              </a:rPr>
              <a:t>|</a:t>
            </a:r>
          </a:p>
        </p:txBody>
      </p:sp>
      <p:cxnSp>
        <p:nvCxnSpPr>
          <p:cNvPr id="8" name="Straight Connector 7"/>
          <p:cNvCxnSpPr/>
          <p:nvPr/>
        </p:nvCxnSpPr>
        <p:spPr>
          <a:xfrm>
            <a:off x="457200" y="6334125"/>
            <a:ext cx="8229600" cy="0"/>
          </a:xfrm>
          <a:prstGeom prst="line">
            <a:avLst/>
          </a:prstGeom>
          <a:ln w="12700">
            <a:solidFill>
              <a:srgbClr val="C99600"/>
            </a:solidFill>
            <a:bevel/>
          </a:ln>
        </p:spPr>
        <p:style>
          <a:lnRef idx="1">
            <a:schemeClr val="accent1"/>
          </a:lnRef>
          <a:fillRef idx="0">
            <a:schemeClr val="accent1"/>
          </a:fillRef>
          <a:effectRef idx="0">
            <a:schemeClr val="accent1"/>
          </a:effectRef>
          <a:fontRef idx="minor">
            <a:schemeClr val="tx1"/>
          </a:fontRef>
        </p:style>
      </p:cxnSp>
      <p:sp>
        <p:nvSpPr>
          <p:cNvPr id="16" name="Title Placeholder 1"/>
          <p:cNvSpPr>
            <a:spLocks noGrp="1"/>
          </p:cNvSpPr>
          <p:nvPr>
            <p:ph type="title"/>
          </p:nvPr>
        </p:nvSpPr>
        <p:spPr>
          <a:xfrm>
            <a:off x="365760" y="295683"/>
            <a:ext cx="8412480" cy="469492"/>
          </a:xfrm>
          <a:prstGeom prst="rect">
            <a:avLst/>
          </a:prstGeom>
        </p:spPr>
        <p:txBody>
          <a:bodyPr anchorCtr="0"/>
          <a:lstStyle>
            <a:lvl1pPr>
              <a:defRPr/>
            </a:lvl1pPr>
          </a:lstStyle>
          <a:p>
            <a:r>
              <a:rPr lang="en-US" smtClean="0"/>
              <a:t>Click to edit Master title style</a:t>
            </a:r>
            <a:endParaRPr lang="en-US" dirty="0"/>
          </a:p>
        </p:txBody>
      </p:sp>
      <p:sp>
        <p:nvSpPr>
          <p:cNvPr id="17" name="Text Placeholder 8"/>
          <p:cNvSpPr>
            <a:spLocks noGrp="1"/>
          </p:cNvSpPr>
          <p:nvPr>
            <p:ph type="body" sz="quarter" idx="13"/>
          </p:nvPr>
        </p:nvSpPr>
        <p:spPr>
          <a:xfrm>
            <a:off x="365760" y="782620"/>
            <a:ext cx="8412480" cy="766749"/>
          </a:xfrm>
        </p:spPr>
        <p:txBody>
          <a:bodyPr/>
          <a:lstStyle>
            <a:lvl1pPr marL="0" indent="0">
              <a:buNone/>
              <a:defRPr sz="1800" b="0">
                <a:solidFill>
                  <a:schemeClr val="accent2"/>
                </a:solidFill>
              </a:defRPr>
            </a:lvl1pPr>
          </a:lstStyle>
          <a:p>
            <a:pPr lvl="0"/>
            <a:r>
              <a:rPr lang="en-US" smtClean="0"/>
              <a:t>Click to edit Master text styles</a:t>
            </a:r>
          </a:p>
        </p:txBody>
      </p:sp>
      <p:sp>
        <p:nvSpPr>
          <p:cNvPr id="4" name="Text Placeholder 3"/>
          <p:cNvSpPr>
            <a:spLocks noGrp="1"/>
          </p:cNvSpPr>
          <p:nvPr>
            <p:ph type="body" sz="quarter" idx="14"/>
          </p:nvPr>
        </p:nvSpPr>
        <p:spPr>
          <a:xfrm>
            <a:off x="365760" y="1611314"/>
            <a:ext cx="4114800" cy="4733788"/>
          </a:xfrm>
        </p:spPr>
        <p:txBody>
          <a:bodyPr/>
          <a:lstStyle>
            <a:lvl4pPr>
              <a:defRPr/>
            </a:lvl4pPr>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161968973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D79539-C207-4160-A87C-963CF64F721F}" type="datetimeFigureOut">
              <a:rPr lang="en-US" smtClean="0"/>
              <a:t>10/18/2017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E828F-2EBA-492E-9B7C-C58CC56FE58F}" type="slidenum">
              <a:rPr lang="en-US" smtClean="0"/>
              <a:t>‹#›</a:t>
            </a:fld>
            <a:endParaRPr lang="en-US"/>
          </a:p>
        </p:txBody>
      </p:sp>
    </p:spTree>
    <p:extLst>
      <p:ext uri="{BB962C8B-B14F-4D97-AF65-F5344CB8AC3E}">
        <p14:creationId xmlns:p14="http://schemas.microsoft.com/office/powerpoint/2010/main" val="2608877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D79539-C207-4160-A87C-963CF64F721F}" type="datetimeFigureOut">
              <a:rPr lang="en-US" smtClean="0"/>
              <a:t>10/18/2017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E828F-2EBA-492E-9B7C-C58CC56FE58F}" type="slidenum">
              <a:rPr lang="en-US" smtClean="0"/>
              <a:t>‹#›</a:t>
            </a:fld>
            <a:endParaRPr lang="en-US"/>
          </a:p>
        </p:txBody>
      </p:sp>
    </p:spTree>
    <p:extLst>
      <p:ext uri="{BB962C8B-B14F-4D97-AF65-F5344CB8AC3E}">
        <p14:creationId xmlns:p14="http://schemas.microsoft.com/office/powerpoint/2010/main" val="1994660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D79539-C207-4160-A87C-963CF64F721F}" type="datetimeFigureOut">
              <a:rPr lang="en-US" smtClean="0"/>
              <a:t>10/18/2017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1E828F-2EBA-492E-9B7C-C58CC56FE58F}" type="slidenum">
              <a:rPr lang="en-US" smtClean="0"/>
              <a:t>‹#›</a:t>
            </a:fld>
            <a:endParaRPr lang="en-US"/>
          </a:p>
        </p:txBody>
      </p:sp>
    </p:spTree>
    <p:extLst>
      <p:ext uri="{BB962C8B-B14F-4D97-AF65-F5344CB8AC3E}">
        <p14:creationId xmlns:p14="http://schemas.microsoft.com/office/powerpoint/2010/main" val="1637767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D79539-C207-4160-A87C-963CF64F721F}" type="datetimeFigureOut">
              <a:rPr lang="en-US" smtClean="0"/>
              <a:t>10/18/2017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1E828F-2EBA-492E-9B7C-C58CC56FE58F}" type="slidenum">
              <a:rPr lang="en-US" smtClean="0"/>
              <a:t>‹#›</a:t>
            </a:fld>
            <a:endParaRPr lang="en-US"/>
          </a:p>
        </p:txBody>
      </p:sp>
    </p:spTree>
    <p:extLst>
      <p:ext uri="{BB962C8B-B14F-4D97-AF65-F5344CB8AC3E}">
        <p14:creationId xmlns:p14="http://schemas.microsoft.com/office/powerpoint/2010/main" val="1510303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D79539-C207-4160-A87C-963CF64F721F}" type="datetimeFigureOut">
              <a:rPr lang="en-US" smtClean="0"/>
              <a:t>10/18/2017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1E828F-2EBA-492E-9B7C-C58CC56FE58F}" type="slidenum">
              <a:rPr lang="en-US" smtClean="0"/>
              <a:t>‹#›</a:t>
            </a:fld>
            <a:endParaRPr lang="en-US"/>
          </a:p>
        </p:txBody>
      </p:sp>
    </p:spTree>
    <p:extLst>
      <p:ext uri="{BB962C8B-B14F-4D97-AF65-F5344CB8AC3E}">
        <p14:creationId xmlns:p14="http://schemas.microsoft.com/office/powerpoint/2010/main" val="1721264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D79539-C207-4160-A87C-963CF64F721F}" type="datetimeFigureOut">
              <a:rPr lang="en-US" smtClean="0"/>
              <a:t>10/18/2017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1E828F-2EBA-492E-9B7C-C58CC56FE58F}" type="slidenum">
              <a:rPr lang="en-US" smtClean="0"/>
              <a:t>‹#›</a:t>
            </a:fld>
            <a:endParaRPr lang="en-US"/>
          </a:p>
        </p:txBody>
      </p:sp>
    </p:spTree>
    <p:extLst>
      <p:ext uri="{BB962C8B-B14F-4D97-AF65-F5344CB8AC3E}">
        <p14:creationId xmlns:p14="http://schemas.microsoft.com/office/powerpoint/2010/main" val="2236886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D79539-C207-4160-A87C-963CF64F721F}" type="datetimeFigureOut">
              <a:rPr lang="en-US" smtClean="0"/>
              <a:t>10/18/2017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1E828F-2EBA-492E-9B7C-C58CC56FE58F}" type="slidenum">
              <a:rPr lang="en-US" smtClean="0"/>
              <a:t>‹#›</a:t>
            </a:fld>
            <a:endParaRPr lang="en-US"/>
          </a:p>
        </p:txBody>
      </p:sp>
    </p:spTree>
    <p:extLst>
      <p:ext uri="{BB962C8B-B14F-4D97-AF65-F5344CB8AC3E}">
        <p14:creationId xmlns:p14="http://schemas.microsoft.com/office/powerpoint/2010/main" val="2922862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D79539-C207-4160-A87C-963CF64F721F}" type="datetimeFigureOut">
              <a:rPr lang="en-US" smtClean="0"/>
              <a:t>10/18/2017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1E828F-2EBA-492E-9B7C-C58CC56FE58F}" type="slidenum">
              <a:rPr lang="en-US" smtClean="0"/>
              <a:t>‹#›</a:t>
            </a:fld>
            <a:endParaRPr lang="en-US"/>
          </a:p>
        </p:txBody>
      </p:sp>
    </p:spTree>
    <p:extLst>
      <p:ext uri="{BB962C8B-B14F-4D97-AF65-F5344CB8AC3E}">
        <p14:creationId xmlns:p14="http://schemas.microsoft.com/office/powerpoint/2010/main" val="231399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D79539-C207-4160-A87C-963CF64F721F}" type="datetimeFigureOut">
              <a:rPr lang="en-US" smtClean="0"/>
              <a:t>10/18/2017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1E828F-2EBA-492E-9B7C-C58CC56FE58F}" type="slidenum">
              <a:rPr lang="en-US" smtClean="0"/>
              <a:t>‹#›</a:t>
            </a:fld>
            <a:endParaRPr lang="en-US"/>
          </a:p>
        </p:txBody>
      </p:sp>
    </p:spTree>
    <p:extLst>
      <p:ext uri="{BB962C8B-B14F-4D97-AF65-F5344CB8AC3E}">
        <p14:creationId xmlns:p14="http://schemas.microsoft.com/office/powerpoint/2010/main" val="50457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1.xml"/><Relationship Id="rId1" Type="http://schemas.openxmlformats.org/officeDocument/2006/relationships/vmlDrawing" Target="../drawings/vmlDrawing6.vml"/><Relationship Id="rId5" Type="http://schemas.openxmlformats.org/officeDocument/2006/relationships/oleObject" Target="../embeddings/oleObject6.bin"/><Relationship Id="rId4" Type="http://schemas.openxmlformats.org/officeDocument/2006/relationships/notesSlide" Target="../notesSlides/notesSlide8.xml"/></Relationships>
</file>

<file path=ppt/slides/_rels/slide10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3.xml"/><Relationship Id="rId1" Type="http://schemas.openxmlformats.org/officeDocument/2006/relationships/vmlDrawing" Target="../drawings/vmlDrawing7.vml"/><Relationship Id="rId5" Type="http://schemas.openxmlformats.org/officeDocument/2006/relationships/oleObject" Target="../embeddings/oleObject7.bin"/><Relationship Id="rId4" Type="http://schemas.openxmlformats.org/officeDocument/2006/relationships/notesSlide" Target="../notesSlides/notesSlide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5.xml"/><Relationship Id="rId1" Type="http://schemas.openxmlformats.org/officeDocument/2006/relationships/vmlDrawing" Target="../drawings/vmlDrawing8.vml"/><Relationship Id="rId5" Type="http://schemas.openxmlformats.org/officeDocument/2006/relationships/oleObject" Target="../embeddings/oleObject8.bin"/><Relationship Id="rId4" Type="http://schemas.openxmlformats.org/officeDocument/2006/relationships/notesSlide" Target="../notesSlides/notesSlide1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7.xml"/><Relationship Id="rId1" Type="http://schemas.openxmlformats.org/officeDocument/2006/relationships/vmlDrawing" Target="../drawings/vmlDrawing9.vml"/><Relationship Id="rId5" Type="http://schemas.openxmlformats.org/officeDocument/2006/relationships/oleObject" Target="../embeddings/oleObject9.bin"/><Relationship Id="rId4" Type="http://schemas.openxmlformats.org/officeDocument/2006/relationships/notesSlide" Target="../notesSlides/notesSlide1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9.xml"/><Relationship Id="rId1" Type="http://schemas.openxmlformats.org/officeDocument/2006/relationships/vmlDrawing" Target="../drawings/vmlDrawing10.vml"/><Relationship Id="rId5" Type="http://schemas.openxmlformats.org/officeDocument/2006/relationships/oleObject" Target="../embeddings/oleObject10.bin"/><Relationship Id="rId4" Type="http://schemas.openxmlformats.org/officeDocument/2006/relationships/notesSlide" Target="../notesSlides/notesSlide12.xml"/></Relationships>
</file>

<file path=ppt/slides/_rels/slide14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21.xml"/><Relationship Id="rId1" Type="http://schemas.openxmlformats.org/officeDocument/2006/relationships/vmlDrawing" Target="../drawings/vmlDrawing11.vml"/><Relationship Id="rId5" Type="http://schemas.openxmlformats.org/officeDocument/2006/relationships/oleObject" Target="../embeddings/oleObject11.bin"/><Relationship Id="rId4" Type="http://schemas.openxmlformats.org/officeDocument/2006/relationships/notesSlide" Target="../notesSlides/notesSlide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andrew.larratt-smith@ucr.edu"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mailto:VPAR@ucr.edu" TargetMode="Externa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17.jpg"/></Relationships>
</file>

<file path=ppt/slides/_rels/slide27.xml.rels><?xml version="1.0" encoding="UTF-8" standalone="yes"?>
<Relationships xmlns="http://schemas.openxmlformats.org/package/2006/relationships"><Relationship Id="rId3" Type="http://schemas.openxmlformats.org/officeDocument/2006/relationships/hyperlink" Target="http://police.ucr.edu/training/presentation.php"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30.jpg"/><Relationship Id="rId4" Type="http://schemas.openxmlformats.org/officeDocument/2006/relationships/image" Target="../media/image29.jpg"/></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8.jpeg"/><Relationship Id="rId5" Type="http://schemas.openxmlformats.org/officeDocument/2006/relationships/image" Target="../media/image33.png"/><Relationship Id="rId4" Type="http://schemas.openxmlformats.org/officeDocument/2006/relationships/image" Target="../media/image32.jpg"/></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vpap@ucr.edu" TargetMode="External"/><Relationship Id="rId2" Type="http://schemas.openxmlformats.org/officeDocument/2006/relationships/hyperlink" Target="mailto:academicpersonnel@ucr.edu"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w&amp;url=http://blog.ourstage.com/2010/01/11/metal-monday-old-dogs-vs-young-guns/&amp;ei=SbFXVcGYL4uwggTG-YDwDw&amp;bvm=bv.93564037,d.eXY&amp;psig=AFQjCNFMSEzCd-foeJ0T1TYiSJkRkEF4bQ&amp;ust=1431896776272495"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google.com/url?sa=i&amp;rct=j&amp;q=&amp;esrc=s&amp;source=images&amp;cd=&amp;cad=rja&amp;uact=8&amp;ved=0CAcQjRw&amp;url=http://www.123rf.com/photo_21171805_happy-woman-showing-middle-finger-and-enjoying-at-beach-with-blue-sea-on-background.html&amp;ei=la1XVZGeOMOhNrrHgaAE&amp;bvm=bv.93564037,d.eXY&amp;psig=AFQjCNEQ9bmQkqAw3zyDx17JV6tntZ_YGw&amp;ust=1431895800477126"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academicpersonnel.ucr.edu/workshops/chair_201/Chairs%20201.3_Joint%20Appointment%20and%20Joint%20Searches.pdf"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5.xml"/><Relationship Id="rId1" Type="http://schemas.openxmlformats.org/officeDocument/2006/relationships/vmlDrawing" Target="../drawings/vmlDrawing3.vml"/><Relationship Id="rId5" Type="http://schemas.openxmlformats.org/officeDocument/2006/relationships/oleObject" Target="../embeddings/oleObject3.bin"/><Relationship Id="rId4"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7.xml"/><Relationship Id="rId1" Type="http://schemas.openxmlformats.org/officeDocument/2006/relationships/vmlDrawing" Target="../drawings/vmlDrawing4.vml"/><Relationship Id="rId5" Type="http://schemas.openxmlformats.org/officeDocument/2006/relationships/oleObject" Target="../embeddings/oleObject4.bin"/><Relationship Id="rId4"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9.xml"/><Relationship Id="rId1" Type="http://schemas.openxmlformats.org/officeDocument/2006/relationships/vmlDrawing" Target="../drawings/vmlDrawing5.vml"/><Relationship Id="rId5" Type="http://schemas.openxmlformats.org/officeDocument/2006/relationships/oleObject" Target="../embeddings/oleObject5.bin"/><Relationship Id="rId4"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www.ehs.ucr.edu/safety/ISEM/isem.html" TargetMode="External"/><Relationship Id="rId2" Type="http://schemas.openxmlformats.org/officeDocument/2006/relationships/hyperlink" Target="http://www.ehs.ucr.edu/safety/IIPP/iipp.html" TargetMode="Externa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9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175ABA-C00C-4B38-8B9B-5C9662280645}"/>
              </a:ext>
            </a:extLst>
          </p:cNvPr>
          <p:cNvPicPr>
            <a:picLocks noChangeAspect="1"/>
          </p:cNvPicPr>
          <p:nvPr/>
        </p:nvPicPr>
        <p:blipFill rotWithShape="1">
          <a:blip r:embed="rId2">
            <a:alphaModFix amt="50000"/>
            <a:extLst/>
          </a:blip>
          <a:srcRect l="15239" r="18094"/>
          <a:stretch/>
        </p:blipFill>
        <p:spPr>
          <a:xfrm>
            <a:off x="20" y="10"/>
            <a:ext cx="9143980" cy="6857989"/>
          </a:xfrm>
          <a:prstGeom prst="rect">
            <a:avLst/>
          </a:prstGeom>
        </p:spPr>
      </p:pic>
      <p:sp>
        <p:nvSpPr>
          <p:cNvPr id="2" name="Title 1"/>
          <p:cNvSpPr>
            <a:spLocks noGrp="1"/>
          </p:cNvSpPr>
          <p:nvPr>
            <p:ph type="ctrTitle"/>
          </p:nvPr>
        </p:nvSpPr>
        <p:spPr>
          <a:xfrm>
            <a:off x="1143000" y="1122362"/>
            <a:ext cx="6858000" cy="2900518"/>
          </a:xfrm>
        </p:spPr>
        <p:txBody>
          <a:bodyPr>
            <a:normAutofit/>
          </a:bodyPr>
          <a:lstStyle/>
          <a:p>
            <a:r>
              <a:rPr lang="en-US" b="1">
                <a:solidFill>
                  <a:srgbClr val="FFFFFF"/>
                </a:solidFill>
              </a:rPr>
              <a:t>New Chair Orientation</a:t>
            </a:r>
          </a:p>
        </p:txBody>
      </p:sp>
      <p:sp>
        <p:nvSpPr>
          <p:cNvPr id="3" name="Subtitle 2"/>
          <p:cNvSpPr>
            <a:spLocks noGrp="1"/>
          </p:cNvSpPr>
          <p:nvPr>
            <p:ph type="subTitle" idx="1"/>
          </p:nvPr>
        </p:nvSpPr>
        <p:spPr>
          <a:xfrm>
            <a:off x="1143000" y="4159404"/>
            <a:ext cx="6858000" cy="1098395"/>
          </a:xfrm>
        </p:spPr>
        <p:txBody>
          <a:bodyPr>
            <a:normAutofit/>
          </a:bodyPr>
          <a:lstStyle/>
          <a:p>
            <a:r>
              <a:rPr lang="en-US" b="1">
                <a:solidFill>
                  <a:srgbClr val="FFFFFF"/>
                </a:solidFill>
              </a:rPr>
              <a:t>2017</a:t>
            </a:r>
          </a:p>
        </p:txBody>
      </p:sp>
    </p:spTree>
    <p:extLst>
      <p:ext uri="{BB962C8B-B14F-4D97-AF65-F5344CB8AC3E}">
        <p14:creationId xmlns:p14="http://schemas.microsoft.com/office/powerpoint/2010/main" val="308920651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1"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49" name="think-cell Slide" r:id="rId5" imgW="0" imgH="0" progId="TCLayout.ActiveDocument.1">
                  <p:embed/>
                </p:oleObj>
              </mc:Choice>
              <mc:Fallback>
                <p:oleObj name="think-cell Slide" r:id="rId5" imgW="0" imgH="0" progId="TCLayout.ActiveDocument.1">
                  <p:embed/>
                  <p:pic>
                    <p:nvPicPr>
                      <p:cNvPr id="22530" name="Object 1" hidden="1"/>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Title 2"/>
          <p:cNvSpPr txBox="1">
            <a:spLocks/>
          </p:cNvSpPr>
          <p:nvPr/>
        </p:nvSpPr>
        <p:spPr bwMode="gray">
          <a:xfrm>
            <a:off x="461963" y="571500"/>
            <a:ext cx="83550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67082" bIns="0"/>
          <a:lstStyle>
            <a:lvl1pPr defTabSz="912813">
              <a:lnSpc>
                <a:spcPct val="120000"/>
              </a:lnSpc>
              <a:spcBef>
                <a:spcPts val="600"/>
              </a:spcBef>
              <a:spcAft>
                <a:spcPts val="1200"/>
              </a:spcAft>
              <a:buFont typeface="Arial" panose="020B0604020202020204" pitchFamily="34" charset="0"/>
              <a:buChar char="​"/>
              <a:defRPr sz="1500">
                <a:solidFill>
                  <a:schemeClr val="tx1"/>
                </a:solidFill>
                <a:latin typeface="Georgia" panose="02040502050405020303" pitchFamily="18" charset="0"/>
                <a:ea typeface="ＭＳ Ｐゴシック" panose="020B0600070205080204" pitchFamily="34" charset="-128"/>
                <a:cs typeface="ＭＳ Ｐゴシック" panose="020B0600070205080204" pitchFamily="34" charset="-128"/>
              </a:defRPr>
            </a:lvl1pPr>
            <a:lvl2pPr marL="37931725" indent="-37474525" defTabSz="912813">
              <a:spcAft>
                <a:spcPts val="600"/>
              </a:spcAft>
              <a:buFont typeface="Arial" panose="020B0604020202020204" pitchFamily="34" charset="0"/>
              <a:buChar char="​"/>
              <a:defRPr sz="1500" i="1">
                <a:solidFill>
                  <a:schemeClr val="tx2"/>
                </a:solidFill>
                <a:latin typeface="Corbel" panose="020B0503020204020204" pitchFamily="34" charset="0"/>
                <a:ea typeface="ＭＳ Ｐゴシック" panose="020B0600070205080204" pitchFamily="34" charset="-128"/>
              </a:defRPr>
            </a:lvl2pPr>
            <a:lvl3pPr marL="1143000" indent="-228600" defTabSz="912813">
              <a:lnSpc>
                <a:spcPct val="110000"/>
              </a:lnSpc>
              <a:spcBef>
                <a:spcPts val="600"/>
              </a:spcBef>
              <a:buFont typeface="Arial" panose="020B0604020202020204" pitchFamily="34" charset="0"/>
              <a:buChar char="​"/>
              <a:defRPr sz="1100" b="1">
                <a:solidFill>
                  <a:srgbClr val="118E97"/>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3pPr>
            <a:lvl4pPr marL="1600200" indent="-228600" defTabSz="912813">
              <a:lnSpc>
                <a:spcPct val="114000"/>
              </a:lnSpc>
              <a:spcBef>
                <a:spcPts val="60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4pPr>
            <a:lvl5pPr marL="171450" indent="-171450" defTabSz="912813">
              <a:lnSpc>
                <a:spcPct val="95000"/>
              </a:lnSpc>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5pPr>
            <a:lvl6pPr marL="6286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6pPr>
            <a:lvl7pPr marL="10858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7pPr>
            <a:lvl8pPr marL="15430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8pPr>
            <a:lvl9pPr marL="20002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9pPr>
          </a:lstStyle>
          <a:p>
            <a:pPr eaLnBrk="1" hangingPunct="1">
              <a:lnSpc>
                <a:spcPct val="100000"/>
              </a:lnSpc>
              <a:spcBef>
                <a:spcPct val="0"/>
              </a:spcBef>
              <a:spcAft>
                <a:spcPct val="0"/>
              </a:spcAft>
              <a:buFontTx/>
              <a:buNone/>
            </a:pPr>
            <a:r>
              <a:rPr lang="en-US" altLang="en-US" sz="2800">
                <a:solidFill>
                  <a:srgbClr val="0000FF"/>
                </a:solidFill>
                <a:latin typeface="Arial" panose="020B0604020202020204" pitchFamily="34" charset="0"/>
                <a:cs typeface="Arial" panose="020B0604020202020204" pitchFamily="34" charset="0"/>
              </a:rPr>
              <a:t>6.    Miscellaneous Student Instructional Fees:</a:t>
            </a:r>
          </a:p>
          <a:p>
            <a:pPr eaLnBrk="1" hangingPunct="1">
              <a:lnSpc>
                <a:spcPct val="100000"/>
              </a:lnSpc>
              <a:spcBef>
                <a:spcPct val="0"/>
              </a:spcBef>
              <a:spcAft>
                <a:spcPct val="0"/>
              </a:spcAft>
              <a:buFontTx/>
              <a:buNone/>
            </a:pPr>
            <a:r>
              <a:rPr lang="en-US" altLang="en-US" sz="2800">
                <a:solidFill>
                  <a:srgbClr val="0000FF"/>
                </a:solidFill>
                <a:latin typeface="Arial" panose="020B0604020202020204" pitchFamily="34" charset="0"/>
                <a:cs typeface="Arial" panose="020B0604020202020204" pitchFamily="34" charset="0"/>
              </a:rPr>
              <a:t>:</a:t>
            </a:r>
            <a:endParaRPr lang="en-US" altLang="en-US" sz="2800">
              <a:solidFill>
                <a:srgbClr val="0000FF"/>
              </a:solidFill>
              <a:latin typeface="Lucida Sans" panose="020B0602030504020204" pitchFamily="34" charset="0"/>
              <a:cs typeface="Arial" panose="020B0604020202020204" pitchFamily="34" charset="0"/>
            </a:endParaRPr>
          </a:p>
        </p:txBody>
      </p:sp>
      <p:sp>
        <p:nvSpPr>
          <p:cNvPr id="31748" name="Rectangle 51"/>
          <p:cNvSpPr>
            <a:spLocks noChangeArrowheads="1"/>
          </p:cNvSpPr>
          <p:nvPr/>
        </p:nvSpPr>
        <p:spPr bwMode="auto">
          <a:xfrm>
            <a:off x="304800" y="1752600"/>
            <a:ext cx="8229600" cy="4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marL="514350" indent="-285750" eaLnBrk="0" hangingPunct="0">
              <a:defRPr sz="2400">
                <a:solidFill>
                  <a:schemeClr val="tx1"/>
                </a:solidFill>
                <a:latin typeface="Georgia" panose="02040502050405020303" pitchFamily="18" charset="0"/>
                <a:ea typeface="ＭＳ Ｐゴシック" panose="020B0600070205080204" pitchFamily="34" charset="-128"/>
              </a:defRPr>
            </a:lvl1pPr>
            <a:lvl2pPr marL="971550" indent="-285750" eaLnBrk="0" hangingPunct="0">
              <a:defRPr sz="2400">
                <a:solidFill>
                  <a:schemeClr val="tx1"/>
                </a:solidFill>
                <a:latin typeface="Georgia" panose="02040502050405020303" pitchFamily="18" charset="0"/>
                <a:ea typeface="ＭＳ Ｐゴシック" panose="020B0600070205080204" pitchFamily="34" charset="-128"/>
              </a:defRPr>
            </a:lvl2pPr>
            <a:lvl3pPr eaLnBrk="0" hangingPunct="0">
              <a:defRPr sz="2400">
                <a:solidFill>
                  <a:schemeClr val="tx1"/>
                </a:solidFill>
                <a:latin typeface="Georgia" panose="02040502050405020303" pitchFamily="18" charset="0"/>
                <a:ea typeface="ＭＳ Ｐゴシック" panose="020B0600070205080204" pitchFamily="34" charset="-128"/>
              </a:defRPr>
            </a:lvl3pPr>
            <a:lvl4pPr eaLnBrk="0" hangingPunct="0">
              <a:defRPr sz="2400">
                <a:solidFill>
                  <a:schemeClr val="tx1"/>
                </a:solidFill>
                <a:latin typeface="Georgia" panose="02040502050405020303" pitchFamily="18" charset="0"/>
                <a:ea typeface="ＭＳ Ｐゴシック" panose="020B0600070205080204" pitchFamily="34" charset="-128"/>
              </a:defRPr>
            </a:lvl4pPr>
            <a:lvl5pPr eaLnBrk="0" hangingPunct="0">
              <a:defRPr sz="2400">
                <a:solidFill>
                  <a:schemeClr val="tx1"/>
                </a:solidFill>
                <a:latin typeface="Georgia" panose="02040502050405020303"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Georgia" panose="02040502050405020303"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Georgia" panose="02040502050405020303"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Georgia" panose="02040502050405020303"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Georgia" panose="02040502050405020303" pitchFamily="18" charset="0"/>
                <a:ea typeface="ＭＳ Ｐゴシック" panose="020B0600070205080204" pitchFamily="34" charset="-128"/>
              </a:defRPr>
            </a:lvl9pPr>
          </a:lstStyle>
          <a:p>
            <a:pPr eaLnBrk="1" hangingPunct="1">
              <a:lnSpc>
                <a:spcPct val="106000"/>
              </a:lnSpc>
              <a:spcAft>
                <a:spcPts val="600"/>
              </a:spcAft>
              <a:buClr>
                <a:srgbClr val="C1C139"/>
              </a:buClr>
              <a:buFont typeface="Wingdings" panose="05000000000000000000" pitchFamily="2" charset="2"/>
              <a:buChar char="ü"/>
              <a:defRPr/>
            </a:pPr>
            <a:endParaRPr lang="en-US" altLang="en-US" sz="1600" dirty="0" smtClean="0"/>
          </a:p>
          <a:p>
            <a:pPr eaLnBrk="1" hangingPunct="1">
              <a:lnSpc>
                <a:spcPct val="106000"/>
              </a:lnSpc>
              <a:spcAft>
                <a:spcPts val="600"/>
              </a:spcAft>
              <a:buClr>
                <a:srgbClr val="C1C139"/>
              </a:buClr>
              <a:buFont typeface="Wingdings" panose="05000000000000000000" pitchFamily="2" charset="2"/>
              <a:buChar char="ü"/>
              <a:defRPr/>
            </a:pPr>
            <a:r>
              <a:rPr lang="en-US" altLang="en-US" sz="1600" b="1" dirty="0" smtClean="0"/>
              <a:t>Course Material/Lab Fees </a:t>
            </a:r>
            <a:r>
              <a:rPr lang="en-US" altLang="en-US" sz="1600" dirty="0" smtClean="0"/>
              <a:t>(~$25-150/student): sizable budgets when multiplied by thousands of students: Total in Physics is $141k </a:t>
            </a:r>
          </a:p>
          <a:p>
            <a:pPr marL="228600" indent="0" eaLnBrk="1" hangingPunct="1">
              <a:lnSpc>
                <a:spcPct val="106000"/>
              </a:lnSpc>
              <a:spcAft>
                <a:spcPts val="600"/>
              </a:spcAft>
              <a:buClr>
                <a:srgbClr val="C1C139"/>
              </a:buClr>
              <a:defRPr/>
            </a:pPr>
            <a:r>
              <a:rPr lang="en-US" altLang="en-US" sz="1600" dirty="0" smtClean="0"/>
              <a:t>         -     Not Flexible $- Only for Student Instruction connected with Lab supplies, computers, software etc. </a:t>
            </a:r>
          </a:p>
          <a:p>
            <a:pPr lvl="1" eaLnBrk="1" hangingPunct="1">
              <a:lnSpc>
                <a:spcPct val="106000"/>
              </a:lnSpc>
              <a:spcAft>
                <a:spcPts val="600"/>
              </a:spcAft>
              <a:buClr>
                <a:srgbClr val="C1C139"/>
              </a:buClr>
              <a:buFontTx/>
              <a:buChar char="-"/>
              <a:defRPr/>
            </a:pPr>
            <a:r>
              <a:rPr lang="en-US" altLang="en-US" sz="1600" dirty="0" smtClean="0"/>
              <a:t>can’t be used for equipment i.e. only items &lt;$5k.</a:t>
            </a:r>
          </a:p>
          <a:p>
            <a:pPr lvl="1" eaLnBrk="1" hangingPunct="1">
              <a:lnSpc>
                <a:spcPct val="106000"/>
              </a:lnSpc>
              <a:spcAft>
                <a:spcPts val="600"/>
              </a:spcAft>
              <a:buClr>
                <a:srgbClr val="C1C139"/>
              </a:buClr>
              <a:buFontTx/>
              <a:buChar char="-"/>
              <a:defRPr/>
            </a:pPr>
            <a:r>
              <a:rPr lang="en-US" altLang="en-US" sz="1600" dirty="0" smtClean="0"/>
              <a:t>for small items and consumables.</a:t>
            </a:r>
          </a:p>
          <a:p>
            <a:pPr marL="685800" lvl="1" indent="0" eaLnBrk="1" hangingPunct="1">
              <a:lnSpc>
                <a:spcPct val="106000"/>
              </a:lnSpc>
              <a:spcAft>
                <a:spcPts val="600"/>
              </a:spcAft>
              <a:buClr>
                <a:srgbClr val="C1C139"/>
              </a:buClr>
              <a:defRPr/>
            </a:pPr>
            <a:r>
              <a:rPr lang="en-US" altLang="en-US" sz="1600" dirty="0" smtClean="0"/>
              <a:t>-    Fund Number 6xxxx </a:t>
            </a:r>
          </a:p>
          <a:p>
            <a:pPr eaLnBrk="1" hangingPunct="1">
              <a:lnSpc>
                <a:spcPct val="106000"/>
              </a:lnSpc>
              <a:spcAft>
                <a:spcPts val="600"/>
              </a:spcAft>
              <a:buClr>
                <a:srgbClr val="C1C139"/>
              </a:buClr>
              <a:buFont typeface="Wingdings" panose="05000000000000000000" pitchFamily="2" charset="2"/>
              <a:buChar char="ü"/>
              <a:defRPr/>
            </a:pPr>
            <a:endParaRPr lang="en-US" altLang="en-US" sz="1600" dirty="0" smtClean="0"/>
          </a:p>
          <a:p>
            <a:pPr eaLnBrk="1" hangingPunct="1">
              <a:lnSpc>
                <a:spcPct val="106000"/>
              </a:lnSpc>
              <a:spcAft>
                <a:spcPts val="600"/>
              </a:spcAft>
              <a:buClr>
                <a:srgbClr val="C1C139"/>
              </a:buClr>
              <a:buFont typeface="Wingdings" panose="05000000000000000000" pitchFamily="2" charset="2"/>
              <a:buChar char="ü"/>
              <a:defRPr/>
            </a:pPr>
            <a:r>
              <a:rPr lang="en-US" altLang="en-US" sz="1600" b="1" dirty="0" smtClean="0"/>
              <a:t>UNEX</a:t>
            </a:r>
            <a:r>
              <a:rPr lang="en-US" altLang="en-US" sz="1600" dirty="0" smtClean="0"/>
              <a:t> Concurrent Enrollment Return to </a:t>
            </a:r>
            <a:r>
              <a:rPr lang="en-US" altLang="en-US" sz="1600" dirty="0" err="1" smtClean="0"/>
              <a:t>dept</a:t>
            </a:r>
            <a:r>
              <a:rPr lang="en-US" altLang="en-US" sz="1600" dirty="0" smtClean="0"/>
              <a:t>:</a:t>
            </a:r>
          </a:p>
          <a:p>
            <a:pPr lvl="1" eaLnBrk="1" hangingPunct="1">
              <a:lnSpc>
                <a:spcPct val="106000"/>
              </a:lnSpc>
              <a:spcAft>
                <a:spcPts val="600"/>
              </a:spcAft>
              <a:buClr>
                <a:srgbClr val="C1C139"/>
              </a:buClr>
              <a:buFontTx/>
              <a:buChar char="-"/>
              <a:defRPr/>
            </a:pPr>
            <a:r>
              <a:rPr lang="en-US" altLang="en-US" sz="1600" b="1" dirty="0" smtClean="0"/>
              <a:t>Fund # 20322 - unrestricted non-19900 fun</a:t>
            </a:r>
            <a:r>
              <a:rPr lang="en-US" altLang="en-US" sz="1600" dirty="0" smtClean="0"/>
              <a:t>ds (e.g. can be used for alcohol purchase).</a:t>
            </a:r>
          </a:p>
          <a:p>
            <a:pPr lvl="1" eaLnBrk="1" hangingPunct="1">
              <a:lnSpc>
                <a:spcPct val="106000"/>
              </a:lnSpc>
              <a:spcAft>
                <a:spcPts val="600"/>
              </a:spcAft>
              <a:buClr>
                <a:srgbClr val="C1C139"/>
              </a:buClr>
              <a:buFontTx/>
              <a:buChar char="-"/>
              <a:defRPr/>
            </a:pPr>
            <a:r>
              <a:rPr lang="en-US" altLang="en-US" sz="1600" dirty="0" smtClean="0"/>
              <a:t>In Physics used to be $40k, now $14k- has decreased by 70% over the last 5 </a:t>
            </a:r>
            <a:r>
              <a:rPr lang="en-US" altLang="en-US" sz="1600" dirty="0" err="1" smtClean="0"/>
              <a:t>yrs</a:t>
            </a:r>
            <a:r>
              <a:rPr lang="en-US" altLang="en-US" sz="1600" dirty="0" smtClean="0"/>
              <a:t> !</a:t>
            </a:r>
          </a:p>
          <a:p>
            <a:pPr eaLnBrk="1" hangingPunct="1">
              <a:lnSpc>
                <a:spcPct val="106000"/>
              </a:lnSpc>
              <a:spcAft>
                <a:spcPts val="600"/>
              </a:spcAft>
              <a:buClr>
                <a:srgbClr val="C1C139"/>
              </a:buClr>
              <a:defRPr/>
            </a:pPr>
            <a:endParaRPr lang="en-US" altLang="en-US" sz="1600" dirty="0" smtClean="0"/>
          </a:p>
          <a:p>
            <a:pPr lvl="1" eaLnBrk="1" hangingPunct="1">
              <a:lnSpc>
                <a:spcPct val="106000"/>
              </a:lnSpc>
              <a:spcAft>
                <a:spcPts val="600"/>
              </a:spcAft>
              <a:buClr>
                <a:srgbClr val="C1C139"/>
              </a:buClr>
              <a:defRPr/>
            </a:pPr>
            <a:endParaRPr lang="en-US" altLang="en-US" sz="1600" dirty="0" smtClean="0"/>
          </a:p>
        </p:txBody>
      </p:sp>
      <p:sp>
        <p:nvSpPr>
          <p:cNvPr id="4" name="Rounded Rectangle 3"/>
          <p:cNvSpPr/>
          <p:nvPr/>
        </p:nvSpPr>
        <p:spPr>
          <a:xfrm>
            <a:off x="457200" y="1143000"/>
            <a:ext cx="7996238" cy="371475"/>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5000"/>
              </a:lnSpc>
              <a:spcBef>
                <a:spcPts val="0"/>
              </a:spcBef>
              <a:spcAft>
                <a:spcPts val="0"/>
              </a:spcAft>
              <a:defRPr/>
            </a:pPr>
            <a:r>
              <a:rPr lang="en-US" b="1" dirty="0">
                <a:solidFill>
                  <a:schemeClr val="tx2"/>
                </a:solidFill>
                <a:latin typeface="+mj-lt"/>
              </a:rPr>
              <a:t>Student Instructional Fees</a:t>
            </a:r>
          </a:p>
        </p:txBody>
      </p:sp>
    </p:spTree>
    <p:extLst>
      <p:ext uri="{BB962C8B-B14F-4D97-AF65-F5344CB8AC3E}">
        <p14:creationId xmlns:p14="http://schemas.microsoft.com/office/powerpoint/2010/main" val="1567613679"/>
      </p:ext>
    </p:extLst>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Ombuds if</a:t>
            </a:r>
          </a:p>
        </p:txBody>
      </p:sp>
      <p:sp>
        <p:nvSpPr>
          <p:cNvPr id="3" name="Content Placeholder 2"/>
          <p:cNvSpPr>
            <a:spLocks noGrp="1"/>
          </p:cNvSpPr>
          <p:nvPr>
            <p:ph idx="1"/>
          </p:nvPr>
        </p:nvSpPr>
        <p:spPr/>
        <p:txBody>
          <a:bodyPr/>
          <a:lstStyle/>
          <a:p>
            <a:pPr marL="0" indent="0">
              <a:buNone/>
            </a:pPr>
            <a:r>
              <a:rPr lang="en-US" dirty="0"/>
              <a:t>6) You believe the situation could benefit from an</a:t>
            </a:r>
          </a:p>
          <a:p>
            <a:pPr marL="0" indent="0">
              <a:buNone/>
            </a:pPr>
            <a:r>
              <a:rPr lang="en-US" dirty="0"/>
              <a:t>     impartial mediator or facilitator.</a:t>
            </a:r>
          </a:p>
          <a:p>
            <a:pPr marL="0" indent="0">
              <a:buNone/>
            </a:pPr>
            <a:r>
              <a:rPr lang="en-US" dirty="0"/>
              <a:t>7) There is a problem with the formal process.</a:t>
            </a:r>
          </a:p>
          <a:p>
            <a:pPr marL="0" indent="0">
              <a:buNone/>
            </a:pPr>
            <a:r>
              <a:rPr lang="en-US" dirty="0"/>
              <a:t>8) You want to improve departmental climate.</a:t>
            </a:r>
          </a:p>
          <a:p>
            <a:pPr marL="0" indent="0">
              <a:buNone/>
            </a:pPr>
            <a:r>
              <a:rPr lang="en-US" dirty="0"/>
              <a:t>9) You want a sounding board for designing a</a:t>
            </a:r>
          </a:p>
          <a:p>
            <a:pPr marL="0" indent="0">
              <a:buNone/>
            </a:pPr>
            <a:r>
              <a:rPr lang="en-US" dirty="0"/>
              <a:t>     process.</a:t>
            </a:r>
          </a:p>
          <a:p>
            <a:pPr marL="0" indent="0">
              <a:buNone/>
            </a:pPr>
            <a:r>
              <a:rPr lang="en-US" dirty="0"/>
              <a:t>10) You would like workshops relating to conflict</a:t>
            </a:r>
          </a:p>
          <a:p>
            <a:pPr marL="0" indent="0">
              <a:buNone/>
            </a:pPr>
            <a:r>
              <a:rPr lang="en-US" dirty="0"/>
              <a:t>      management.</a:t>
            </a:r>
          </a:p>
        </p:txBody>
      </p:sp>
      <p:pic>
        <p:nvPicPr>
          <p:cNvPr id="4" name="Picture 3"/>
          <p:cNvPicPr>
            <a:picLocks noChangeAspect="1"/>
          </p:cNvPicPr>
          <p:nvPr/>
        </p:nvPicPr>
        <p:blipFill>
          <a:blip r:embed="rId2"/>
          <a:stretch>
            <a:fillRect/>
          </a:stretch>
        </p:blipFill>
        <p:spPr>
          <a:xfrm>
            <a:off x="5794138" y="171345"/>
            <a:ext cx="2530059" cy="1713124"/>
          </a:xfrm>
          <a:prstGeom prst="rect">
            <a:avLst/>
          </a:prstGeom>
        </p:spPr>
      </p:pic>
    </p:spTree>
    <p:extLst>
      <p:ext uri="{BB962C8B-B14F-4D97-AF65-F5344CB8AC3E}">
        <p14:creationId xmlns:p14="http://schemas.microsoft.com/office/powerpoint/2010/main" val="19624262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VPAR</a:t>
            </a:r>
          </a:p>
        </p:txBody>
      </p:sp>
      <p:sp>
        <p:nvSpPr>
          <p:cNvPr id="3" name="Content Placeholder 2"/>
          <p:cNvSpPr>
            <a:spLocks noGrp="1"/>
          </p:cNvSpPr>
          <p:nvPr>
            <p:ph idx="1"/>
          </p:nvPr>
        </p:nvSpPr>
        <p:spPr/>
        <p:txBody>
          <a:bodyPr>
            <a:normAutofit lnSpcReduction="10000"/>
          </a:bodyPr>
          <a:lstStyle/>
          <a:p>
            <a:pPr marL="0" indent="0">
              <a:buNone/>
            </a:pPr>
            <a:r>
              <a:rPr lang="en-US" b="1" dirty="0"/>
              <a:t>Addresses Issues of:</a:t>
            </a:r>
          </a:p>
          <a:p>
            <a:pPr marL="0" indent="0">
              <a:buNone/>
            </a:pPr>
            <a:r>
              <a:rPr lang="en-US" dirty="0"/>
              <a:t>• Inappropriate &amp; improper faculty behavior</a:t>
            </a:r>
          </a:p>
          <a:p>
            <a:pPr marL="0" indent="0">
              <a:buNone/>
            </a:pPr>
            <a:r>
              <a:rPr lang="en-US" dirty="0"/>
              <a:t>• Breakdowns in collegial faculty relations</a:t>
            </a:r>
          </a:p>
          <a:p>
            <a:pPr marL="0" indent="0">
              <a:buNone/>
            </a:pPr>
            <a:r>
              <a:rPr lang="en-US" dirty="0"/>
              <a:t>• Violations of the Faculty Code of Conduct (APM-015)</a:t>
            </a:r>
          </a:p>
          <a:p>
            <a:pPr marL="0" indent="0">
              <a:buNone/>
            </a:pPr>
            <a:r>
              <a:rPr lang="en-US" b="1" dirty="0"/>
              <a:t>Through:</a:t>
            </a:r>
          </a:p>
          <a:p>
            <a:pPr marL="0" indent="0">
              <a:buNone/>
            </a:pPr>
            <a:r>
              <a:rPr lang="en-US" dirty="0"/>
              <a:t>• Consulting &amp; Advising</a:t>
            </a:r>
          </a:p>
          <a:p>
            <a:pPr marL="0" indent="0">
              <a:buNone/>
            </a:pPr>
            <a:r>
              <a:rPr lang="en-US" dirty="0"/>
              <a:t>• Mediation &amp; Informal Resolution</a:t>
            </a:r>
          </a:p>
          <a:p>
            <a:pPr marL="0" indent="0">
              <a:buNone/>
            </a:pPr>
            <a:r>
              <a:rPr lang="en-US" dirty="0"/>
              <a:t>• Formal Disciplinary Procedures</a:t>
            </a:r>
          </a:p>
        </p:txBody>
      </p:sp>
      <p:pic>
        <p:nvPicPr>
          <p:cNvPr id="4" name="Picture 3"/>
          <p:cNvPicPr>
            <a:picLocks noChangeAspect="1"/>
          </p:cNvPicPr>
          <p:nvPr/>
        </p:nvPicPr>
        <p:blipFill>
          <a:blip r:embed="rId2"/>
          <a:stretch>
            <a:fillRect/>
          </a:stretch>
        </p:blipFill>
        <p:spPr>
          <a:xfrm>
            <a:off x="5501530" y="290095"/>
            <a:ext cx="2530059" cy="1713124"/>
          </a:xfrm>
          <a:prstGeom prst="rect">
            <a:avLst/>
          </a:prstGeom>
        </p:spPr>
      </p:pic>
    </p:spTree>
    <p:extLst>
      <p:ext uri="{BB962C8B-B14F-4D97-AF65-F5344CB8AC3E}">
        <p14:creationId xmlns:p14="http://schemas.microsoft.com/office/powerpoint/2010/main" val="21781389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457200" y="0"/>
            <a:ext cx="8001000" cy="1295400"/>
          </a:xfrm>
        </p:spPr>
        <p:txBody>
          <a:bodyPr>
            <a:noAutofit/>
          </a:bodyPr>
          <a:lstStyle/>
          <a:p>
            <a:pPr algn="ctr" eaLnBrk="1" fontAlgn="auto" hangingPunct="1">
              <a:spcAft>
                <a:spcPts val="0"/>
              </a:spcAft>
              <a:defRPr/>
            </a:pPr>
            <a:r>
              <a:rPr lang="en-US" sz="4000" dirty="0" smtClean="0"/>
              <a:t>New Chair Orientation: Legal/Policy Issues Facing Department Chairs</a:t>
            </a:r>
          </a:p>
        </p:txBody>
      </p:sp>
      <p:sp>
        <p:nvSpPr>
          <p:cNvPr id="9219" name="Rectangle 3"/>
          <p:cNvSpPr>
            <a:spLocks noGrp="1" noChangeArrowheads="1"/>
          </p:cNvSpPr>
          <p:nvPr>
            <p:ph type="body" sz="half" idx="3"/>
          </p:nvPr>
        </p:nvSpPr>
        <p:spPr>
          <a:xfrm>
            <a:off x="685800" y="4800600"/>
            <a:ext cx="8229600" cy="1752600"/>
          </a:xfrm>
        </p:spPr>
        <p:txBody>
          <a:bodyPr>
            <a:normAutofit lnSpcReduction="10000"/>
          </a:bodyPr>
          <a:lstStyle/>
          <a:p>
            <a:pPr algn="ctr" eaLnBrk="1" hangingPunct="1">
              <a:lnSpc>
                <a:spcPct val="90000"/>
              </a:lnSpc>
              <a:buFont typeface="Wingdings" pitchFamily="2" charset="2"/>
              <a:buNone/>
            </a:pPr>
            <a:r>
              <a:rPr lang="en-US" sz="1800" dirty="0" smtClean="0"/>
              <a:t>Presented at UCR by </a:t>
            </a:r>
          </a:p>
          <a:p>
            <a:pPr algn="ctr" eaLnBrk="1" hangingPunct="1">
              <a:lnSpc>
                <a:spcPct val="90000"/>
              </a:lnSpc>
              <a:buFont typeface="Wingdings" pitchFamily="2" charset="2"/>
              <a:buNone/>
            </a:pPr>
            <a:endParaRPr lang="en-US" sz="1800" dirty="0" smtClean="0"/>
          </a:p>
          <a:p>
            <a:pPr algn="ctr" eaLnBrk="1" hangingPunct="1">
              <a:lnSpc>
                <a:spcPct val="90000"/>
              </a:lnSpc>
              <a:buFont typeface="Wingdings" pitchFamily="2" charset="2"/>
              <a:buNone/>
            </a:pPr>
            <a:r>
              <a:rPr lang="en-US" sz="3200" b="1" dirty="0" smtClean="0"/>
              <a:t>David Bergquist, Chief Campus Counsel</a:t>
            </a:r>
            <a:endParaRPr lang="en-US" sz="3200" b="1" dirty="0"/>
          </a:p>
          <a:p>
            <a:pPr algn="ctr" eaLnBrk="1" hangingPunct="1">
              <a:lnSpc>
                <a:spcPct val="90000"/>
              </a:lnSpc>
              <a:buFont typeface="Wingdings" pitchFamily="2" charset="2"/>
              <a:buNone/>
            </a:pPr>
            <a:r>
              <a:rPr lang="en-US" sz="3200" b="1" dirty="0" smtClean="0"/>
              <a:t>October 11, 2017</a:t>
            </a:r>
          </a:p>
        </p:txBody>
      </p:sp>
      <p:sp>
        <p:nvSpPr>
          <p:cNvPr id="9220" name="Slide Number Placeholder 7"/>
          <p:cNvSpPr>
            <a:spLocks noGrp="1"/>
          </p:cNvSpPr>
          <p:nvPr>
            <p:ph type="sldNum" sz="quarter" idx="12"/>
          </p:nvPr>
        </p:nvSpPr>
        <p:spPr bwMode="auto">
          <a:noFill/>
          <a:ln>
            <a:miter lim="800000"/>
            <a:headEnd/>
            <a:tailEnd/>
          </a:ln>
        </p:spPr>
        <p:txBody>
          <a:bodyPr/>
          <a:lstStyle/>
          <a:p>
            <a:pPr>
              <a:lnSpc>
                <a:spcPct val="80000"/>
              </a:lnSpc>
            </a:pPr>
            <a:fld id="{1945C20E-C17E-4716-8230-2436CE236EE8}" type="slidenum">
              <a:rPr lang="en-US" sz="1200" smtClean="0">
                <a:solidFill>
                  <a:schemeClr val="bg1"/>
                </a:solidFill>
              </a:rPr>
              <a:pPr>
                <a:lnSpc>
                  <a:spcPct val="80000"/>
                </a:lnSpc>
              </a:pPr>
              <a:t>102</a:t>
            </a:fld>
            <a:endParaRPr lang="en-US" dirty="0" smtClean="0">
              <a:solidFill>
                <a:schemeClr val="bg1"/>
              </a:solidFill>
            </a:endParaRPr>
          </a:p>
        </p:txBody>
      </p:sp>
      <p:pic>
        <p:nvPicPr>
          <p:cNvPr id="9221" name="Picture 1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86000" y="1600200"/>
            <a:ext cx="4267200" cy="3200400"/>
          </a:xfrm>
          <a:prstGeom prst="rect">
            <a:avLst/>
          </a:prstGeom>
          <a:noFill/>
          <a:ln w="9525">
            <a:noFill/>
            <a:miter lim="800000"/>
            <a:headEnd/>
            <a:tailEnd/>
          </a:ln>
        </p:spPr>
      </p:pic>
    </p:spTree>
    <p:extLst>
      <p:ext uri="{BB962C8B-B14F-4D97-AF65-F5344CB8AC3E}">
        <p14:creationId xmlns:p14="http://schemas.microsoft.com/office/powerpoint/2010/main" val="2350398930"/>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 of Campus Counsel</a:t>
            </a:r>
            <a:endParaRPr lang="en-US" dirty="0"/>
          </a:p>
        </p:txBody>
      </p:sp>
      <p:sp>
        <p:nvSpPr>
          <p:cNvPr id="3" name="Content Placeholder 2"/>
          <p:cNvSpPr>
            <a:spLocks noGrp="1"/>
          </p:cNvSpPr>
          <p:nvPr>
            <p:ph sz="quarter" idx="1"/>
          </p:nvPr>
        </p:nvSpPr>
        <p:spPr>
          <a:xfrm>
            <a:off x="609600" y="1600200"/>
            <a:ext cx="3886200" cy="152400"/>
          </a:xfrm>
        </p:spPr>
        <p:txBody>
          <a:bodyPr>
            <a:normAutofit fontScale="25000" lnSpcReduction="20000"/>
          </a:bodyPr>
          <a:lstStyle/>
          <a:p>
            <a:endParaRPr lang="en-US" dirty="0"/>
          </a:p>
        </p:txBody>
      </p:sp>
      <p:sp>
        <p:nvSpPr>
          <p:cNvPr id="4" name="Content Placeholder 3"/>
          <p:cNvSpPr>
            <a:spLocks noGrp="1"/>
          </p:cNvSpPr>
          <p:nvPr>
            <p:ph sz="quarter" idx="2"/>
          </p:nvPr>
        </p:nvSpPr>
        <p:spPr>
          <a:xfrm>
            <a:off x="4800600" y="1600200"/>
            <a:ext cx="3886200" cy="152400"/>
          </a:xfrm>
        </p:spPr>
        <p:txBody>
          <a:bodyPr>
            <a:normAutofit fontScale="25000" lnSpcReduction="20000"/>
          </a:bodyPr>
          <a:lstStyle/>
          <a:p>
            <a:endParaRPr lang="en-US" dirty="0"/>
          </a:p>
        </p:txBody>
      </p:sp>
      <p:sp>
        <p:nvSpPr>
          <p:cNvPr id="5" name="Text Placeholder 4"/>
          <p:cNvSpPr>
            <a:spLocks noGrp="1"/>
          </p:cNvSpPr>
          <p:nvPr>
            <p:ph type="body" sz="half" idx="3"/>
          </p:nvPr>
        </p:nvSpPr>
        <p:spPr>
          <a:xfrm>
            <a:off x="609600" y="1935162"/>
            <a:ext cx="8077200" cy="4191001"/>
          </a:xfrm>
        </p:spPr>
        <p:txBody>
          <a:bodyPr/>
          <a:lstStyle/>
          <a:p>
            <a:r>
              <a:rPr lang="en-US" dirty="0" smtClean="0"/>
              <a:t>Duty to the Regents (the Institution)</a:t>
            </a:r>
          </a:p>
          <a:p>
            <a:r>
              <a:rPr lang="en-US" dirty="0" smtClean="0"/>
              <a:t>Dual Report to Chancellor and to General Counsel</a:t>
            </a:r>
          </a:p>
          <a:p>
            <a:r>
              <a:rPr lang="en-US" dirty="0" smtClean="0"/>
              <a:t>Clients include Upper Level Administrators of UCR (including Chairs)</a:t>
            </a:r>
          </a:p>
          <a:p>
            <a:r>
              <a:rPr lang="en-US" dirty="0" smtClean="0"/>
              <a:t>Office is a resource funded by the Chancellor to the Schools and Departments within UCR and OP</a:t>
            </a:r>
            <a:endParaRPr lang="en-US" dirty="0"/>
          </a:p>
        </p:txBody>
      </p:sp>
      <p:sp>
        <p:nvSpPr>
          <p:cNvPr id="6" name="Slide Number Placeholder 5"/>
          <p:cNvSpPr>
            <a:spLocks noGrp="1"/>
          </p:cNvSpPr>
          <p:nvPr>
            <p:ph type="sldNum" sz="quarter" idx="12"/>
          </p:nvPr>
        </p:nvSpPr>
        <p:spPr/>
        <p:txBody>
          <a:bodyPr/>
          <a:lstStyle/>
          <a:p>
            <a:pPr>
              <a:defRPr/>
            </a:pPr>
            <a:fld id="{1E65DBB2-85B3-4038-81EB-F8FF4B9ACB2B}" type="slidenum">
              <a:rPr lang="en-US" smtClean="0"/>
              <a:pPr>
                <a:defRPr/>
              </a:pPr>
              <a:t>103</a:t>
            </a:fld>
            <a:endParaRPr lang="en-US" dirty="0"/>
          </a:p>
        </p:txBody>
      </p:sp>
    </p:spTree>
    <p:extLst>
      <p:ext uri="{BB962C8B-B14F-4D97-AF65-F5344CB8AC3E}">
        <p14:creationId xmlns:p14="http://schemas.microsoft.com/office/powerpoint/2010/main" val="315072592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Not Try to Go it Alone</a:t>
            </a:r>
            <a:endParaRPr lang="en-US" dirty="0"/>
          </a:p>
        </p:txBody>
      </p:sp>
      <p:sp>
        <p:nvSpPr>
          <p:cNvPr id="3" name="Content Placeholder 2"/>
          <p:cNvSpPr>
            <a:spLocks noGrp="1"/>
          </p:cNvSpPr>
          <p:nvPr>
            <p:ph sz="quarter" idx="1"/>
          </p:nvPr>
        </p:nvSpPr>
        <p:spPr>
          <a:xfrm>
            <a:off x="457200" y="1600200"/>
            <a:ext cx="3733800" cy="381000"/>
          </a:xfrm>
        </p:spPr>
        <p:txBody>
          <a:bodyPr>
            <a:normAutofit fontScale="92500" lnSpcReduction="10000"/>
          </a:bodyPr>
          <a:lstStyle/>
          <a:p>
            <a:pPr marL="366713" lvl="1" indent="0">
              <a:buNone/>
            </a:pPr>
            <a:endParaRPr lang="en-US" dirty="0"/>
          </a:p>
        </p:txBody>
      </p:sp>
      <p:sp>
        <p:nvSpPr>
          <p:cNvPr id="4" name="Content Placeholder 3"/>
          <p:cNvSpPr>
            <a:spLocks noGrp="1"/>
          </p:cNvSpPr>
          <p:nvPr>
            <p:ph sz="quarter" idx="2"/>
          </p:nvPr>
        </p:nvSpPr>
        <p:spPr>
          <a:xfrm>
            <a:off x="4648200" y="1600200"/>
            <a:ext cx="3886200" cy="381000"/>
          </a:xfrm>
        </p:spPr>
        <p:txBody>
          <a:bodyPr>
            <a:normAutofit fontScale="92500" lnSpcReduction="20000"/>
          </a:bodyPr>
          <a:lstStyle/>
          <a:p>
            <a:endParaRPr lang="en-US" dirty="0"/>
          </a:p>
        </p:txBody>
      </p:sp>
      <p:sp>
        <p:nvSpPr>
          <p:cNvPr id="5" name="Text Placeholder 4"/>
          <p:cNvSpPr>
            <a:spLocks noGrp="1"/>
          </p:cNvSpPr>
          <p:nvPr>
            <p:ph type="body" sz="half" idx="3"/>
          </p:nvPr>
        </p:nvSpPr>
        <p:spPr>
          <a:xfrm>
            <a:off x="457200" y="1812925"/>
            <a:ext cx="8229600" cy="4587875"/>
          </a:xfrm>
        </p:spPr>
        <p:txBody>
          <a:bodyPr/>
          <a:lstStyle/>
          <a:p>
            <a:r>
              <a:rPr lang="en-US" dirty="0" smtClean="0"/>
              <a:t>Resources (other than Academic Personnel):</a:t>
            </a:r>
            <a:endParaRPr lang="en-US" dirty="0"/>
          </a:p>
          <a:p>
            <a:pPr lvl="1"/>
            <a:r>
              <a:rPr lang="en-US" dirty="0"/>
              <a:t>Locally Designated </a:t>
            </a:r>
            <a:r>
              <a:rPr lang="en-US" dirty="0" smtClean="0"/>
              <a:t>Official </a:t>
            </a:r>
            <a:r>
              <a:rPr lang="en-US" dirty="0"/>
              <a:t>(LDO)</a:t>
            </a:r>
          </a:p>
          <a:p>
            <a:pPr lvl="1"/>
            <a:r>
              <a:rPr lang="en-US" dirty="0"/>
              <a:t>Student Special </a:t>
            </a:r>
            <a:r>
              <a:rPr lang="en-US" dirty="0" smtClean="0"/>
              <a:t>Services</a:t>
            </a:r>
          </a:p>
          <a:p>
            <a:pPr lvl="1"/>
            <a:r>
              <a:rPr lang="en-US" dirty="0" smtClean="0"/>
              <a:t>Human Resources and Affirmative Action</a:t>
            </a:r>
          </a:p>
          <a:p>
            <a:pPr lvl="1"/>
            <a:r>
              <a:rPr lang="en-US" dirty="0" smtClean="0"/>
              <a:t>Campus Counsel</a:t>
            </a:r>
          </a:p>
          <a:p>
            <a:pPr lvl="1"/>
            <a:r>
              <a:rPr lang="en-US" dirty="0" smtClean="0"/>
              <a:t>Ombudsperson</a:t>
            </a:r>
          </a:p>
          <a:p>
            <a:pPr lvl="1"/>
            <a:r>
              <a:rPr lang="en-US" dirty="0" smtClean="0"/>
              <a:t>Title IX/CARE Advocate</a:t>
            </a:r>
          </a:p>
          <a:p>
            <a:pPr lvl="1"/>
            <a:r>
              <a:rPr lang="en-US" dirty="0" smtClean="0"/>
              <a:t>Vice Provost of Administrative resolution</a:t>
            </a:r>
          </a:p>
          <a:p>
            <a:pPr lvl="1"/>
            <a:r>
              <a:rPr lang="en-US" dirty="0" smtClean="0"/>
              <a:t>Critical Student Incident Team </a:t>
            </a:r>
          </a:p>
          <a:p>
            <a:pPr lvl="1"/>
            <a:r>
              <a:rPr lang="en-US" dirty="0" smtClean="0"/>
              <a:t>UCR Police</a:t>
            </a:r>
          </a:p>
          <a:p>
            <a:pPr lvl="1"/>
            <a:endParaRPr lang="en-US" dirty="0" smtClean="0"/>
          </a:p>
          <a:p>
            <a:pPr lvl="1"/>
            <a:endParaRPr lang="en-US" dirty="0" smtClean="0"/>
          </a:p>
          <a:p>
            <a:pPr lvl="1"/>
            <a:endParaRPr lang="en-US" dirty="0" smtClean="0"/>
          </a:p>
          <a:p>
            <a:pPr lvl="1"/>
            <a:endParaRPr lang="en-US" dirty="0"/>
          </a:p>
          <a:p>
            <a:endParaRPr lang="en-US" dirty="0"/>
          </a:p>
        </p:txBody>
      </p:sp>
      <p:sp>
        <p:nvSpPr>
          <p:cNvPr id="6" name="Slide Number Placeholder 5"/>
          <p:cNvSpPr>
            <a:spLocks noGrp="1"/>
          </p:cNvSpPr>
          <p:nvPr>
            <p:ph type="sldNum" sz="quarter" idx="12"/>
          </p:nvPr>
        </p:nvSpPr>
        <p:spPr/>
        <p:txBody>
          <a:bodyPr/>
          <a:lstStyle/>
          <a:p>
            <a:pPr>
              <a:defRPr/>
            </a:pPr>
            <a:fld id="{1E65DBB2-85B3-4038-81EB-F8FF4B9ACB2B}" type="slidenum">
              <a:rPr lang="en-US" smtClean="0"/>
              <a:pPr>
                <a:defRPr/>
              </a:pPr>
              <a:t>104</a:t>
            </a:fld>
            <a:endParaRPr lang="en-US" dirty="0"/>
          </a:p>
        </p:txBody>
      </p:sp>
    </p:spTree>
    <p:extLst>
      <p:ext uri="{BB962C8B-B14F-4D97-AF65-F5344CB8AC3E}">
        <p14:creationId xmlns:p14="http://schemas.microsoft.com/office/powerpoint/2010/main" val="84699647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39825"/>
          </a:xfrm>
        </p:spPr>
        <p:txBody>
          <a:bodyPr/>
          <a:lstStyle/>
          <a:p>
            <a:r>
              <a:rPr lang="en-US" dirty="0" smtClean="0"/>
              <a:t>Top Issues for Past 5 Years</a:t>
            </a:r>
            <a:endParaRPr lang="en-US" dirty="0"/>
          </a:p>
        </p:txBody>
      </p:sp>
      <p:sp>
        <p:nvSpPr>
          <p:cNvPr id="3" name="Content Placeholder 2"/>
          <p:cNvSpPr>
            <a:spLocks noGrp="1"/>
          </p:cNvSpPr>
          <p:nvPr>
            <p:ph sz="quarter" idx="1"/>
          </p:nvPr>
        </p:nvSpPr>
        <p:spPr>
          <a:xfrm>
            <a:off x="685800" y="1676400"/>
            <a:ext cx="6553200" cy="3505200"/>
          </a:xfrm>
        </p:spPr>
        <p:txBody>
          <a:bodyPr>
            <a:normAutofit lnSpcReduction="10000"/>
          </a:bodyPr>
          <a:lstStyle/>
          <a:p>
            <a:r>
              <a:rPr lang="en-US" dirty="0" smtClean="0"/>
              <a:t>Faculty/Staff:</a:t>
            </a:r>
          </a:p>
          <a:p>
            <a:pPr lvl="1"/>
            <a:r>
              <a:rPr lang="en-US" dirty="0" smtClean="0"/>
              <a:t>Hiring/Promotion/Retention/Diversity</a:t>
            </a:r>
          </a:p>
          <a:p>
            <a:pPr lvl="1"/>
            <a:r>
              <a:rPr lang="en-US" dirty="0" smtClean="0"/>
              <a:t>Freedom Of Speech</a:t>
            </a:r>
          </a:p>
          <a:p>
            <a:pPr lvl="1"/>
            <a:r>
              <a:rPr lang="en-US" dirty="0" smtClean="0"/>
              <a:t>Title IX/CANRA</a:t>
            </a:r>
          </a:p>
          <a:p>
            <a:pPr lvl="1"/>
            <a:r>
              <a:rPr lang="en-US" dirty="0" smtClean="0"/>
              <a:t>Disability Accommodation</a:t>
            </a:r>
          </a:p>
          <a:p>
            <a:pPr lvl="1"/>
            <a:r>
              <a:rPr lang="en-US" dirty="0" smtClean="0"/>
              <a:t>Discipline</a:t>
            </a:r>
          </a:p>
          <a:p>
            <a:pPr lvl="1"/>
            <a:r>
              <a:rPr lang="en-US" dirty="0" smtClean="0"/>
              <a:t>Hostile Work Environment</a:t>
            </a:r>
          </a:p>
          <a:p>
            <a:pPr lvl="1"/>
            <a:r>
              <a:rPr lang="en-US" dirty="0" smtClean="0"/>
              <a:t>Discrimination</a:t>
            </a:r>
          </a:p>
          <a:p>
            <a:pPr lvl="1"/>
            <a:r>
              <a:rPr lang="en-US" dirty="0" smtClean="0"/>
              <a:t>Research Misconduct</a:t>
            </a:r>
          </a:p>
          <a:p>
            <a:pPr lvl="1"/>
            <a:endParaRPr lang="en-US" dirty="0" smtClean="0"/>
          </a:p>
        </p:txBody>
      </p:sp>
      <p:sp>
        <p:nvSpPr>
          <p:cNvPr id="6" name="Slide Number Placeholder 5"/>
          <p:cNvSpPr>
            <a:spLocks noGrp="1"/>
          </p:cNvSpPr>
          <p:nvPr>
            <p:ph type="sldNum" sz="quarter" idx="12"/>
          </p:nvPr>
        </p:nvSpPr>
        <p:spPr/>
        <p:txBody>
          <a:bodyPr/>
          <a:lstStyle/>
          <a:p>
            <a:pPr>
              <a:defRPr/>
            </a:pPr>
            <a:fld id="{1E65DBB2-85B3-4038-81EB-F8FF4B9ACB2B}" type="slidenum">
              <a:rPr lang="en-US" smtClean="0"/>
              <a:pPr>
                <a:defRPr/>
              </a:pPr>
              <a:t>105</a:t>
            </a:fld>
            <a:endParaRPr lang="en-US" dirty="0"/>
          </a:p>
        </p:txBody>
      </p:sp>
    </p:spTree>
    <p:extLst>
      <p:ext uri="{BB962C8B-B14F-4D97-AF65-F5344CB8AC3E}">
        <p14:creationId xmlns:p14="http://schemas.microsoft.com/office/powerpoint/2010/main" val="348013671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39825"/>
          </a:xfrm>
        </p:spPr>
        <p:txBody>
          <a:bodyPr/>
          <a:lstStyle/>
          <a:p>
            <a:r>
              <a:rPr lang="en-US" dirty="0" smtClean="0"/>
              <a:t>Top Issues</a:t>
            </a:r>
            <a:endParaRPr lang="en-US" dirty="0"/>
          </a:p>
        </p:txBody>
      </p:sp>
      <p:sp>
        <p:nvSpPr>
          <p:cNvPr id="3" name="Content Placeholder 2"/>
          <p:cNvSpPr>
            <a:spLocks noGrp="1"/>
          </p:cNvSpPr>
          <p:nvPr>
            <p:ph sz="quarter" idx="1"/>
          </p:nvPr>
        </p:nvSpPr>
        <p:spPr>
          <a:xfrm>
            <a:off x="685800" y="1616029"/>
            <a:ext cx="6858000" cy="4343400"/>
          </a:xfrm>
        </p:spPr>
        <p:txBody>
          <a:bodyPr/>
          <a:lstStyle/>
          <a:p>
            <a:r>
              <a:rPr lang="en-US" dirty="0" smtClean="0"/>
              <a:t>Students:</a:t>
            </a:r>
            <a:endParaRPr lang="en-US" dirty="0"/>
          </a:p>
          <a:p>
            <a:pPr lvl="1"/>
            <a:r>
              <a:rPr lang="en-US" dirty="0" smtClean="0"/>
              <a:t>Disability Accommodation</a:t>
            </a:r>
            <a:endParaRPr lang="en-US" dirty="0"/>
          </a:p>
          <a:p>
            <a:pPr lvl="1"/>
            <a:r>
              <a:rPr lang="en-US" dirty="0"/>
              <a:t>Free Speech</a:t>
            </a:r>
          </a:p>
          <a:p>
            <a:pPr lvl="1"/>
            <a:r>
              <a:rPr lang="en-US" dirty="0"/>
              <a:t>Title </a:t>
            </a:r>
            <a:r>
              <a:rPr lang="en-US" dirty="0" smtClean="0"/>
              <a:t>IX/CANRA</a:t>
            </a:r>
          </a:p>
          <a:p>
            <a:pPr lvl="1"/>
            <a:r>
              <a:rPr lang="en-US" dirty="0" smtClean="0"/>
              <a:t>Understanding when they are acting as a student versus an employee (CBA)</a:t>
            </a:r>
          </a:p>
          <a:p>
            <a:pPr lvl="1"/>
            <a:r>
              <a:rPr lang="en-US" dirty="0" smtClean="0"/>
              <a:t>FERPA/HIPAA</a:t>
            </a:r>
          </a:p>
          <a:p>
            <a:pPr lvl="1"/>
            <a:r>
              <a:rPr lang="en-US" dirty="0" smtClean="0"/>
              <a:t>Hostile Learning/Work Environment</a:t>
            </a:r>
          </a:p>
          <a:p>
            <a:pPr lvl="1"/>
            <a:r>
              <a:rPr lang="en-US" dirty="0" smtClean="0"/>
              <a:t>Posting/Recording IP of Faculty</a:t>
            </a:r>
          </a:p>
          <a:p>
            <a:pPr lvl="1"/>
            <a:r>
              <a:rPr lang="en-US" dirty="0" smtClean="0"/>
              <a:t>Mental Health/Behavior Issues</a:t>
            </a:r>
          </a:p>
          <a:p>
            <a:pPr lvl="1"/>
            <a:endParaRPr lang="en-US" dirty="0" smtClean="0"/>
          </a:p>
          <a:p>
            <a:pPr marL="366713" lvl="1" indent="0">
              <a:buNone/>
            </a:pPr>
            <a:endParaRPr lang="en-US" dirty="0"/>
          </a:p>
          <a:p>
            <a:pPr lvl="1"/>
            <a:endParaRPr lang="en-US" dirty="0" smtClean="0"/>
          </a:p>
        </p:txBody>
      </p:sp>
      <p:sp>
        <p:nvSpPr>
          <p:cNvPr id="6" name="Slide Number Placeholder 5"/>
          <p:cNvSpPr>
            <a:spLocks noGrp="1"/>
          </p:cNvSpPr>
          <p:nvPr>
            <p:ph type="sldNum" sz="quarter" idx="12"/>
          </p:nvPr>
        </p:nvSpPr>
        <p:spPr/>
        <p:txBody>
          <a:bodyPr/>
          <a:lstStyle/>
          <a:p>
            <a:pPr>
              <a:defRPr/>
            </a:pPr>
            <a:fld id="{1E65DBB2-85B3-4038-81EB-F8FF4B9ACB2B}" type="slidenum">
              <a:rPr lang="en-US" smtClean="0"/>
              <a:pPr>
                <a:defRPr/>
              </a:pPr>
              <a:t>106</a:t>
            </a:fld>
            <a:endParaRPr lang="en-US" dirty="0"/>
          </a:p>
        </p:txBody>
      </p:sp>
    </p:spTree>
    <p:extLst>
      <p:ext uri="{BB962C8B-B14F-4D97-AF65-F5344CB8AC3E}">
        <p14:creationId xmlns:p14="http://schemas.microsoft.com/office/powerpoint/2010/main" val="18981849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39825"/>
          </a:xfrm>
        </p:spPr>
        <p:txBody>
          <a:bodyPr/>
          <a:lstStyle/>
          <a:p>
            <a:r>
              <a:rPr lang="en-US" dirty="0" smtClean="0"/>
              <a:t>Top Issues for Discussion</a:t>
            </a:r>
            <a:endParaRPr lang="en-US" dirty="0"/>
          </a:p>
        </p:txBody>
      </p:sp>
      <p:sp>
        <p:nvSpPr>
          <p:cNvPr id="3" name="Content Placeholder 2"/>
          <p:cNvSpPr>
            <a:spLocks noGrp="1"/>
          </p:cNvSpPr>
          <p:nvPr>
            <p:ph sz="quarter" idx="1"/>
          </p:nvPr>
        </p:nvSpPr>
        <p:spPr>
          <a:xfrm>
            <a:off x="609600" y="1828800"/>
            <a:ext cx="6858000" cy="4343400"/>
          </a:xfrm>
        </p:spPr>
        <p:txBody>
          <a:bodyPr/>
          <a:lstStyle/>
          <a:p>
            <a:r>
              <a:rPr lang="en-US" dirty="0" smtClean="0"/>
              <a:t>Administrative:</a:t>
            </a:r>
            <a:endParaRPr lang="en-US" dirty="0"/>
          </a:p>
          <a:p>
            <a:pPr lvl="1"/>
            <a:r>
              <a:rPr lang="en-US" dirty="0" smtClean="0"/>
              <a:t>Public Records Act (PRA) and Information Practices Act (IPA) requests</a:t>
            </a:r>
            <a:endParaRPr lang="en-US" dirty="0"/>
          </a:p>
          <a:p>
            <a:pPr lvl="1"/>
            <a:r>
              <a:rPr lang="en-US" dirty="0" smtClean="0"/>
              <a:t>Disability Accommodation </a:t>
            </a:r>
            <a:endParaRPr lang="en-US" dirty="0"/>
          </a:p>
          <a:p>
            <a:pPr lvl="1"/>
            <a:r>
              <a:rPr lang="en-US" dirty="0" smtClean="0"/>
              <a:t>Delegations of Authority</a:t>
            </a:r>
          </a:p>
          <a:p>
            <a:pPr lvl="1"/>
            <a:r>
              <a:rPr lang="en-US" dirty="0" smtClean="0"/>
              <a:t>Stop the Clock</a:t>
            </a:r>
          </a:p>
          <a:p>
            <a:pPr lvl="1"/>
            <a:r>
              <a:rPr lang="en-US" dirty="0" smtClean="0"/>
              <a:t>Whistleblower Claims (LDO)</a:t>
            </a:r>
          </a:p>
          <a:p>
            <a:pPr lvl="1"/>
            <a:r>
              <a:rPr lang="en-US" dirty="0" smtClean="0"/>
              <a:t>Title IX/VAWA</a:t>
            </a:r>
          </a:p>
          <a:p>
            <a:pPr marL="366713" lvl="1" indent="0">
              <a:buNone/>
            </a:pPr>
            <a:endParaRPr lang="en-US" dirty="0"/>
          </a:p>
          <a:p>
            <a:pPr lvl="1"/>
            <a:endParaRPr lang="en-US" dirty="0" smtClean="0"/>
          </a:p>
        </p:txBody>
      </p:sp>
      <p:sp>
        <p:nvSpPr>
          <p:cNvPr id="6" name="Slide Number Placeholder 5"/>
          <p:cNvSpPr>
            <a:spLocks noGrp="1"/>
          </p:cNvSpPr>
          <p:nvPr>
            <p:ph type="sldNum" sz="quarter" idx="12"/>
          </p:nvPr>
        </p:nvSpPr>
        <p:spPr/>
        <p:txBody>
          <a:bodyPr/>
          <a:lstStyle/>
          <a:p>
            <a:pPr>
              <a:defRPr/>
            </a:pPr>
            <a:fld id="{1E65DBB2-85B3-4038-81EB-F8FF4B9ACB2B}" type="slidenum">
              <a:rPr lang="en-US" smtClean="0"/>
              <a:pPr>
                <a:defRPr/>
              </a:pPr>
              <a:t>107</a:t>
            </a:fld>
            <a:endParaRPr lang="en-US" dirty="0"/>
          </a:p>
        </p:txBody>
      </p:sp>
    </p:spTree>
    <p:extLst>
      <p:ext uri="{BB962C8B-B14F-4D97-AF65-F5344CB8AC3E}">
        <p14:creationId xmlns:p14="http://schemas.microsoft.com/office/powerpoint/2010/main" val="230172877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sz="4800" dirty="0" smtClean="0"/>
              <a:t>Hiring/Retention/Promotion</a:t>
            </a:r>
            <a:endParaRPr lang="en-US" sz="4800" dirty="0"/>
          </a:p>
        </p:txBody>
      </p:sp>
      <p:sp>
        <p:nvSpPr>
          <p:cNvPr id="6" name="Slide Number Placeholder 5"/>
          <p:cNvSpPr>
            <a:spLocks noGrp="1"/>
          </p:cNvSpPr>
          <p:nvPr>
            <p:ph type="sldNum" sz="quarter" idx="11"/>
          </p:nvPr>
        </p:nvSpPr>
        <p:spPr/>
        <p:txBody>
          <a:bodyPr/>
          <a:lstStyle/>
          <a:p>
            <a:pPr>
              <a:defRPr/>
            </a:pPr>
            <a:fld id="{1E65DBB2-85B3-4038-81EB-F8FF4B9ACB2B}" type="slidenum">
              <a:rPr lang="en-US" smtClean="0"/>
              <a:pPr>
                <a:defRPr/>
              </a:pPr>
              <a:t>108</a:t>
            </a:fld>
            <a:endParaRPr lang="en-US" dirty="0"/>
          </a:p>
        </p:txBody>
      </p:sp>
      <p:pic>
        <p:nvPicPr>
          <p:cNvPr id="1026" name="Picture 2" descr="C:\Documents and Settings\sleider\Local Settings\Temporary Internet Files\Content.IE5\NYSBKWED\MP900448494[1].jpg"/>
          <p:cNvPicPr>
            <a:picLocks noChangeAspect="1" noChangeArrowheads="1"/>
          </p:cNvPicPr>
          <p:nvPr/>
        </p:nvPicPr>
        <p:blipFill>
          <a:blip r:embed="rId2" cstate="print"/>
          <a:srcRect/>
          <a:stretch>
            <a:fillRect/>
          </a:stretch>
        </p:blipFill>
        <p:spPr bwMode="auto">
          <a:xfrm>
            <a:off x="1219200" y="1905000"/>
            <a:ext cx="6477000" cy="4114800"/>
          </a:xfrm>
          <a:prstGeom prst="rect">
            <a:avLst/>
          </a:prstGeom>
          <a:noFill/>
        </p:spPr>
      </p:pic>
      <p:sp>
        <p:nvSpPr>
          <p:cNvPr id="12" name="Content Placeholder 11"/>
          <p:cNvSpPr>
            <a:spLocks noGrp="1"/>
          </p:cNvSpPr>
          <p:nvPr>
            <p:ph sz="quarter" idx="1"/>
          </p:nvPr>
        </p:nvSpPr>
        <p:spPr/>
        <p:txBody>
          <a:bodyPr/>
          <a:lstStyle/>
          <a:p>
            <a:endParaRPr lang="en-US" dirty="0"/>
          </a:p>
        </p:txBody>
      </p:sp>
    </p:spTree>
    <p:extLst>
      <p:ext uri="{BB962C8B-B14F-4D97-AF65-F5344CB8AC3E}">
        <p14:creationId xmlns:p14="http://schemas.microsoft.com/office/powerpoint/2010/main" val="243406331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Guiding Principles		</a:t>
            </a:r>
            <a:endParaRPr lang="en-US" dirty="0"/>
          </a:p>
        </p:txBody>
      </p:sp>
      <p:sp>
        <p:nvSpPr>
          <p:cNvPr id="3" name="Content Placeholder 2"/>
          <p:cNvSpPr>
            <a:spLocks noGrp="1"/>
          </p:cNvSpPr>
          <p:nvPr>
            <p:ph sz="quarter" idx="1"/>
          </p:nvPr>
        </p:nvSpPr>
        <p:spPr>
          <a:xfrm>
            <a:off x="762000" y="1689463"/>
            <a:ext cx="8153400" cy="4114800"/>
          </a:xfrm>
        </p:spPr>
        <p:txBody>
          <a:bodyPr/>
          <a:lstStyle/>
          <a:p>
            <a:r>
              <a:rPr lang="en-US" sz="3600" dirty="0" smtClean="0"/>
              <a:t>Equal Access</a:t>
            </a:r>
          </a:p>
          <a:p>
            <a:r>
              <a:rPr lang="en-US" sz="3600" dirty="0" smtClean="0"/>
              <a:t>Diversification of faculty/students/staff</a:t>
            </a:r>
          </a:p>
          <a:p>
            <a:r>
              <a:rPr lang="en-US" sz="3600" dirty="0" smtClean="0"/>
              <a:t>Fair Treatment</a:t>
            </a:r>
          </a:p>
          <a:p>
            <a:r>
              <a:rPr lang="en-US" sz="3600" dirty="0"/>
              <a:t>Abide by </a:t>
            </a:r>
            <a:r>
              <a:rPr lang="en-US" sz="3600" dirty="0" smtClean="0"/>
              <a:t>Policies</a:t>
            </a:r>
          </a:p>
          <a:p>
            <a:r>
              <a:rPr lang="en-US" sz="3600" dirty="0" smtClean="0"/>
              <a:t>Consistent Process</a:t>
            </a:r>
          </a:p>
          <a:p>
            <a:r>
              <a:rPr lang="en-US" sz="3600" dirty="0" smtClean="0"/>
              <a:t>Good Faith Efforts</a:t>
            </a:r>
          </a:p>
          <a:p>
            <a:endParaRPr lang="en-US" sz="3600" dirty="0"/>
          </a:p>
        </p:txBody>
      </p:sp>
      <p:sp>
        <p:nvSpPr>
          <p:cNvPr id="4" name="Slide Number Placeholder 3"/>
          <p:cNvSpPr>
            <a:spLocks noGrp="1"/>
          </p:cNvSpPr>
          <p:nvPr>
            <p:ph type="sldNum" sz="quarter" idx="11"/>
          </p:nvPr>
        </p:nvSpPr>
        <p:spPr/>
        <p:txBody>
          <a:bodyPr/>
          <a:lstStyle/>
          <a:p>
            <a:pPr>
              <a:defRPr/>
            </a:pPr>
            <a:fld id="{03C48FEA-6BCB-403E-AD93-CD467E3122E1}" type="slidenum">
              <a:rPr lang="en-US" smtClean="0"/>
              <a:pPr>
                <a:defRPr/>
              </a:pPr>
              <a:t>109</a:t>
            </a:fld>
            <a:endParaRPr lang="en-US" dirty="0"/>
          </a:p>
        </p:txBody>
      </p:sp>
    </p:spTree>
    <p:extLst>
      <p:ext uri="{BB962C8B-B14F-4D97-AF65-F5344CB8AC3E}">
        <p14:creationId xmlns:p14="http://schemas.microsoft.com/office/powerpoint/2010/main" val="16816749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1"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173" name="think-cell Slide" r:id="rId5" imgW="0" imgH="0" progId="TCLayout.ActiveDocument.1">
                  <p:embed/>
                </p:oleObj>
              </mc:Choice>
              <mc:Fallback>
                <p:oleObj name="think-cell Slide" r:id="rId5" imgW="0" imgH="0" progId="TCLayout.ActiveDocument.1">
                  <p:embed/>
                  <p:pic>
                    <p:nvPicPr>
                      <p:cNvPr id="24578" name="Object 1" hidden="1"/>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579" name="Title 2"/>
          <p:cNvSpPr txBox="1">
            <a:spLocks/>
          </p:cNvSpPr>
          <p:nvPr/>
        </p:nvSpPr>
        <p:spPr bwMode="gray">
          <a:xfrm>
            <a:off x="461963" y="571500"/>
            <a:ext cx="83550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67082" bIns="0"/>
          <a:lstStyle>
            <a:lvl1pPr defTabSz="912813">
              <a:lnSpc>
                <a:spcPct val="120000"/>
              </a:lnSpc>
              <a:spcBef>
                <a:spcPts val="600"/>
              </a:spcBef>
              <a:spcAft>
                <a:spcPts val="1200"/>
              </a:spcAft>
              <a:buFont typeface="Arial" panose="020B0604020202020204" pitchFamily="34" charset="0"/>
              <a:buChar char="​"/>
              <a:defRPr sz="1500">
                <a:solidFill>
                  <a:schemeClr val="tx1"/>
                </a:solidFill>
                <a:latin typeface="Georgia" panose="02040502050405020303" pitchFamily="18" charset="0"/>
                <a:ea typeface="ＭＳ Ｐゴシック" panose="020B0600070205080204" pitchFamily="34" charset="-128"/>
                <a:cs typeface="ＭＳ Ｐゴシック" panose="020B0600070205080204" pitchFamily="34" charset="-128"/>
              </a:defRPr>
            </a:lvl1pPr>
            <a:lvl2pPr marL="37931725" indent="-37474525" defTabSz="912813">
              <a:spcAft>
                <a:spcPts val="600"/>
              </a:spcAft>
              <a:buFont typeface="Arial" panose="020B0604020202020204" pitchFamily="34" charset="0"/>
              <a:buChar char="​"/>
              <a:defRPr sz="1500" i="1">
                <a:solidFill>
                  <a:schemeClr val="tx2"/>
                </a:solidFill>
                <a:latin typeface="Corbel" panose="020B0503020204020204" pitchFamily="34" charset="0"/>
                <a:ea typeface="ＭＳ Ｐゴシック" panose="020B0600070205080204" pitchFamily="34" charset="-128"/>
              </a:defRPr>
            </a:lvl2pPr>
            <a:lvl3pPr marL="1143000" indent="-228600" defTabSz="912813">
              <a:lnSpc>
                <a:spcPct val="110000"/>
              </a:lnSpc>
              <a:spcBef>
                <a:spcPts val="600"/>
              </a:spcBef>
              <a:buFont typeface="Arial" panose="020B0604020202020204" pitchFamily="34" charset="0"/>
              <a:buChar char="​"/>
              <a:defRPr sz="1100" b="1">
                <a:solidFill>
                  <a:srgbClr val="118E97"/>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3pPr>
            <a:lvl4pPr marL="1600200" indent="-228600" defTabSz="912813">
              <a:lnSpc>
                <a:spcPct val="114000"/>
              </a:lnSpc>
              <a:spcBef>
                <a:spcPts val="60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4pPr>
            <a:lvl5pPr marL="171450" indent="-171450" defTabSz="912813">
              <a:lnSpc>
                <a:spcPct val="95000"/>
              </a:lnSpc>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5pPr>
            <a:lvl6pPr marL="6286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6pPr>
            <a:lvl7pPr marL="10858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7pPr>
            <a:lvl8pPr marL="15430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8pPr>
            <a:lvl9pPr marL="20002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9pPr>
          </a:lstStyle>
          <a:p>
            <a:pPr eaLnBrk="1" hangingPunct="1">
              <a:lnSpc>
                <a:spcPct val="100000"/>
              </a:lnSpc>
              <a:spcBef>
                <a:spcPct val="0"/>
              </a:spcBef>
              <a:spcAft>
                <a:spcPct val="0"/>
              </a:spcAft>
              <a:buFontTx/>
              <a:buNone/>
            </a:pPr>
            <a:r>
              <a:rPr lang="en-US" altLang="en-US" sz="2800">
                <a:solidFill>
                  <a:srgbClr val="0000FF"/>
                </a:solidFill>
                <a:latin typeface="Arial" panose="020B0604020202020204" pitchFamily="34" charset="0"/>
                <a:cs typeface="Arial" panose="020B0604020202020204" pitchFamily="34" charset="0"/>
              </a:rPr>
              <a:t>7.    Other Funding:</a:t>
            </a:r>
          </a:p>
          <a:p>
            <a:pPr eaLnBrk="1" hangingPunct="1">
              <a:lnSpc>
                <a:spcPct val="100000"/>
              </a:lnSpc>
              <a:spcBef>
                <a:spcPct val="0"/>
              </a:spcBef>
              <a:spcAft>
                <a:spcPct val="0"/>
              </a:spcAft>
              <a:buFontTx/>
              <a:buNone/>
            </a:pPr>
            <a:r>
              <a:rPr lang="en-US" altLang="en-US" sz="2800">
                <a:solidFill>
                  <a:srgbClr val="0000FF"/>
                </a:solidFill>
                <a:latin typeface="Arial" panose="020B0604020202020204" pitchFamily="34" charset="0"/>
                <a:cs typeface="Arial" panose="020B0604020202020204" pitchFamily="34" charset="0"/>
              </a:rPr>
              <a:t>:</a:t>
            </a:r>
            <a:endParaRPr lang="en-US" altLang="en-US" sz="2800">
              <a:solidFill>
                <a:srgbClr val="0000FF"/>
              </a:solidFill>
              <a:latin typeface="Lucida Sans" panose="020B0602030504020204" pitchFamily="34" charset="0"/>
              <a:cs typeface="Arial" panose="020B0604020202020204" pitchFamily="34" charset="0"/>
            </a:endParaRPr>
          </a:p>
        </p:txBody>
      </p:sp>
      <p:sp>
        <p:nvSpPr>
          <p:cNvPr id="52" name="Rectangle 51"/>
          <p:cNvSpPr/>
          <p:nvPr/>
        </p:nvSpPr>
        <p:spPr>
          <a:xfrm>
            <a:off x="381000" y="1754188"/>
            <a:ext cx="8534400" cy="3484562"/>
          </a:xfrm>
          <a:prstGeom prst="rect">
            <a:avLst/>
          </a:prstGeom>
        </p:spPr>
        <p:txBody>
          <a:bodyPr lIns="0" rIns="0">
            <a:spAutoFit/>
          </a:bodyPr>
          <a:lstStyle>
            <a:lvl1pPr marL="514350" indent="-285750" eaLnBrk="0" hangingPunct="0">
              <a:defRPr sz="2400">
                <a:solidFill>
                  <a:schemeClr val="tx1"/>
                </a:solidFill>
                <a:latin typeface="Georgia" panose="02040502050405020303" pitchFamily="18" charset="0"/>
                <a:ea typeface="ＭＳ Ｐゴシック" panose="020B0600070205080204" pitchFamily="34" charset="-128"/>
              </a:defRPr>
            </a:lvl1pPr>
            <a:lvl2pPr marL="37931725" indent="-37474525" eaLnBrk="0" hangingPunct="0">
              <a:defRPr sz="2400">
                <a:solidFill>
                  <a:schemeClr val="tx1"/>
                </a:solidFill>
                <a:latin typeface="Georgia" panose="02040502050405020303" pitchFamily="18" charset="0"/>
                <a:ea typeface="ＭＳ Ｐゴシック" panose="020B0600070205080204" pitchFamily="34" charset="-128"/>
              </a:defRPr>
            </a:lvl2pPr>
            <a:lvl3pPr eaLnBrk="0" hangingPunct="0">
              <a:defRPr sz="2400">
                <a:solidFill>
                  <a:schemeClr val="tx1"/>
                </a:solidFill>
                <a:latin typeface="Georgia" panose="02040502050405020303" pitchFamily="18" charset="0"/>
                <a:ea typeface="ＭＳ Ｐゴシック" panose="020B0600070205080204" pitchFamily="34" charset="-128"/>
              </a:defRPr>
            </a:lvl3pPr>
            <a:lvl4pPr eaLnBrk="0" hangingPunct="0">
              <a:defRPr sz="2400">
                <a:solidFill>
                  <a:schemeClr val="tx1"/>
                </a:solidFill>
                <a:latin typeface="Georgia" panose="02040502050405020303" pitchFamily="18" charset="0"/>
                <a:ea typeface="ＭＳ Ｐゴシック" panose="020B0600070205080204" pitchFamily="34" charset="-128"/>
              </a:defRPr>
            </a:lvl4pPr>
            <a:lvl5pPr eaLnBrk="0" hangingPunct="0">
              <a:defRPr sz="2400">
                <a:solidFill>
                  <a:schemeClr val="tx1"/>
                </a:solidFill>
                <a:latin typeface="Georgia" panose="02040502050405020303"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Georgia" panose="02040502050405020303"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Georgia" panose="02040502050405020303"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Georgia" panose="02040502050405020303"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Georgia" panose="02040502050405020303" pitchFamily="18" charset="0"/>
                <a:ea typeface="ＭＳ Ｐゴシック" panose="020B0600070205080204" pitchFamily="34" charset="-128"/>
              </a:defRPr>
            </a:lvl9pPr>
          </a:lstStyle>
          <a:p>
            <a:pPr eaLnBrk="1" hangingPunct="1">
              <a:lnSpc>
                <a:spcPct val="106000"/>
              </a:lnSpc>
              <a:buClr>
                <a:srgbClr val="C1C139"/>
              </a:buClr>
              <a:buFont typeface="Wingdings" panose="05000000000000000000" pitchFamily="2" charset="2"/>
              <a:buChar char="ü"/>
              <a:defRPr/>
            </a:pPr>
            <a:r>
              <a:rPr lang="en-US" altLang="en-US" sz="1600" b="1" dirty="0" smtClean="0"/>
              <a:t>Graduate Recruiting </a:t>
            </a:r>
            <a:r>
              <a:rPr lang="en-US" altLang="en-US" sz="1600" dirty="0" smtClean="0"/>
              <a:t>Funds (from grad division): $15K/</a:t>
            </a:r>
            <a:r>
              <a:rPr lang="en-US" altLang="en-US" sz="1600" dirty="0" err="1" smtClean="0"/>
              <a:t>yr</a:t>
            </a:r>
            <a:r>
              <a:rPr lang="en-US" altLang="en-US" sz="1600" dirty="0" smtClean="0"/>
              <a:t> (Spent $25k)</a:t>
            </a:r>
          </a:p>
          <a:p>
            <a:pPr eaLnBrk="1" hangingPunct="1">
              <a:lnSpc>
                <a:spcPct val="106000"/>
              </a:lnSpc>
              <a:buClr>
                <a:srgbClr val="C1C139"/>
              </a:buClr>
              <a:buFont typeface="Wingdings" panose="05000000000000000000" pitchFamily="2" charset="2"/>
              <a:buChar char="ü"/>
              <a:defRPr/>
            </a:pPr>
            <a:endParaRPr lang="en-US" altLang="en-US" sz="1600" dirty="0" smtClean="0"/>
          </a:p>
          <a:p>
            <a:pPr eaLnBrk="1" hangingPunct="1">
              <a:lnSpc>
                <a:spcPct val="106000"/>
              </a:lnSpc>
              <a:buClr>
                <a:srgbClr val="C1C139"/>
              </a:buClr>
              <a:buFont typeface="Wingdings" panose="05000000000000000000" pitchFamily="2" charset="2"/>
              <a:buChar char="ü"/>
              <a:defRPr/>
            </a:pPr>
            <a:r>
              <a:rPr lang="en-US" altLang="en-US" sz="1600" b="1" dirty="0" smtClean="0"/>
              <a:t>Faculty Recruiting </a:t>
            </a:r>
            <a:r>
              <a:rPr lang="en-US" altLang="en-US" sz="1600" dirty="0" smtClean="0"/>
              <a:t>Funds (from admin): $4K/search (Spent ~$10k/search).</a:t>
            </a:r>
          </a:p>
          <a:p>
            <a:pPr eaLnBrk="1" hangingPunct="1">
              <a:lnSpc>
                <a:spcPct val="106000"/>
              </a:lnSpc>
              <a:buClr>
                <a:srgbClr val="C1C139"/>
              </a:buClr>
              <a:defRPr/>
            </a:pPr>
            <a:r>
              <a:rPr lang="en-US" altLang="en-US" sz="1600" dirty="0" smtClean="0"/>
              <a:t>       For “cluster hires” ½ paid by Provost, rest split between eventual </a:t>
            </a:r>
            <a:r>
              <a:rPr lang="en-US" altLang="en-US" sz="1600" dirty="0" err="1" smtClean="0"/>
              <a:t>depts</a:t>
            </a:r>
            <a:r>
              <a:rPr lang="en-US" altLang="en-US" sz="1600" dirty="0" smtClean="0"/>
              <a:t> of hires.</a:t>
            </a:r>
          </a:p>
          <a:p>
            <a:pPr eaLnBrk="1" hangingPunct="1">
              <a:lnSpc>
                <a:spcPct val="106000"/>
              </a:lnSpc>
              <a:buClr>
                <a:srgbClr val="C1C139"/>
              </a:buClr>
              <a:defRPr/>
            </a:pPr>
            <a:endParaRPr lang="en-US" altLang="en-US" sz="1600" dirty="0" smtClean="0"/>
          </a:p>
          <a:p>
            <a:pPr eaLnBrk="1" hangingPunct="1">
              <a:lnSpc>
                <a:spcPct val="106000"/>
              </a:lnSpc>
              <a:buClr>
                <a:srgbClr val="C1C139"/>
              </a:buClr>
              <a:buFont typeface="Wingdings" panose="05000000000000000000" pitchFamily="2" charset="2"/>
              <a:buChar char="ü"/>
              <a:defRPr/>
            </a:pPr>
            <a:r>
              <a:rPr lang="en-US" altLang="en-US" sz="1600" b="1" dirty="0" smtClean="0"/>
              <a:t>Grant Overhead Return</a:t>
            </a:r>
            <a:r>
              <a:rPr lang="en-US" altLang="en-US" sz="1600" dirty="0" smtClean="0"/>
              <a:t>: 5% PI, 10% </a:t>
            </a:r>
            <a:r>
              <a:rPr lang="en-US" altLang="en-US" sz="1600" dirty="0" err="1" smtClean="0"/>
              <a:t>Dept</a:t>
            </a:r>
            <a:r>
              <a:rPr lang="en-US" altLang="en-US" sz="1600" dirty="0" smtClean="0"/>
              <a:t> (Physics get $167k this year ! Biggest single source of discretionary $)</a:t>
            </a:r>
          </a:p>
          <a:p>
            <a:pPr marL="228600" indent="0" eaLnBrk="1" hangingPunct="1">
              <a:lnSpc>
                <a:spcPct val="106000"/>
              </a:lnSpc>
              <a:buClr>
                <a:srgbClr val="C1C139"/>
              </a:buClr>
              <a:defRPr/>
            </a:pPr>
            <a:endParaRPr lang="en-US" altLang="en-US" sz="1600" dirty="0" smtClean="0"/>
          </a:p>
          <a:p>
            <a:pPr eaLnBrk="1" hangingPunct="1">
              <a:lnSpc>
                <a:spcPct val="106000"/>
              </a:lnSpc>
              <a:buClr>
                <a:srgbClr val="C1C139"/>
              </a:buClr>
              <a:buFont typeface="Wingdings" panose="05000000000000000000" pitchFamily="2" charset="2"/>
              <a:buChar char="ü"/>
              <a:defRPr/>
            </a:pPr>
            <a:r>
              <a:rPr lang="en-US" altLang="en-US" sz="1600" b="1" dirty="0" smtClean="0"/>
              <a:t>Teaching Release </a:t>
            </a:r>
            <a:r>
              <a:rPr lang="en-US" altLang="en-US" sz="1600" dirty="0" smtClean="0"/>
              <a:t>funds for Academic Senate/Admin Service: ~$5K-$10K per year. ASMD used to be paid by Provost, but not in new budget model.</a:t>
            </a:r>
          </a:p>
          <a:p>
            <a:pPr eaLnBrk="1" hangingPunct="1">
              <a:lnSpc>
                <a:spcPct val="106000"/>
              </a:lnSpc>
              <a:buClr>
                <a:srgbClr val="C1C139"/>
              </a:buClr>
              <a:buFont typeface="Wingdings" panose="05000000000000000000" pitchFamily="2" charset="2"/>
              <a:buChar char="ü"/>
              <a:defRPr/>
            </a:pPr>
            <a:endParaRPr lang="en-US" altLang="en-US" sz="1600" dirty="0" smtClean="0"/>
          </a:p>
          <a:p>
            <a:pPr eaLnBrk="1" hangingPunct="1">
              <a:lnSpc>
                <a:spcPct val="106000"/>
              </a:lnSpc>
              <a:buClr>
                <a:srgbClr val="C1C139"/>
              </a:buClr>
              <a:buFont typeface="Wingdings" panose="05000000000000000000" pitchFamily="2" charset="2"/>
              <a:buChar char="ü"/>
              <a:defRPr/>
            </a:pPr>
            <a:endParaRPr lang="en-US" altLang="en-US" sz="1600" dirty="0" smtClean="0"/>
          </a:p>
          <a:p>
            <a:pPr eaLnBrk="1" hangingPunct="1">
              <a:lnSpc>
                <a:spcPct val="106000"/>
              </a:lnSpc>
              <a:buClr>
                <a:srgbClr val="C1C139"/>
              </a:buClr>
              <a:buFont typeface="Wingdings" panose="05000000000000000000" pitchFamily="2" charset="2"/>
              <a:buChar char="ü"/>
              <a:defRPr/>
            </a:pPr>
            <a:endParaRPr lang="en-US" altLang="en-US" sz="1600" dirty="0" smtClean="0"/>
          </a:p>
        </p:txBody>
      </p:sp>
      <p:sp>
        <p:nvSpPr>
          <p:cNvPr id="4" name="Rounded Rectangle 3"/>
          <p:cNvSpPr/>
          <p:nvPr/>
        </p:nvSpPr>
        <p:spPr>
          <a:xfrm>
            <a:off x="457200" y="1066800"/>
            <a:ext cx="7996238" cy="371475"/>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5000"/>
              </a:lnSpc>
              <a:spcBef>
                <a:spcPts val="0"/>
              </a:spcBef>
              <a:spcAft>
                <a:spcPts val="0"/>
              </a:spcAft>
              <a:defRPr/>
            </a:pPr>
            <a:r>
              <a:rPr lang="en-US" b="1" dirty="0">
                <a:solidFill>
                  <a:schemeClr val="tx2"/>
                </a:solidFill>
                <a:latin typeface="+mj-lt"/>
              </a:rPr>
              <a:t>Departmental Funding</a:t>
            </a:r>
          </a:p>
        </p:txBody>
      </p:sp>
    </p:spTree>
    <p:extLst>
      <p:ext uri="{BB962C8B-B14F-4D97-AF65-F5344CB8AC3E}">
        <p14:creationId xmlns:p14="http://schemas.microsoft.com/office/powerpoint/2010/main" val="1102617226"/>
      </p:ext>
    </p:extLst>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Employment Laws and Policies</a:t>
            </a:r>
          </a:p>
        </p:txBody>
      </p:sp>
      <p:sp>
        <p:nvSpPr>
          <p:cNvPr id="3" name="Content Placeholder 2"/>
          <p:cNvSpPr>
            <a:spLocks noGrp="1"/>
          </p:cNvSpPr>
          <p:nvPr>
            <p:ph idx="1"/>
          </p:nvPr>
        </p:nvSpPr>
        <p:spPr>
          <a:xfrm>
            <a:off x="612648" y="1600200"/>
            <a:ext cx="8153400" cy="4724400"/>
          </a:xfrm>
        </p:spPr>
        <p:txBody>
          <a:bodyPr>
            <a:normAutofit fontScale="25000" lnSpcReduction="20000"/>
          </a:bodyPr>
          <a:lstStyle/>
          <a:p>
            <a:pPr algn="ctr">
              <a:lnSpc>
                <a:spcPct val="120000"/>
              </a:lnSpc>
              <a:spcBef>
                <a:spcPts val="0"/>
              </a:spcBef>
              <a:buNone/>
            </a:pPr>
            <a:endParaRPr lang="en-US" sz="4800" b="1" dirty="0" smtClean="0"/>
          </a:p>
          <a:p>
            <a:r>
              <a:rPr lang="en-US" sz="9600" dirty="0" smtClean="0"/>
              <a:t>Anti-discrimination laws (a subsection of employment law) are designed to protect prospective employees and employees from being treated unfairly based upon a tested characteristic and were enacted to ensure equality in employment.</a:t>
            </a:r>
          </a:p>
          <a:p>
            <a:r>
              <a:rPr lang="en-US" sz="9600" dirty="0" smtClean="0"/>
              <a:t>Supervisors and managers (Chairs) play an integral role in ensuring compliance with employment laws by setting the appropriate tone and fairly and consistently applying:</a:t>
            </a:r>
          </a:p>
          <a:p>
            <a:pPr lvl="2"/>
            <a:r>
              <a:rPr lang="en-US" sz="9600" dirty="0" smtClean="0"/>
              <a:t>Recruiting Practices</a:t>
            </a:r>
          </a:p>
          <a:p>
            <a:pPr lvl="2"/>
            <a:r>
              <a:rPr lang="en-US" sz="9600" dirty="0" smtClean="0"/>
              <a:t>Performance Management (progressive discipline, appraisals and day-to-day supervision)</a:t>
            </a:r>
          </a:p>
          <a:p>
            <a:pPr lvl="2"/>
            <a:r>
              <a:rPr lang="en-US" sz="9600" dirty="0" smtClean="0"/>
              <a:t>Application of Personnel Policies and Practices, including the APM</a:t>
            </a:r>
          </a:p>
          <a:p>
            <a:endParaRPr lang="en-US" sz="3600" dirty="0" smtClean="0"/>
          </a:p>
          <a:p>
            <a:pPr lvl="1"/>
            <a:endParaRPr lang="en-US" sz="3600" dirty="0" smtClean="0"/>
          </a:p>
          <a:p>
            <a:pPr lvl="1">
              <a:buNone/>
            </a:pPr>
            <a:r>
              <a:rPr lang="en-US" sz="3600" dirty="0" smtClean="0"/>
              <a:t> </a:t>
            </a:r>
            <a:endParaRPr lang="en-US" sz="3600" dirty="0"/>
          </a:p>
        </p:txBody>
      </p:sp>
      <p:sp>
        <p:nvSpPr>
          <p:cNvPr id="4" name="Slide Number Placeholder 3"/>
          <p:cNvSpPr>
            <a:spLocks noGrp="1"/>
          </p:cNvSpPr>
          <p:nvPr>
            <p:ph type="sldNum" sz="quarter" idx="12"/>
          </p:nvPr>
        </p:nvSpPr>
        <p:spPr/>
        <p:txBody>
          <a:bodyPr>
            <a:normAutofit/>
          </a:bodyPr>
          <a:lstStyle/>
          <a:p>
            <a:fld id="{12581BD0-2AA8-46A8-8040-5EF155140331}" type="slidenum">
              <a:rPr lang="en-US" smtClean="0"/>
              <a:pPr/>
              <a:t>110</a:t>
            </a:fld>
            <a:endParaRPr lang="en-US" dirty="0"/>
          </a:p>
        </p:txBody>
      </p:sp>
    </p:spTree>
    <p:extLst>
      <p:ext uri="{BB962C8B-B14F-4D97-AF65-F5344CB8AC3E}">
        <p14:creationId xmlns:p14="http://schemas.microsoft.com/office/powerpoint/2010/main" val="395893264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229600" cy="1020762"/>
          </a:xfrm>
        </p:spPr>
        <p:txBody>
          <a:bodyPr>
            <a:normAutofit fontScale="90000"/>
          </a:bodyPr>
          <a:lstStyle/>
          <a:p>
            <a:r>
              <a:rPr lang="en-US" i="1" dirty="0" smtClean="0">
                <a:latin typeface="Garamond" pitchFamily="18" charset="0"/>
              </a:rPr>
              <a:t/>
            </a:r>
            <a:br>
              <a:rPr lang="en-US" i="1" dirty="0" smtClean="0">
                <a:latin typeface="Garamond" pitchFamily="18" charset="0"/>
              </a:rPr>
            </a:br>
            <a:r>
              <a:rPr lang="en-US" i="1" dirty="0" smtClean="0">
                <a:latin typeface="Garamond" pitchFamily="18" charset="0"/>
              </a:rPr>
              <a:t/>
            </a:r>
            <a:br>
              <a:rPr lang="en-US" i="1" dirty="0" smtClean="0">
                <a:latin typeface="Garamond" pitchFamily="18" charset="0"/>
              </a:rPr>
            </a:br>
            <a:r>
              <a:rPr lang="en-US" sz="4900" dirty="0"/>
              <a:t>Federal </a:t>
            </a:r>
            <a:r>
              <a:rPr lang="en-US" sz="4900" dirty="0" smtClean="0"/>
              <a:t>Employment </a:t>
            </a:r>
            <a:r>
              <a:rPr lang="en-US" sz="4900" dirty="0"/>
              <a:t>Laws</a:t>
            </a:r>
            <a:r>
              <a:rPr lang="en-US" dirty="0" smtClean="0"/>
              <a:t/>
            </a:r>
            <a:br>
              <a:rPr lang="en-US" dirty="0" smtClean="0"/>
            </a:br>
            <a:r>
              <a:rPr lang="en-US" sz="4800" dirty="0" smtClean="0"/>
              <a:t>          </a:t>
            </a:r>
            <a:br>
              <a:rPr lang="en-US" sz="4800" dirty="0" smtClean="0"/>
            </a:br>
            <a:endParaRPr lang="en-US" sz="4300" b="1" dirty="0">
              <a:solidFill>
                <a:schemeClr val="tx1"/>
              </a:solidFill>
            </a:endParaRPr>
          </a:p>
        </p:txBody>
      </p:sp>
      <p:sp>
        <p:nvSpPr>
          <p:cNvPr id="3" name="Content Placeholder 2"/>
          <p:cNvSpPr>
            <a:spLocks noGrp="1"/>
          </p:cNvSpPr>
          <p:nvPr>
            <p:ph idx="1"/>
          </p:nvPr>
        </p:nvSpPr>
        <p:spPr>
          <a:xfrm>
            <a:off x="609600" y="1676400"/>
            <a:ext cx="8001000" cy="4876800"/>
          </a:xfrm>
        </p:spPr>
        <p:txBody>
          <a:bodyPr numCol="1">
            <a:normAutofit fontScale="25000" lnSpcReduction="20000"/>
          </a:bodyPr>
          <a:lstStyle/>
          <a:p>
            <a:pPr>
              <a:buFont typeface="Wingdings" pitchFamily="2" charset="2"/>
              <a:buChar char="q"/>
            </a:pPr>
            <a:r>
              <a:rPr lang="en-US" sz="7200" b="1" dirty="0"/>
              <a:t>Title VII  of The Civil Rights Act of 1964 (“Title VII”) </a:t>
            </a:r>
            <a:r>
              <a:rPr lang="en-US" sz="7200" dirty="0"/>
              <a:t>– prohibits discrimination in employment based upon race, color, sex, religion, and national origin</a:t>
            </a:r>
            <a:r>
              <a:rPr lang="en-US" sz="7200" dirty="0" smtClean="0"/>
              <a:t>.</a:t>
            </a:r>
            <a:endParaRPr lang="en-US" sz="7200" b="1" dirty="0" smtClean="0"/>
          </a:p>
          <a:p>
            <a:pPr>
              <a:buFont typeface="Wingdings" pitchFamily="2" charset="2"/>
              <a:buChar char="q"/>
            </a:pPr>
            <a:r>
              <a:rPr lang="en-US" sz="7200" b="1" dirty="0" smtClean="0"/>
              <a:t>Age Discrimination in Employment of 1963 (“ADEA”)</a:t>
            </a:r>
            <a:r>
              <a:rPr lang="en-US" sz="7200" dirty="0" smtClean="0"/>
              <a:t> – prohibits discrimination against people age 40 years or older.</a:t>
            </a:r>
          </a:p>
          <a:p>
            <a:pPr>
              <a:buFont typeface="Wingdings" pitchFamily="2" charset="2"/>
              <a:buChar char="q"/>
            </a:pPr>
            <a:r>
              <a:rPr lang="en-US" sz="7200" b="1" dirty="0" smtClean="0"/>
              <a:t>Americans with Disabilities Act of 1990 (“ADA”)</a:t>
            </a:r>
            <a:r>
              <a:rPr lang="en-US" sz="7200" dirty="0" smtClean="0"/>
              <a:t> – prohibits discrimination against qualified individuals with disabilities. </a:t>
            </a:r>
          </a:p>
          <a:p>
            <a:pPr>
              <a:buFont typeface="Wingdings" pitchFamily="2" charset="2"/>
              <a:buChar char="q"/>
            </a:pPr>
            <a:r>
              <a:rPr lang="en-US" sz="7200" b="1" dirty="0" smtClean="0"/>
              <a:t>Family Medical Leave Act</a:t>
            </a:r>
            <a:r>
              <a:rPr lang="en-US" sz="7200" dirty="0" smtClean="0"/>
              <a:t> – in part, prohibits employment actions based upon the taking of protected family medical leave.</a:t>
            </a:r>
          </a:p>
          <a:p>
            <a:pPr>
              <a:buFont typeface="Wingdings" pitchFamily="2" charset="2"/>
              <a:buChar char="q"/>
            </a:pPr>
            <a:r>
              <a:rPr lang="en-US" sz="7200" b="1" dirty="0" smtClean="0"/>
              <a:t>Equal Pay Act of 1963</a:t>
            </a:r>
            <a:r>
              <a:rPr lang="en-US" sz="7200" dirty="0" smtClean="0"/>
              <a:t> – prohibits wage discrimination based upon gender.</a:t>
            </a:r>
          </a:p>
          <a:p>
            <a:pPr>
              <a:buFont typeface="Wingdings" pitchFamily="2" charset="2"/>
              <a:buChar char="q"/>
            </a:pPr>
            <a:r>
              <a:rPr lang="en-US" sz="7200" b="1" dirty="0" smtClean="0"/>
              <a:t>Lily Ledbetter  Fair Pay Act – </a:t>
            </a:r>
            <a:r>
              <a:rPr lang="en-US" sz="7200" dirty="0" smtClean="0"/>
              <a:t>discrimination in violation of Title VII, ADEA and ADA  (compensation) will accrue every time an employee receives a paycheck that is discriminatory.  Redefined the statute of limitations.</a:t>
            </a:r>
          </a:p>
          <a:p>
            <a:pPr>
              <a:buFont typeface="Wingdings" pitchFamily="2" charset="2"/>
              <a:buChar char="q"/>
            </a:pPr>
            <a:r>
              <a:rPr lang="en-US" sz="7200" b="1" dirty="0" smtClean="0"/>
              <a:t>Uniform Services Employment and Reemployment Rights Act (“USERRA”)</a:t>
            </a:r>
            <a:r>
              <a:rPr lang="en-US" sz="7200" dirty="0" smtClean="0"/>
              <a:t>  - prohibits discrimination in  employment based upon current or former military service.</a:t>
            </a:r>
          </a:p>
          <a:p>
            <a:pPr>
              <a:buFont typeface="Wingdings" pitchFamily="2" charset="2"/>
              <a:buChar char="q"/>
            </a:pPr>
            <a:r>
              <a:rPr lang="en-US" sz="7200" b="1" dirty="0" smtClean="0"/>
              <a:t>Genetic Information Non-Disclosure Act (“GINA”)- </a:t>
            </a:r>
            <a:r>
              <a:rPr lang="en-US" sz="7200" dirty="0" smtClean="0"/>
              <a:t>prohibits employment decisions based on genetic information (including family medical history).</a:t>
            </a:r>
          </a:p>
          <a:p>
            <a:endParaRPr lang="en-US" sz="7200" dirty="0" smtClean="0"/>
          </a:p>
        </p:txBody>
      </p:sp>
      <p:sp>
        <p:nvSpPr>
          <p:cNvPr id="4" name="Slide Number Placeholder 3"/>
          <p:cNvSpPr>
            <a:spLocks noGrp="1"/>
          </p:cNvSpPr>
          <p:nvPr>
            <p:ph type="sldNum" sz="quarter" idx="12"/>
          </p:nvPr>
        </p:nvSpPr>
        <p:spPr/>
        <p:txBody>
          <a:bodyPr>
            <a:normAutofit/>
          </a:bodyPr>
          <a:lstStyle/>
          <a:p>
            <a:fld id="{12581BD0-2AA8-46A8-8040-5EF155140331}" type="slidenum">
              <a:rPr lang="en-US" smtClean="0"/>
              <a:pPr/>
              <a:t>111</a:t>
            </a:fld>
            <a:endParaRPr lang="en-US" dirty="0"/>
          </a:p>
        </p:txBody>
      </p:sp>
    </p:spTree>
    <p:extLst>
      <p:ext uri="{BB962C8B-B14F-4D97-AF65-F5344CB8AC3E}">
        <p14:creationId xmlns:p14="http://schemas.microsoft.com/office/powerpoint/2010/main" val="297246955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152400"/>
            <a:ext cx="7772400" cy="1066800"/>
          </a:xfrm>
        </p:spPr>
        <p:txBody>
          <a:bodyPr>
            <a:normAutofit/>
          </a:bodyPr>
          <a:lstStyle/>
          <a:p>
            <a:r>
              <a:rPr lang="en-US" dirty="0"/>
              <a:t>California</a:t>
            </a:r>
            <a:r>
              <a:rPr lang="en-US" b="1" cap="small" dirty="0" smtClean="0">
                <a:effectLst>
                  <a:outerShdw blurRad="38100" dist="38100" dir="2700000" algn="tl">
                    <a:srgbClr val="000000">
                      <a:alpha val="43137"/>
                    </a:srgbClr>
                  </a:outerShdw>
                </a:effectLst>
              </a:rPr>
              <a:t> </a:t>
            </a:r>
            <a:r>
              <a:rPr lang="en-US" dirty="0"/>
              <a:t>Employment Laws</a:t>
            </a:r>
          </a:p>
        </p:txBody>
      </p:sp>
      <p:sp>
        <p:nvSpPr>
          <p:cNvPr id="3" name="Content Placeholder 2"/>
          <p:cNvSpPr>
            <a:spLocks noGrp="1"/>
          </p:cNvSpPr>
          <p:nvPr>
            <p:ph idx="1"/>
          </p:nvPr>
        </p:nvSpPr>
        <p:spPr>
          <a:xfrm>
            <a:off x="457200" y="1600200"/>
            <a:ext cx="8229600" cy="4724400"/>
          </a:xfrm>
        </p:spPr>
        <p:txBody>
          <a:bodyPr>
            <a:normAutofit/>
          </a:bodyPr>
          <a:lstStyle/>
          <a:p>
            <a:pPr algn="ctr">
              <a:buNone/>
            </a:pPr>
            <a:endParaRPr lang="en-US" sz="1200" b="1" dirty="0" smtClean="0"/>
          </a:p>
          <a:p>
            <a:pPr>
              <a:spcBef>
                <a:spcPts val="0"/>
              </a:spcBef>
            </a:pPr>
            <a:r>
              <a:rPr lang="en-US" sz="2400" dirty="0" smtClean="0"/>
              <a:t>California’s Fair Employment and Housing Act (“FEHA”) prohibits discrimination or harassment on the basis of personal characteristics.</a:t>
            </a:r>
          </a:p>
          <a:p>
            <a:r>
              <a:rPr lang="en-US" sz="2400" dirty="0" smtClean="0"/>
              <a:t>FEHA provides broader protections for employees than the Federal Statutes and most legal actions are brought under state law as opposed to federal laws (Title VII, ADEA, ADA etc).</a:t>
            </a:r>
          </a:p>
          <a:p>
            <a:pPr>
              <a:buNone/>
            </a:pPr>
            <a:endParaRPr lang="en-US" dirty="0" smtClean="0"/>
          </a:p>
          <a:p>
            <a:endParaRPr lang="en-US" dirty="0" smtClean="0"/>
          </a:p>
        </p:txBody>
      </p:sp>
      <p:sp>
        <p:nvSpPr>
          <p:cNvPr id="4" name="Slide Number Placeholder 3"/>
          <p:cNvSpPr>
            <a:spLocks noGrp="1"/>
          </p:cNvSpPr>
          <p:nvPr>
            <p:ph type="sldNum" sz="quarter" idx="12"/>
          </p:nvPr>
        </p:nvSpPr>
        <p:spPr/>
        <p:txBody>
          <a:bodyPr>
            <a:normAutofit/>
          </a:bodyPr>
          <a:lstStyle/>
          <a:p>
            <a:fld id="{12581BD0-2AA8-46A8-8040-5EF155140331}" type="slidenum">
              <a:rPr lang="en-US" smtClean="0"/>
              <a:pPr/>
              <a:t>112</a:t>
            </a:fld>
            <a:endParaRPr lang="en-US" dirty="0"/>
          </a:p>
        </p:txBody>
      </p:sp>
    </p:spTree>
    <p:extLst>
      <p:ext uri="{BB962C8B-B14F-4D97-AF65-F5344CB8AC3E}">
        <p14:creationId xmlns:p14="http://schemas.microsoft.com/office/powerpoint/2010/main" val="62618347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897" y="457200"/>
            <a:ext cx="8077200" cy="685800"/>
          </a:xfrm>
        </p:spPr>
        <p:txBody>
          <a:bodyPr>
            <a:normAutofit fontScale="90000"/>
          </a:bodyPr>
          <a:lstStyle/>
          <a:p>
            <a:pPr lvl="1"/>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kern="1200" dirty="0">
                <a:latin typeface="+mj-lt"/>
                <a:ea typeface="+mj-ea"/>
                <a:cs typeface="+mj-cs"/>
              </a:rPr>
              <a:t>University </a:t>
            </a:r>
            <a:r>
              <a:rPr lang="en-US" kern="1200" dirty="0" smtClean="0">
                <a:latin typeface="+mj-lt"/>
                <a:ea typeface="+mj-ea"/>
                <a:cs typeface="+mj-cs"/>
              </a:rPr>
              <a:t>Anti-Discrimination </a:t>
            </a:r>
            <a:r>
              <a:rPr lang="en-US" kern="1200" dirty="0">
                <a:latin typeface="+mj-lt"/>
                <a:ea typeface="+mj-ea"/>
                <a:cs typeface="+mj-cs"/>
              </a:rPr>
              <a:t>Policies</a:t>
            </a:r>
            <a:r>
              <a:rPr lang="en-US" sz="2400" dirty="0" smtClean="0"/>
              <a:t/>
            </a:r>
            <a:br>
              <a:rPr lang="en-US" sz="2400" dirty="0" smtClean="0"/>
            </a:br>
            <a:r>
              <a:rPr lang="en-US" dirty="0" smtClean="0">
                <a:latin typeface="Garamond" pitchFamily="18" charset="0"/>
              </a:rPr>
              <a:t/>
            </a:r>
            <a:br>
              <a:rPr lang="en-US" dirty="0" smtClean="0">
                <a:latin typeface="Garamond" pitchFamily="18" charset="0"/>
              </a:rPr>
            </a:br>
            <a:r>
              <a:rPr lang="en-US" sz="2400" dirty="0" smtClean="0"/>
              <a:t/>
            </a:r>
            <a:br>
              <a:rPr lang="en-US" sz="2400" dirty="0" smtClean="0"/>
            </a:br>
            <a:endParaRPr lang="en-US" sz="4300" dirty="0"/>
          </a:p>
        </p:txBody>
      </p:sp>
      <p:sp>
        <p:nvSpPr>
          <p:cNvPr id="3" name="Content Placeholder 2"/>
          <p:cNvSpPr>
            <a:spLocks noGrp="1"/>
          </p:cNvSpPr>
          <p:nvPr>
            <p:ph sz="quarter" idx="1"/>
          </p:nvPr>
        </p:nvSpPr>
        <p:spPr>
          <a:xfrm>
            <a:off x="596317" y="1524000"/>
            <a:ext cx="8153400" cy="4800600"/>
          </a:xfrm>
        </p:spPr>
        <p:txBody>
          <a:bodyPr>
            <a:normAutofit lnSpcReduction="10000"/>
          </a:bodyPr>
          <a:lstStyle/>
          <a:p>
            <a:pPr lvl="1" algn="ctr">
              <a:buClr>
                <a:schemeClr val="accent2">
                  <a:lumMod val="75000"/>
                </a:schemeClr>
              </a:buClr>
              <a:buNone/>
            </a:pPr>
            <a:endParaRPr lang="en-US" sz="1300" b="1" dirty="0" smtClean="0"/>
          </a:p>
          <a:p>
            <a:pPr lvl="1">
              <a:buClr>
                <a:schemeClr val="accent2">
                  <a:lumMod val="75000"/>
                </a:schemeClr>
              </a:buClr>
              <a:buFont typeface="Wingdings" pitchFamily="2" charset="2"/>
              <a:buChar char="q"/>
            </a:pPr>
            <a:r>
              <a:rPr lang="en-US" sz="2400" dirty="0" smtClean="0"/>
              <a:t>A number of University Policies prohibit discrimination in employment based upon personal characteristics. </a:t>
            </a:r>
          </a:p>
          <a:p>
            <a:pPr lvl="1">
              <a:buClr>
                <a:schemeClr val="accent2">
                  <a:lumMod val="75000"/>
                </a:schemeClr>
              </a:buClr>
              <a:buFont typeface="Wingdings" pitchFamily="2" charset="2"/>
              <a:buChar char="q"/>
            </a:pPr>
            <a:r>
              <a:rPr lang="en-US" sz="2400" dirty="0" smtClean="0"/>
              <a:t>Non-Discrimination Policy and Affirmative Action Policy Re Academic and Staff Employment (PPSM 12 and 14; APM-035) – prohibits discrimination on the basis of  race, color, sex, sexual orientation,  gender identity, physical/mental disability, marital status, Religion, Citizenship, genetic information,  physical/medical condition,  pregnancy, uniformed services, etc.</a:t>
            </a:r>
          </a:p>
          <a:p>
            <a:pPr lvl="1">
              <a:buClr>
                <a:schemeClr val="accent2">
                  <a:lumMod val="75000"/>
                </a:schemeClr>
              </a:buClr>
              <a:buFont typeface="Wingdings" pitchFamily="2" charset="2"/>
              <a:buChar char="q"/>
            </a:pPr>
            <a:r>
              <a:rPr lang="en-US" sz="2400" dirty="0" smtClean="0"/>
              <a:t>PPSM 14 (Affirmative Action)</a:t>
            </a:r>
          </a:p>
          <a:p>
            <a:pPr lvl="1">
              <a:buClr>
                <a:schemeClr val="accent2">
                  <a:lumMod val="75000"/>
                </a:schemeClr>
              </a:buClr>
              <a:buFont typeface="Wingdings" pitchFamily="2" charset="2"/>
              <a:buChar char="q"/>
            </a:pPr>
            <a:r>
              <a:rPr lang="en-US" sz="2400" dirty="0" smtClean="0"/>
              <a:t>PPSM 20 (Recruitment)</a:t>
            </a:r>
          </a:p>
          <a:p>
            <a:pPr lvl="1">
              <a:buClr>
                <a:schemeClr val="accent2">
                  <a:lumMod val="75000"/>
                </a:schemeClr>
              </a:buClr>
              <a:buFont typeface="Wingdings" pitchFamily="2" charset="2"/>
              <a:buChar char="q"/>
            </a:pPr>
            <a:r>
              <a:rPr lang="en-US" sz="2400" dirty="0" smtClean="0"/>
              <a:t>PPSM 21 (Appointment)</a:t>
            </a:r>
          </a:p>
          <a:p>
            <a:pPr lvl="1">
              <a:buClr>
                <a:schemeClr val="accent2">
                  <a:lumMod val="75000"/>
                </a:schemeClr>
              </a:buClr>
              <a:buFont typeface="Wingdings" pitchFamily="2" charset="2"/>
              <a:buChar char="q"/>
            </a:pPr>
            <a:r>
              <a:rPr lang="en-US" sz="2400" dirty="0" smtClean="0"/>
              <a:t>Principles of Community </a:t>
            </a:r>
          </a:p>
          <a:p>
            <a:pPr lvl="1">
              <a:buClr>
                <a:schemeClr val="accent2">
                  <a:lumMod val="75000"/>
                </a:schemeClr>
              </a:buClr>
              <a:buFont typeface="Wingdings" pitchFamily="2" charset="2"/>
              <a:buChar char="q"/>
            </a:pPr>
            <a:r>
              <a:rPr lang="en-US" sz="2400" dirty="0" smtClean="0"/>
              <a:t>Sexual Harassment &amp; Sexual Violence Policy </a:t>
            </a:r>
          </a:p>
          <a:p>
            <a:endParaRPr lang="en-US" sz="2400" dirty="0" smtClean="0"/>
          </a:p>
          <a:p>
            <a:pPr>
              <a:buNone/>
            </a:pPr>
            <a:endParaRPr lang="en-US" sz="2000" dirty="0" smtClean="0"/>
          </a:p>
          <a:p>
            <a:pPr lvl="1"/>
            <a:endParaRPr lang="en-US" sz="1600" dirty="0" smtClean="0"/>
          </a:p>
          <a:p>
            <a:pPr>
              <a:buNone/>
            </a:pPr>
            <a:endParaRPr lang="en-US" sz="2000" dirty="0" smtClean="0"/>
          </a:p>
          <a:p>
            <a:endParaRPr lang="en-US" sz="2000" dirty="0" smtClean="0"/>
          </a:p>
          <a:p>
            <a:endParaRPr lang="en-US" sz="2000" dirty="0" smtClean="0"/>
          </a:p>
          <a:p>
            <a:pPr>
              <a:buNone/>
            </a:pPr>
            <a:endParaRPr lang="en-US" sz="2000" dirty="0"/>
          </a:p>
        </p:txBody>
      </p:sp>
      <p:sp>
        <p:nvSpPr>
          <p:cNvPr id="4" name="Slide Number Placeholder 3"/>
          <p:cNvSpPr>
            <a:spLocks noGrp="1"/>
          </p:cNvSpPr>
          <p:nvPr>
            <p:ph type="sldNum" sz="quarter" idx="11"/>
          </p:nvPr>
        </p:nvSpPr>
        <p:spPr/>
        <p:txBody>
          <a:bodyPr>
            <a:normAutofit/>
          </a:bodyPr>
          <a:lstStyle/>
          <a:p>
            <a:fld id="{12581BD0-2AA8-46A8-8040-5EF155140331}" type="slidenum">
              <a:rPr lang="en-US" smtClean="0"/>
              <a:pPr/>
              <a:t>113</a:t>
            </a:fld>
            <a:endParaRPr lang="en-US" dirty="0"/>
          </a:p>
        </p:txBody>
      </p:sp>
    </p:spTree>
    <p:extLst>
      <p:ext uri="{BB962C8B-B14F-4D97-AF65-F5344CB8AC3E}">
        <p14:creationId xmlns:p14="http://schemas.microsoft.com/office/powerpoint/2010/main" val="194921356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229600" cy="762000"/>
          </a:xfrm>
        </p:spPr>
        <p:txBody>
          <a:bodyPr>
            <a:noAutofit/>
          </a:bodyPr>
          <a:lstStyle/>
          <a:p>
            <a:r>
              <a:rPr lang="en-US" sz="4000" dirty="0"/>
              <a:t>Theories of Employment </a:t>
            </a:r>
            <a:r>
              <a:rPr lang="en-US" sz="4000" dirty="0" smtClean="0"/>
              <a:t>Discrimination</a:t>
            </a:r>
            <a:endParaRPr lang="en-US" sz="4000" dirty="0"/>
          </a:p>
        </p:txBody>
      </p:sp>
      <p:sp>
        <p:nvSpPr>
          <p:cNvPr id="3" name="Content Placeholder 2"/>
          <p:cNvSpPr>
            <a:spLocks noGrp="1"/>
          </p:cNvSpPr>
          <p:nvPr>
            <p:ph idx="1"/>
          </p:nvPr>
        </p:nvSpPr>
        <p:spPr>
          <a:xfrm>
            <a:off x="502640" y="1431925"/>
            <a:ext cx="8229600" cy="5181600"/>
          </a:xfrm>
        </p:spPr>
        <p:txBody>
          <a:bodyPr>
            <a:normAutofit/>
          </a:bodyPr>
          <a:lstStyle/>
          <a:p>
            <a:pPr algn="ctr">
              <a:spcBef>
                <a:spcPts val="1800"/>
              </a:spcBef>
              <a:buNone/>
            </a:pPr>
            <a:endParaRPr lang="en-US" sz="1200" b="1" dirty="0" smtClean="0"/>
          </a:p>
          <a:p>
            <a:pPr marL="457200" lvl="1" indent="-514350">
              <a:spcBef>
                <a:spcPts val="1200"/>
              </a:spcBef>
              <a:buAutoNum type="arabicPeriod"/>
            </a:pPr>
            <a:r>
              <a:rPr lang="en-US" sz="2400" u="sng" dirty="0" smtClean="0"/>
              <a:t>Disparate Impact</a:t>
            </a:r>
            <a:r>
              <a:rPr lang="en-US" sz="2400" dirty="0" smtClean="0"/>
              <a:t> – a facially neutral employment practice  that has a disproportionate impact on a protected group.</a:t>
            </a:r>
          </a:p>
          <a:p>
            <a:pPr lvl="3" indent="-514350">
              <a:spcBef>
                <a:spcPts val="600"/>
              </a:spcBef>
            </a:pPr>
            <a:r>
              <a:rPr lang="en-US" sz="2400" dirty="0" smtClean="0"/>
              <a:t>Largely a statistical analysis and unintentional</a:t>
            </a:r>
          </a:p>
          <a:p>
            <a:pPr marL="1828800" lvl="3" indent="-514350">
              <a:buNone/>
            </a:pPr>
            <a:endParaRPr lang="en-US" sz="2400" dirty="0" smtClean="0"/>
          </a:p>
          <a:p>
            <a:pPr marL="457200" lvl="1" indent="-514350">
              <a:buAutoNum type="arabicPeriod"/>
            </a:pPr>
            <a:r>
              <a:rPr lang="en-US" sz="2400" u="sng" dirty="0" smtClean="0"/>
              <a:t>Disparate Treatment</a:t>
            </a:r>
            <a:r>
              <a:rPr lang="en-US" sz="2400" dirty="0" smtClean="0"/>
              <a:t> – an individual of a protected group is shown to have been singled out and treated less favorably than others similarly situated on the basis of an impermissible criterion.</a:t>
            </a:r>
          </a:p>
          <a:p>
            <a:pPr lvl="3" indent="-514350">
              <a:spcBef>
                <a:spcPts val="600"/>
              </a:spcBef>
            </a:pPr>
            <a:r>
              <a:rPr lang="en-US" sz="2400" dirty="0" smtClean="0"/>
              <a:t>Most common type of discrimination claim and is intentional</a:t>
            </a:r>
            <a:endParaRPr lang="en-US" sz="2400" dirty="0"/>
          </a:p>
        </p:txBody>
      </p:sp>
      <p:sp>
        <p:nvSpPr>
          <p:cNvPr id="4" name="Slide Number Placeholder 3"/>
          <p:cNvSpPr>
            <a:spLocks noGrp="1"/>
          </p:cNvSpPr>
          <p:nvPr>
            <p:ph type="sldNum" sz="quarter" idx="12"/>
          </p:nvPr>
        </p:nvSpPr>
        <p:spPr/>
        <p:txBody>
          <a:bodyPr>
            <a:normAutofit/>
          </a:bodyPr>
          <a:lstStyle/>
          <a:p>
            <a:fld id="{12581BD0-2AA8-46A8-8040-5EF155140331}" type="slidenum">
              <a:rPr lang="en-US" smtClean="0"/>
              <a:pPr/>
              <a:t>114</a:t>
            </a:fld>
            <a:endParaRPr lang="en-US" dirty="0"/>
          </a:p>
        </p:txBody>
      </p:sp>
    </p:spTree>
    <p:extLst>
      <p:ext uri="{BB962C8B-B14F-4D97-AF65-F5344CB8AC3E}">
        <p14:creationId xmlns:p14="http://schemas.microsoft.com/office/powerpoint/2010/main" val="287737875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3" y="609600"/>
            <a:ext cx="8153400" cy="990600"/>
          </a:xfrm>
        </p:spPr>
        <p:txBody>
          <a:bodyPr>
            <a:normAutofit fontScale="90000"/>
          </a:bodyPr>
          <a:lstStyle/>
          <a:p>
            <a:pPr lvl="1" algn="ctr"/>
            <a:r>
              <a:rPr lang="en-US" i="1" dirty="0" smtClean="0">
                <a:latin typeface="Garamond" pitchFamily="18" charset="0"/>
              </a:rPr>
              <a:t/>
            </a:r>
            <a:br>
              <a:rPr lang="en-US" i="1" dirty="0" smtClean="0">
                <a:latin typeface="Garamond" pitchFamily="18" charset="0"/>
              </a:rPr>
            </a:br>
            <a:r>
              <a:rPr lang="en-US" sz="4900" kern="1200" dirty="0">
                <a:latin typeface="+mj-lt"/>
                <a:ea typeface="+mj-ea"/>
                <a:cs typeface="+mj-cs"/>
              </a:rPr>
              <a:t>Discrimination vs. Harassment</a:t>
            </a:r>
            <a:r>
              <a:rPr lang="en-US" sz="5900" b="1" cap="small" dirty="0" smtClean="0">
                <a:effectLst>
                  <a:outerShdw blurRad="38100" dist="38100" dir="2700000" algn="tl">
                    <a:srgbClr val="000000">
                      <a:alpha val="43137"/>
                    </a:srgbClr>
                  </a:outerShdw>
                </a:effectLst>
              </a:rPr>
              <a:t/>
            </a:r>
            <a:br>
              <a:rPr lang="en-US" sz="5900" b="1" cap="small" dirty="0" smtClean="0">
                <a:effectLst>
                  <a:outerShdw blurRad="38100" dist="38100" dir="2700000" algn="tl">
                    <a:srgbClr val="000000">
                      <a:alpha val="43137"/>
                    </a:srgbClr>
                  </a:outerShdw>
                </a:effectLst>
              </a:rPr>
            </a:br>
            <a:r>
              <a:rPr lang="en-US" dirty="0" smtClean="0"/>
              <a:t/>
            </a:r>
            <a:br>
              <a:rPr lang="en-US" dirty="0" smtClean="0"/>
            </a:br>
            <a:endParaRPr lang="en-US" sz="4300" dirty="0"/>
          </a:p>
        </p:txBody>
      </p:sp>
      <p:sp>
        <p:nvSpPr>
          <p:cNvPr id="3" name="Content Placeholder 2"/>
          <p:cNvSpPr>
            <a:spLocks noGrp="1"/>
          </p:cNvSpPr>
          <p:nvPr>
            <p:ph idx="1"/>
          </p:nvPr>
        </p:nvSpPr>
        <p:spPr>
          <a:xfrm>
            <a:off x="762000" y="1600200"/>
            <a:ext cx="8153400" cy="4495800"/>
          </a:xfrm>
        </p:spPr>
        <p:txBody>
          <a:bodyPr>
            <a:normAutofit fontScale="55000" lnSpcReduction="20000"/>
          </a:bodyPr>
          <a:lstStyle/>
          <a:p>
            <a:pPr algn="ctr">
              <a:buNone/>
            </a:pPr>
            <a:endParaRPr lang="en-US" sz="1300" b="1" dirty="0" smtClean="0"/>
          </a:p>
          <a:p>
            <a:r>
              <a:rPr lang="en-US" sz="4400" b="1" dirty="0" smtClean="0"/>
              <a:t>Discrimination </a:t>
            </a:r>
            <a:r>
              <a:rPr lang="en-US" sz="4400" dirty="0" smtClean="0"/>
              <a:t>-  is an adverse employment action based upon a protected characteristic, as opposed to a legitimate work-related reasons.  For example:</a:t>
            </a:r>
          </a:p>
          <a:p>
            <a:pPr lvl="1"/>
            <a:r>
              <a:rPr lang="en-US" sz="4400" dirty="0" smtClean="0"/>
              <a:t>Hiring</a:t>
            </a:r>
          </a:p>
          <a:p>
            <a:pPr lvl="1"/>
            <a:r>
              <a:rPr lang="en-US" sz="4400" dirty="0" smtClean="0"/>
              <a:t>Promotion</a:t>
            </a:r>
          </a:p>
          <a:p>
            <a:pPr lvl="1"/>
            <a:r>
              <a:rPr lang="en-US" sz="4400" dirty="0" smtClean="0"/>
              <a:t>Work Assignments</a:t>
            </a:r>
          </a:p>
          <a:p>
            <a:pPr lvl="1"/>
            <a:r>
              <a:rPr lang="en-US" sz="4400" dirty="0" smtClean="0"/>
              <a:t>Pay Determinations</a:t>
            </a:r>
          </a:p>
          <a:p>
            <a:pPr lvl="1"/>
            <a:r>
              <a:rPr lang="en-US" sz="4400" dirty="0" smtClean="0"/>
              <a:t>Failure to accommodate</a:t>
            </a:r>
          </a:p>
          <a:p>
            <a:pPr lvl="1"/>
            <a:r>
              <a:rPr lang="en-US" sz="4400" dirty="0" smtClean="0"/>
              <a:t>Separation</a:t>
            </a:r>
          </a:p>
          <a:p>
            <a:pPr lvl="1">
              <a:buNone/>
            </a:pPr>
            <a:endParaRPr lang="en-US" sz="2500" dirty="0" smtClean="0"/>
          </a:p>
          <a:p>
            <a:r>
              <a:rPr lang="en-US" sz="4400" b="1" dirty="0" smtClean="0"/>
              <a:t>Harassment</a:t>
            </a:r>
            <a:r>
              <a:rPr lang="en-US" sz="4400" dirty="0" smtClean="0"/>
              <a:t> (a type of discrimination) – is workplace behavior by any person based  on a protected characteristic that unreasonably interferes with work performance or creates an intimidating, hostile or offensive work environment. </a:t>
            </a:r>
          </a:p>
          <a:p>
            <a:endParaRPr lang="en-US" sz="4400" dirty="0"/>
          </a:p>
        </p:txBody>
      </p:sp>
      <p:sp>
        <p:nvSpPr>
          <p:cNvPr id="4" name="Slide Number Placeholder 3"/>
          <p:cNvSpPr>
            <a:spLocks noGrp="1"/>
          </p:cNvSpPr>
          <p:nvPr>
            <p:ph type="sldNum" sz="quarter" idx="12"/>
          </p:nvPr>
        </p:nvSpPr>
        <p:spPr/>
        <p:txBody>
          <a:bodyPr>
            <a:normAutofit/>
          </a:bodyPr>
          <a:lstStyle/>
          <a:p>
            <a:fld id="{12581BD0-2AA8-46A8-8040-5EF155140331}" type="slidenum">
              <a:rPr lang="en-US" smtClean="0"/>
              <a:pPr/>
              <a:t>115</a:t>
            </a:fld>
            <a:endParaRPr lang="en-US" dirty="0"/>
          </a:p>
        </p:txBody>
      </p:sp>
    </p:spTree>
    <p:extLst>
      <p:ext uri="{BB962C8B-B14F-4D97-AF65-F5344CB8AC3E}">
        <p14:creationId xmlns:p14="http://schemas.microsoft.com/office/powerpoint/2010/main" val="14246406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8153400" cy="990600"/>
          </a:xfrm>
        </p:spPr>
        <p:txBody>
          <a:bodyPr>
            <a:normAutofit fontScale="90000"/>
          </a:bodyPr>
          <a:lstStyle/>
          <a:p>
            <a:r>
              <a:rPr lang="en-US" sz="2800" dirty="0" smtClean="0"/>
              <a:t> </a:t>
            </a:r>
            <a:br>
              <a:rPr lang="en-US" sz="2800" dirty="0" smtClean="0"/>
            </a:br>
            <a:r>
              <a:rPr lang="en-US" sz="2800" dirty="0" smtClean="0"/>
              <a:t/>
            </a:r>
            <a:br>
              <a:rPr lang="en-US" sz="2800" dirty="0" smtClean="0"/>
            </a:br>
            <a:r>
              <a:rPr lang="en-US" sz="4900" dirty="0"/>
              <a:t>Discrimination</a:t>
            </a:r>
            <a:r>
              <a:rPr lang="en-US" sz="4900" cap="small" dirty="0">
                <a:effectLst>
                  <a:outerShdw blurRad="38100" dist="38100" dir="2700000" algn="tl">
                    <a:srgbClr val="000000">
                      <a:alpha val="43137"/>
                    </a:srgbClr>
                  </a:outerShdw>
                </a:effectLst>
              </a:rPr>
              <a:t> </a:t>
            </a:r>
            <a:r>
              <a:rPr lang="en-US" sz="4900" dirty="0"/>
              <a:t>vs. Harassment</a:t>
            </a:r>
            <a:r>
              <a:rPr lang="en-US" dirty="0" smtClean="0"/>
              <a:t/>
            </a:r>
            <a:br>
              <a:rPr lang="en-US" dirty="0" smtClean="0"/>
            </a:br>
            <a:endParaRPr lang="en-US" sz="4300" dirty="0"/>
          </a:p>
        </p:txBody>
      </p:sp>
      <p:sp>
        <p:nvSpPr>
          <p:cNvPr id="3" name="Content Placeholder 2"/>
          <p:cNvSpPr>
            <a:spLocks noGrp="1"/>
          </p:cNvSpPr>
          <p:nvPr>
            <p:ph idx="1"/>
          </p:nvPr>
        </p:nvSpPr>
        <p:spPr>
          <a:xfrm>
            <a:off x="457200" y="1706562"/>
            <a:ext cx="8229600" cy="4724400"/>
          </a:xfrm>
        </p:spPr>
        <p:txBody>
          <a:bodyPr>
            <a:normAutofit fontScale="32500" lnSpcReduction="20000"/>
          </a:bodyPr>
          <a:lstStyle/>
          <a:p>
            <a:pPr eaLnBrk="1" hangingPunct="1">
              <a:buNone/>
              <a:defRPr/>
            </a:pPr>
            <a:r>
              <a:rPr lang="en-US" sz="8600" b="1" cap="small" dirty="0" smtClean="0">
                <a:effectLst>
                  <a:outerShdw blurRad="38100" dist="38100" dir="2700000" algn="tl">
                    <a:srgbClr val="000000">
                      <a:alpha val="43137"/>
                    </a:srgbClr>
                  </a:outerShdw>
                </a:effectLst>
              </a:rPr>
              <a:t>Hostile Work Environment</a:t>
            </a:r>
          </a:p>
          <a:p>
            <a:pPr algn="ctr" eaLnBrk="1" hangingPunct="1">
              <a:buNone/>
              <a:defRPr/>
            </a:pPr>
            <a:endParaRPr lang="en-US" sz="3000" dirty="0" smtClean="0"/>
          </a:p>
          <a:p>
            <a:pPr eaLnBrk="1" hangingPunct="1">
              <a:defRPr/>
            </a:pPr>
            <a:r>
              <a:rPr lang="en-US" sz="6000" dirty="0" smtClean="0"/>
              <a:t>Is a type of discrimination/harassment.</a:t>
            </a:r>
          </a:p>
          <a:p>
            <a:pPr eaLnBrk="1" hangingPunct="1">
              <a:buNone/>
              <a:defRPr/>
            </a:pPr>
            <a:endParaRPr lang="en-US" sz="2500" dirty="0" smtClean="0"/>
          </a:p>
          <a:p>
            <a:pPr eaLnBrk="1" hangingPunct="1">
              <a:defRPr/>
            </a:pPr>
            <a:r>
              <a:rPr lang="en-US" sz="6000" dirty="0" smtClean="0"/>
              <a:t>Anti-discrimination/Anti-harassment laws don’t require civil or tasteful behavior.  But forbids discriminatory workplace behaviors that are objectively offensive so as to negatively affect the conditions of employment.  </a:t>
            </a:r>
          </a:p>
          <a:p>
            <a:pPr eaLnBrk="1" hangingPunct="1">
              <a:buNone/>
              <a:defRPr/>
            </a:pPr>
            <a:endParaRPr lang="en-US" sz="2500" dirty="0" smtClean="0"/>
          </a:p>
          <a:p>
            <a:pPr eaLnBrk="1" hangingPunct="1">
              <a:defRPr/>
            </a:pPr>
            <a:r>
              <a:rPr lang="en-US" sz="6000" dirty="0" smtClean="0"/>
              <a:t>The severity of the conduct is judged by a reasonable person considering all the circumstances involved in the situation.</a:t>
            </a:r>
          </a:p>
          <a:p>
            <a:pPr eaLnBrk="1" hangingPunct="1">
              <a:buNone/>
              <a:defRPr/>
            </a:pPr>
            <a:endParaRPr lang="en-US" sz="2500" dirty="0" smtClean="0"/>
          </a:p>
          <a:p>
            <a:pPr eaLnBrk="1" hangingPunct="1">
              <a:defRPr/>
            </a:pPr>
            <a:r>
              <a:rPr lang="en-US" sz="6000" dirty="0" smtClean="0"/>
              <a:t>Whether the conduct is severe or pervasive; supervisors should never tolerate conduct or behavior that is unwelcome, offensive and directed at an employee because of any protected status!</a:t>
            </a:r>
          </a:p>
          <a:p>
            <a:endParaRPr lang="en-US" sz="1800" dirty="0"/>
          </a:p>
        </p:txBody>
      </p:sp>
      <p:sp>
        <p:nvSpPr>
          <p:cNvPr id="4" name="Slide Number Placeholder 3"/>
          <p:cNvSpPr>
            <a:spLocks noGrp="1"/>
          </p:cNvSpPr>
          <p:nvPr>
            <p:ph type="sldNum" sz="quarter" idx="12"/>
          </p:nvPr>
        </p:nvSpPr>
        <p:spPr/>
        <p:txBody>
          <a:bodyPr>
            <a:normAutofit/>
          </a:bodyPr>
          <a:lstStyle/>
          <a:p>
            <a:fld id="{12581BD0-2AA8-46A8-8040-5EF155140331}" type="slidenum">
              <a:rPr lang="en-US" smtClean="0"/>
              <a:pPr/>
              <a:t>116</a:t>
            </a:fld>
            <a:endParaRPr lang="en-US" dirty="0"/>
          </a:p>
        </p:txBody>
      </p:sp>
    </p:spTree>
    <p:extLst>
      <p:ext uri="{BB962C8B-B14F-4D97-AF65-F5344CB8AC3E}">
        <p14:creationId xmlns:p14="http://schemas.microsoft.com/office/powerpoint/2010/main" val="152723958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i="1" dirty="0" smtClean="0">
                <a:latin typeface="Garamond" pitchFamily="18" charset="0"/>
              </a:rPr>
              <a:t/>
            </a:r>
            <a:br>
              <a:rPr lang="en-US" sz="3600" i="1" dirty="0" smtClean="0">
                <a:latin typeface="Garamond" pitchFamily="18" charset="0"/>
              </a:rPr>
            </a:br>
            <a:r>
              <a:rPr lang="en-US" sz="3600" dirty="0" smtClean="0"/>
              <a:t/>
            </a:r>
            <a:br>
              <a:rPr lang="en-US" sz="3600" dirty="0" smtClean="0"/>
            </a:br>
            <a:endParaRPr lang="en-US" sz="3600" dirty="0"/>
          </a:p>
        </p:txBody>
      </p:sp>
      <p:sp>
        <p:nvSpPr>
          <p:cNvPr id="3" name="Content Placeholder 2"/>
          <p:cNvSpPr>
            <a:spLocks noGrp="1"/>
          </p:cNvSpPr>
          <p:nvPr>
            <p:ph idx="1"/>
          </p:nvPr>
        </p:nvSpPr>
        <p:spPr>
          <a:xfrm>
            <a:off x="609600" y="990600"/>
            <a:ext cx="8153400" cy="4495800"/>
          </a:xfrm>
        </p:spPr>
        <p:txBody>
          <a:bodyPr/>
          <a:lstStyle/>
          <a:p>
            <a:endParaRPr lang="en-US" sz="2400" dirty="0" smtClean="0"/>
          </a:p>
          <a:p>
            <a:endParaRPr lang="en-US" sz="1200" dirty="0" smtClean="0"/>
          </a:p>
          <a:p>
            <a:r>
              <a:rPr lang="en-US" sz="2400" dirty="0" smtClean="0"/>
              <a:t>The law provides that once an employer knows or should have known of unlawful discriminatory or harassing conduct, the employer </a:t>
            </a:r>
            <a:r>
              <a:rPr lang="en-US" sz="2400" b="1" u="sng" dirty="0" smtClean="0"/>
              <a:t>must</a:t>
            </a:r>
            <a:r>
              <a:rPr lang="en-US" sz="2400" dirty="0" smtClean="0"/>
              <a:t> take prompt and effective remedial action</a:t>
            </a:r>
            <a:r>
              <a:rPr lang="en-US" sz="2000" dirty="0" smtClean="0"/>
              <a:t>.</a:t>
            </a:r>
          </a:p>
          <a:p>
            <a:r>
              <a:rPr lang="en-US" sz="2400" dirty="0" smtClean="0"/>
              <a:t>The remedy used must be reasonably calculated to end the harassment and must offer more than a temporary solution or result.  This may require corrective action or discipline.</a:t>
            </a:r>
            <a:endParaRPr lang="en-US" sz="2400" dirty="0"/>
          </a:p>
        </p:txBody>
      </p:sp>
      <p:sp>
        <p:nvSpPr>
          <p:cNvPr id="5" name="Slide Number Placeholder 4"/>
          <p:cNvSpPr>
            <a:spLocks noGrp="1"/>
          </p:cNvSpPr>
          <p:nvPr>
            <p:ph type="sldNum" sz="quarter" idx="12"/>
          </p:nvPr>
        </p:nvSpPr>
        <p:spPr/>
        <p:txBody>
          <a:bodyPr>
            <a:normAutofit/>
          </a:bodyPr>
          <a:lstStyle/>
          <a:p>
            <a:fld id="{12581BD0-2AA8-46A8-8040-5EF155140331}" type="slidenum">
              <a:rPr lang="en-US" smtClean="0"/>
              <a:pPr/>
              <a:t>117</a:t>
            </a:fld>
            <a:endParaRPr lang="en-US" dirty="0"/>
          </a:p>
        </p:txBody>
      </p:sp>
      <p:sp>
        <p:nvSpPr>
          <p:cNvPr id="8" name="TextBox 7"/>
          <p:cNvSpPr txBox="1"/>
          <p:nvPr/>
        </p:nvSpPr>
        <p:spPr>
          <a:xfrm>
            <a:off x="-609600" y="446039"/>
            <a:ext cx="9144000" cy="769441"/>
          </a:xfrm>
          <a:prstGeom prst="rect">
            <a:avLst/>
          </a:prstGeom>
          <a:noFill/>
        </p:spPr>
        <p:txBody>
          <a:bodyPr wrap="square" rtlCol="0">
            <a:spAutoFit/>
          </a:bodyPr>
          <a:lstStyle/>
          <a:p>
            <a:pPr algn="ctr"/>
            <a:r>
              <a:rPr lang="en-US" sz="4400" dirty="0">
                <a:solidFill>
                  <a:schemeClr val="tx2"/>
                </a:solidFill>
                <a:latin typeface="+mj-lt"/>
                <a:ea typeface="+mj-ea"/>
                <a:cs typeface="+mj-cs"/>
              </a:rPr>
              <a:t>The University’s Obligations</a:t>
            </a:r>
          </a:p>
        </p:txBody>
      </p:sp>
    </p:spTree>
    <p:extLst>
      <p:ext uri="{BB962C8B-B14F-4D97-AF65-F5344CB8AC3E}">
        <p14:creationId xmlns:p14="http://schemas.microsoft.com/office/powerpoint/2010/main" val="311498572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8153400" cy="990600"/>
          </a:xfrm>
        </p:spPr>
        <p:txBody>
          <a:bodyPr>
            <a:normAutofit/>
          </a:bodyPr>
          <a:lstStyle/>
          <a:p>
            <a:r>
              <a:rPr lang="en-US" dirty="0"/>
              <a:t>Harassment</a:t>
            </a:r>
          </a:p>
        </p:txBody>
      </p:sp>
      <p:sp>
        <p:nvSpPr>
          <p:cNvPr id="3" name="Content Placeholder 2"/>
          <p:cNvSpPr>
            <a:spLocks noGrp="1"/>
          </p:cNvSpPr>
          <p:nvPr>
            <p:ph idx="1"/>
          </p:nvPr>
        </p:nvSpPr>
        <p:spPr>
          <a:xfrm>
            <a:off x="457200" y="1447800"/>
            <a:ext cx="8229600" cy="3886200"/>
          </a:xfrm>
        </p:spPr>
        <p:txBody>
          <a:bodyPr/>
          <a:lstStyle/>
          <a:p>
            <a:pPr algn="ctr" fontAlgn="base">
              <a:spcBef>
                <a:spcPct val="0"/>
              </a:spcBef>
              <a:spcAft>
                <a:spcPct val="0"/>
              </a:spcAft>
              <a:buNone/>
            </a:pPr>
            <a:endParaRPr lang="en-US" sz="1200" b="1" cap="small" dirty="0" smtClean="0">
              <a:effectLst>
                <a:outerShdw blurRad="38100" dist="38100" dir="2700000" algn="tl">
                  <a:srgbClr val="000000">
                    <a:alpha val="43137"/>
                  </a:srgbClr>
                </a:outerShdw>
              </a:effectLst>
            </a:endParaRPr>
          </a:p>
          <a:p>
            <a:pPr lvl="1">
              <a:spcBef>
                <a:spcPts val="1200"/>
              </a:spcBef>
              <a:buClr>
                <a:schemeClr val="accent2">
                  <a:lumMod val="75000"/>
                </a:schemeClr>
              </a:buClr>
            </a:pPr>
            <a:r>
              <a:rPr lang="en-US" sz="2400" dirty="0" smtClean="0"/>
              <a:t>Workplace Harassment is more than “sexual harassment” but is actually harassment based on all protected characteristics and is prohibited by law.</a:t>
            </a:r>
          </a:p>
          <a:p>
            <a:pPr lvl="1">
              <a:spcBef>
                <a:spcPts val="1200"/>
              </a:spcBef>
              <a:buClr>
                <a:schemeClr val="accent2">
                  <a:lumMod val="75000"/>
                </a:schemeClr>
              </a:buClr>
            </a:pPr>
            <a:r>
              <a:rPr lang="en-US" sz="2400" dirty="0" smtClean="0"/>
              <a:t>All claims of Sexual Harassment or Violence must be promptly reported to the Title IX Compliance Officer or other appropriate official.</a:t>
            </a:r>
          </a:p>
          <a:p>
            <a:pPr lvl="1">
              <a:spcBef>
                <a:spcPts val="1200"/>
              </a:spcBef>
              <a:buClr>
                <a:schemeClr val="accent2">
                  <a:lumMod val="75000"/>
                </a:schemeClr>
              </a:buClr>
            </a:pPr>
            <a:r>
              <a:rPr lang="en-US" sz="2400" dirty="0" smtClean="0"/>
              <a:t>New UC and Campus Policies regarding Bullying and Harassing Behaviors</a:t>
            </a:r>
            <a:endParaRPr lang="en-US" sz="2400" dirty="0"/>
          </a:p>
        </p:txBody>
      </p:sp>
      <p:sp>
        <p:nvSpPr>
          <p:cNvPr id="4" name="Slide Number Placeholder 3"/>
          <p:cNvSpPr>
            <a:spLocks noGrp="1"/>
          </p:cNvSpPr>
          <p:nvPr>
            <p:ph type="sldNum" sz="quarter" idx="12"/>
          </p:nvPr>
        </p:nvSpPr>
        <p:spPr/>
        <p:txBody>
          <a:bodyPr>
            <a:normAutofit/>
          </a:bodyPr>
          <a:lstStyle/>
          <a:p>
            <a:fld id="{12581BD0-2AA8-46A8-8040-5EF155140331}" type="slidenum">
              <a:rPr lang="en-US" smtClean="0"/>
              <a:pPr/>
              <a:t>118</a:t>
            </a:fld>
            <a:endParaRPr lang="en-US" dirty="0"/>
          </a:p>
        </p:txBody>
      </p:sp>
    </p:spTree>
    <p:extLst>
      <p:ext uri="{BB962C8B-B14F-4D97-AF65-F5344CB8AC3E}">
        <p14:creationId xmlns:p14="http://schemas.microsoft.com/office/powerpoint/2010/main" val="145425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Anti-Bullying Policy</a:t>
            </a:r>
            <a:endParaRPr lang="en-US" dirty="0"/>
          </a:p>
        </p:txBody>
      </p:sp>
      <p:sp>
        <p:nvSpPr>
          <p:cNvPr id="3" name="Content Placeholder 2"/>
          <p:cNvSpPr>
            <a:spLocks noGrp="1"/>
          </p:cNvSpPr>
          <p:nvPr>
            <p:ph sz="quarter" idx="1"/>
          </p:nvPr>
        </p:nvSpPr>
        <p:spPr/>
        <p:txBody>
          <a:bodyPr/>
          <a:lstStyle/>
          <a:p>
            <a:r>
              <a:rPr lang="en-US" dirty="0" smtClean="0"/>
              <a:t>New Campus Policy Building on APM and Regents </a:t>
            </a:r>
            <a:r>
              <a:rPr lang="en-US" dirty="0"/>
              <a:t>Policy 1111 (Statement of Ethical Values and Standards of Ethical Conduct) </a:t>
            </a:r>
            <a:endParaRPr lang="en-US" dirty="0" smtClean="0"/>
          </a:p>
          <a:p>
            <a:r>
              <a:rPr lang="en-US" dirty="0" smtClean="0"/>
              <a:t> </a:t>
            </a:r>
            <a:r>
              <a:rPr lang="en-US" b="1" dirty="0"/>
              <a:t>Conduct of an employer or employee in the workplace, with malice, </a:t>
            </a:r>
            <a:r>
              <a:rPr lang="en-US" b="1" dirty="0" smtClean="0"/>
              <a:t>that </a:t>
            </a:r>
            <a:r>
              <a:rPr lang="en-US" b="1" dirty="0"/>
              <a:t>a reasonable person would find hostile, offensive, and unrelated to an employer’s legitimate business interests. </a:t>
            </a:r>
            <a:endParaRPr lang="en-US" dirty="0"/>
          </a:p>
        </p:txBody>
      </p:sp>
      <p:sp>
        <p:nvSpPr>
          <p:cNvPr id="4" name="Slide Number Placeholder 3"/>
          <p:cNvSpPr>
            <a:spLocks noGrp="1"/>
          </p:cNvSpPr>
          <p:nvPr>
            <p:ph type="sldNum" sz="quarter" idx="11"/>
          </p:nvPr>
        </p:nvSpPr>
        <p:spPr/>
        <p:txBody>
          <a:bodyPr/>
          <a:lstStyle/>
          <a:p>
            <a:pPr>
              <a:defRPr/>
            </a:pPr>
            <a:fld id="{03C48FEA-6BCB-403E-AD93-CD467E3122E1}" type="slidenum">
              <a:rPr lang="en-US" smtClean="0"/>
              <a:pPr>
                <a:defRPr/>
              </a:pPr>
              <a:t>119</a:t>
            </a:fld>
            <a:endParaRPr lang="en-US" dirty="0"/>
          </a:p>
        </p:txBody>
      </p:sp>
    </p:spTree>
    <p:extLst>
      <p:ext uri="{BB962C8B-B14F-4D97-AF65-F5344CB8AC3E}">
        <p14:creationId xmlns:p14="http://schemas.microsoft.com/office/powerpoint/2010/main" val="5038149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1"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197" name="think-cell Slide" r:id="rId5" imgW="0" imgH="0" progId="TCLayout.ActiveDocument.1">
                  <p:embed/>
                </p:oleObj>
              </mc:Choice>
              <mc:Fallback>
                <p:oleObj name="think-cell Slide" r:id="rId5" imgW="0" imgH="0" progId="TCLayout.ActiveDocument.1">
                  <p:embed/>
                  <p:pic>
                    <p:nvPicPr>
                      <p:cNvPr id="26626" name="Object 1" hidden="1"/>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27" name="Title 2"/>
          <p:cNvSpPr txBox="1">
            <a:spLocks/>
          </p:cNvSpPr>
          <p:nvPr/>
        </p:nvSpPr>
        <p:spPr bwMode="gray">
          <a:xfrm>
            <a:off x="461963" y="571500"/>
            <a:ext cx="83550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67082" bIns="0"/>
          <a:lstStyle>
            <a:lvl1pPr defTabSz="912813">
              <a:lnSpc>
                <a:spcPct val="120000"/>
              </a:lnSpc>
              <a:spcBef>
                <a:spcPts val="600"/>
              </a:spcBef>
              <a:spcAft>
                <a:spcPts val="1200"/>
              </a:spcAft>
              <a:buFont typeface="Arial" panose="020B0604020202020204" pitchFamily="34" charset="0"/>
              <a:buChar char="​"/>
              <a:defRPr sz="1500">
                <a:solidFill>
                  <a:schemeClr val="tx1"/>
                </a:solidFill>
                <a:latin typeface="Georgia" panose="02040502050405020303" pitchFamily="18" charset="0"/>
                <a:ea typeface="ＭＳ Ｐゴシック" panose="020B0600070205080204" pitchFamily="34" charset="-128"/>
                <a:cs typeface="ＭＳ Ｐゴシック" panose="020B0600070205080204" pitchFamily="34" charset="-128"/>
              </a:defRPr>
            </a:lvl1pPr>
            <a:lvl2pPr marL="37931725" indent="-37474525" defTabSz="912813">
              <a:spcAft>
                <a:spcPts val="600"/>
              </a:spcAft>
              <a:buFont typeface="Arial" panose="020B0604020202020204" pitchFamily="34" charset="0"/>
              <a:buChar char="​"/>
              <a:defRPr sz="1500" i="1">
                <a:solidFill>
                  <a:schemeClr val="tx2"/>
                </a:solidFill>
                <a:latin typeface="Corbel" panose="020B0503020204020204" pitchFamily="34" charset="0"/>
                <a:ea typeface="ＭＳ Ｐゴシック" panose="020B0600070205080204" pitchFamily="34" charset="-128"/>
              </a:defRPr>
            </a:lvl2pPr>
            <a:lvl3pPr marL="1143000" indent="-228600" defTabSz="912813">
              <a:lnSpc>
                <a:spcPct val="110000"/>
              </a:lnSpc>
              <a:spcBef>
                <a:spcPts val="600"/>
              </a:spcBef>
              <a:buFont typeface="Arial" panose="020B0604020202020204" pitchFamily="34" charset="0"/>
              <a:buChar char="​"/>
              <a:defRPr sz="1100" b="1">
                <a:solidFill>
                  <a:srgbClr val="118E97"/>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3pPr>
            <a:lvl4pPr marL="1600200" indent="-228600" defTabSz="912813">
              <a:lnSpc>
                <a:spcPct val="114000"/>
              </a:lnSpc>
              <a:spcBef>
                <a:spcPts val="60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4pPr>
            <a:lvl5pPr marL="171450" indent="-171450" defTabSz="912813">
              <a:lnSpc>
                <a:spcPct val="95000"/>
              </a:lnSpc>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5pPr>
            <a:lvl6pPr marL="6286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6pPr>
            <a:lvl7pPr marL="10858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7pPr>
            <a:lvl8pPr marL="15430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8pPr>
            <a:lvl9pPr marL="20002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9pPr>
          </a:lstStyle>
          <a:p>
            <a:pPr eaLnBrk="1" hangingPunct="1">
              <a:lnSpc>
                <a:spcPct val="100000"/>
              </a:lnSpc>
              <a:spcBef>
                <a:spcPct val="0"/>
              </a:spcBef>
              <a:spcAft>
                <a:spcPct val="0"/>
              </a:spcAft>
              <a:buFontTx/>
              <a:buNone/>
            </a:pPr>
            <a:r>
              <a:rPr lang="en-US" altLang="en-US" sz="2800">
                <a:solidFill>
                  <a:srgbClr val="0000FF"/>
                </a:solidFill>
                <a:latin typeface="Arial" panose="020B0604020202020204" pitchFamily="34" charset="0"/>
                <a:cs typeface="Arial" panose="020B0604020202020204" pitchFamily="34" charset="0"/>
              </a:rPr>
              <a:t>8.      Grant Administration and Expenditures</a:t>
            </a:r>
          </a:p>
        </p:txBody>
      </p:sp>
      <p:sp>
        <p:nvSpPr>
          <p:cNvPr id="35844" name="Rectangle 51"/>
          <p:cNvSpPr>
            <a:spLocks noChangeArrowheads="1"/>
          </p:cNvSpPr>
          <p:nvPr/>
        </p:nvSpPr>
        <p:spPr bwMode="auto">
          <a:xfrm>
            <a:off x="457200" y="1981200"/>
            <a:ext cx="8359775"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marL="514350" indent="-285750" eaLnBrk="0" hangingPunct="0">
              <a:defRPr sz="2400">
                <a:solidFill>
                  <a:schemeClr val="tx1"/>
                </a:solidFill>
                <a:latin typeface="Georgia" panose="02040502050405020303" pitchFamily="18" charset="0"/>
                <a:ea typeface="ＭＳ Ｐゴシック" panose="020B0600070205080204" pitchFamily="34" charset="-128"/>
              </a:defRPr>
            </a:lvl1pPr>
            <a:lvl2pPr marL="37931725" indent="-37474525" eaLnBrk="0" hangingPunct="0">
              <a:defRPr sz="2400">
                <a:solidFill>
                  <a:schemeClr val="tx1"/>
                </a:solidFill>
                <a:latin typeface="Georgia" panose="02040502050405020303" pitchFamily="18" charset="0"/>
                <a:ea typeface="ＭＳ Ｐゴシック" panose="020B0600070205080204" pitchFamily="34" charset="-128"/>
              </a:defRPr>
            </a:lvl2pPr>
            <a:lvl3pPr eaLnBrk="0" hangingPunct="0">
              <a:defRPr sz="2400">
                <a:solidFill>
                  <a:schemeClr val="tx1"/>
                </a:solidFill>
                <a:latin typeface="Georgia" panose="02040502050405020303" pitchFamily="18" charset="0"/>
                <a:ea typeface="ＭＳ Ｐゴシック" panose="020B0600070205080204" pitchFamily="34" charset="-128"/>
              </a:defRPr>
            </a:lvl3pPr>
            <a:lvl4pPr eaLnBrk="0" hangingPunct="0">
              <a:defRPr sz="2400">
                <a:solidFill>
                  <a:schemeClr val="tx1"/>
                </a:solidFill>
                <a:latin typeface="Georgia" panose="02040502050405020303" pitchFamily="18" charset="0"/>
                <a:ea typeface="ＭＳ Ｐゴシック" panose="020B0600070205080204" pitchFamily="34" charset="-128"/>
              </a:defRPr>
            </a:lvl4pPr>
            <a:lvl5pPr eaLnBrk="0" hangingPunct="0">
              <a:defRPr sz="2400">
                <a:solidFill>
                  <a:schemeClr val="tx1"/>
                </a:solidFill>
                <a:latin typeface="Georgia" panose="02040502050405020303"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Georgia" panose="02040502050405020303"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Georgia" panose="02040502050405020303"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Georgia" panose="02040502050405020303"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Georgia" panose="02040502050405020303" pitchFamily="18" charset="0"/>
                <a:ea typeface="ＭＳ Ｐゴシック" panose="020B0600070205080204" pitchFamily="34" charset="-128"/>
              </a:defRPr>
            </a:lvl9pPr>
          </a:lstStyle>
          <a:p>
            <a:pPr eaLnBrk="1" hangingPunct="1">
              <a:lnSpc>
                <a:spcPct val="106000"/>
              </a:lnSpc>
              <a:spcAft>
                <a:spcPts val="600"/>
              </a:spcAft>
              <a:buClr>
                <a:srgbClr val="C1C139"/>
              </a:buClr>
              <a:buFont typeface="Wingdings" panose="05000000000000000000" pitchFamily="2" charset="2"/>
              <a:buChar char="ü"/>
              <a:defRPr/>
            </a:pPr>
            <a:endParaRPr lang="en-US" altLang="en-US" sz="1600" dirty="0" smtClean="0"/>
          </a:p>
          <a:p>
            <a:pPr eaLnBrk="1" hangingPunct="1">
              <a:lnSpc>
                <a:spcPct val="106000"/>
              </a:lnSpc>
              <a:spcAft>
                <a:spcPts val="600"/>
              </a:spcAft>
              <a:buClr>
                <a:srgbClr val="C1C139"/>
              </a:buClr>
              <a:buFont typeface="Wingdings" panose="05000000000000000000" pitchFamily="2" charset="2"/>
              <a:buChar char="ü"/>
              <a:defRPr/>
            </a:pPr>
            <a:r>
              <a:rPr lang="en-US" altLang="en-US" sz="1600" b="1" dirty="0" smtClean="0"/>
              <a:t>PI Grants</a:t>
            </a:r>
            <a:r>
              <a:rPr lang="en-US" altLang="en-US" sz="1600" dirty="0" smtClean="0"/>
              <a:t>: Submission, Oversight, Accounting, Monthly Reports, Projections, Purchasing, etc.</a:t>
            </a:r>
          </a:p>
          <a:p>
            <a:pPr eaLnBrk="1" hangingPunct="1">
              <a:lnSpc>
                <a:spcPct val="106000"/>
              </a:lnSpc>
              <a:spcAft>
                <a:spcPts val="600"/>
              </a:spcAft>
              <a:buClr>
                <a:srgbClr val="C1C139"/>
              </a:buClr>
              <a:buFont typeface="Wingdings" panose="05000000000000000000" pitchFamily="2" charset="2"/>
              <a:buChar char="ü"/>
              <a:defRPr/>
            </a:pPr>
            <a:endParaRPr lang="en-US" altLang="en-US" sz="1600" dirty="0" smtClean="0"/>
          </a:p>
          <a:p>
            <a:pPr eaLnBrk="1" hangingPunct="1">
              <a:lnSpc>
                <a:spcPct val="106000"/>
              </a:lnSpc>
              <a:spcAft>
                <a:spcPts val="600"/>
              </a:spcAft>
              <a:buClr>
                <a:srgbClr val="C1C139"/>
              </a:buClr>
              <a:buFont typeface="Wingdings" panose="05000000000000000000" pitchFamily="2" charset="2"/>
              <a:buChar char="ü"/>
              <a:defRPr/>
            </a:pPr>
            <a:r>
              <a:rPr lang="en-US" altLang="en-US" sz="1600" dirty="0" smtClean="0"/>
              <a:t>Fund Numbers: 2xxxx or 3xxxx for Federal Grants</a:t>
            </a:r>
          </a:p>
          <a:p>
            <a:pPr marL="228600" indent="0" eaLnBrk="1" hangingPunct="1">
              <a:lnSpc>
                <a:spcPct val="106000"/>
              </a:lnSpc>
              <a:spcAft>
                <a:spcPts val="600"/>
              </a:spcAft>
              <a:buClr>
                <a:srgbClr val="C1C139"/>
              </a:buClr>
              <a:defRPr/>
            </a:pPr>
            <a:r>
              <a:rPr lang="en-US" altLang="en-US" sz="1600" dirty="0" smtClean="0"/>
              <a:t>                                    8xxxx  for State Grants</a:t>
            </a:r>
          </a:p>
          <a:p>
            <a:pPr marL="228600" indent="0" eaLnBrk="1" hangingPunct="1">
              <a:lnSpc>
                <a:spcPct val="106000"/>
              </a:lnSpc>
              <a:spcAft>
                <a:spcPts val="600"/>
              </a:spcAft>
              <a:buClr>
                <a:srgbClr val="C1C139"/>
              </a:buClr>
              <a:defRPr/>
            </a:pPr>
            <a:endParaRPr lang="en-US" altLang="en-US" sz="1600" dirty="0" smtClean="0"/>
          </a:p>
          <a:p>
            <a:pPr marL="228600" indent="0" eaLnBrk="1" hangingPunct="1">
              <a:lnSpc>
                <a:spcPct val="106000"/>
              </a:lnSpc>
              <a:spcAft>
                <a:spcPts val="600"/>
              </a:spcAft>
              <a:buClr>
                <a:srgbClr val="C1C139"/>
              </a:buClr>
              <a:defRPr/>
            </a:pPr>
            <a:r>
              <a:rPr lang="en-US" altLang="en-US" sz="1600" dirty="0" smtClean="0"/>
              <a:t>Grant Funds are not Taxable i.e. no UCOP 3.1% Tax on transactions. (Funding Streams) </a:t>
            </a:r>
          </a:p>
          <a:p>
            <a:pPr eaLnBrk="1" hangingPunct="1">
              <a:lnSpc>
                <a:spcPct val="106000"/>
              </a:lnSpc>
              <a:spcAft>
                <a:spcPts val="600"/>
              </a:spcAft>
              <a:buClr>
                <a:srgbClr val="C1C139"/>
              </a:buClr>
              <a:buFont typeface="Wingdings" panose="05000000000000000000" pitchFamily="2" charset="2"/>
              <a:buChar char="ü"/>
              <a:defRPr/>
            </a:pPr>
            <a:endParaRPr lang="en-US" altLang="en-US" sz="1600" dirty="0" smtClean="0"/>
          </a:p>
          <a:p>
            <a:pPr eaLnBrk="1" hangingPunct="1">
              <a:lnSpc>
                <a:spcPct val="106000"/>
              </a:lnSpc>
              <a:spcAft>
                <a:spcPts val="600"/>
              </a:spcAft>
              <a:buClr>
                <a:srgbClr val="C1C139"/>
              </a:buClr>
              <a:buFont typeface="Wingdings" panose="05000000000000000000" pitchFamily="2" charset="2"/>
              <a:buChar char="ü"/>
              <a:defRPr/>
            </a:pPr>
            <a:r>
              <a:rPr lang="en-US" altLang="en-US" sz="1600" b="1" dirty="0" smtClean="0"/>
              <a:t>Matching Funds </a:t>
            </a:r>
            <a:r>
              <a:rPr lang="en-US" altLang="en-US" sz="1600" dirty="0" smtClean="0"/>
              <a:t>commitments: from, VCRED, Dean &amp; </a:t>
            </a:r>
            <a:r>
              <a:rPr lang="en-US" altLang="en-US" sz="1600" dirty="0" err="1" smtClean="0"/>
              <a:t>Dept</a:t>
            </a:r>
            <a:endParaRPr lang="en-US" altLang="en-US" sz="1600" dirty="0" smtClean="0"/>
          </a:p>
          <a:p>
            <a:pPr eaLnBrk="1" hangingPunct="1">
              <a:lnSpc>
                <a:spcPct val="106000"/>
              </a:lnSpc>
              <a:spcAft>
                <a:spcPts val="600"/>
              </a:spcAft>
              <a:buClr>
                <a:srgbClr val="C1C139"/>
              </a:buClr>
              <a:buFont typeface="Wingdings" panose="05000000000000000000" pitchFamily="2" charset="2"/>
              <a:buChar char="ü"/>
              <a:defRPr/>
            </a:pPr>
            <a:endParaRPr lang="en-US" altLang="en-US" sz="1600" dirty="0" smtClean="0"/>
          </a:p>
          <a:p>
            <a:pPr eaLnBrk="1" hangingPunct="1">
              <a:lnSpc>
                <a:spcPct val="106000"/>
              </a:lnSpc>
              <a:spcAft>
                <a:spcPts val="600"/>
              </a:spcAft>
              <a:buClr>
                <a:srgbClr val="C1C139"/>
              </a:buClr>
              <a:buFont typeface="Wingdings" panose="05000000000000000000" pitchFamily="2" charset="2"/>
              <a:buChar char="ü"/>
              <a:defRPr/>
            </a:pPr>
            <a:endParaRPr lang="en-US" altLang="en-US" sz="1600" dirty="0" smtClean="0"/>
          </a:p>
          <a:p>
            <a:pPr eaLnBrk="1" hangingPunct="1">
              <a:lnSpc>
                <a:spcPct val="106000"/>
              </a:lnSpc>
              <a:spcAft>
                <a:spcPts val="1200"/>
              </a:spcAft>
              <a:buClr>
                <a:srgbClr val="C1C139"/>
              </a:buClr>
              <a:buFont typeface="Wingdings" panose="05000000000000000000" pitchFamily="2" charset="2"/>
              <a:buChar char="ü"/>
              <a:defRPr/>
            </a:pPr>
            <a:endParaRPr lang="en-US" altLang="en-US" sz="1600" dirty="0" smtClean="0"/>
          </a:p>
        </p:txBody>
      </p:sp>
      <p:sp>
        <p:nvSpPr>
          <p:cNvPr id="4" name="Rounded Rectangle 3"/>
          <p:cNvSpPr/>
          <p:nvPr/>
        </p:nvSpPr>
        <p:spPr>
          <a:xfrm>
            <a:off x="457200" y="1143000"/>
            <a:ext cx="7996238" cy="838200"/>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95000"/>
              </a:lnSpc>
              <a:spcBef>
                <a:spcPts val="0"/>
              </a:spcBef>
              <a:spcAft>
                <a:spcPts val="0"/>
              </a:spcAft>
              <a:defRPr/>
            </a:pPr>
            <a:r>
              <a:rPr lang="en-US" b="1" dirty="0">
                <a:solidFill>
                  <a:schemeClr val="tx2"/>
                </a:solidFill>
                <a:latin typeface="+mj-lt"/>
              </a:rPr>
              <a:t>Requires Adequate Financial Support Staff</a:t>
            </a:r>
          </a:p>
        </p:txBody>
      </p:sp>
    </p:spTree>
    <p:extLst>
      <p:ext uri="{BB962C8B-B14F-4D97-AF65-F5344CB8AC3E}">
        <p14:creationId xmlns:p14="http://schemas.microsoft.com/office/powerpoint/2010/main" val="2529693346"/>
      </p:ext>
    </p:extLst>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Anti-Bullying Policy</a:t>
            </a:r>
            <a:endParaRPr lang="en-US" dirty="0"/>
          </a:p>
        </p:txBody>
      </p:sp>
      <p:sp>
        <p:nvSpPr>
          <p:cNvPr id="3" name="Content Placeholder 2"/>
          <p:cNvSpPr>
            <a:spLocks noGrp="1"/>
          </p:cNvSpPr>
          <p:nvPr>
            <p:ph sz="quarter" idx="1"/>
          </p:nvPr>
        </p:nvSpPr>
        <p:spPr/>
        <p:txBody>
          <a:bodyPr/>
          <a:lstStyle/>
          <a:p>
            <a:endParaRPr lang="en-US" dirty="0"/>
          </a:p>
          <a:p>
            <a:r>
              <a:rPr lang="en-US" b="1" dirty="0"/>
              <a:t>Abusive conduct may include repeated infliction of verbal abuse, such as the use of derogatory remarks, insults, and epithets, verbal or physical conduct that a reasonable person would find threatening, intimidating, or humiliating, or the gratuitous sabotage or undermining of a person’s work performance. A single act shall not constitute abusive conduct, unless especially severe and egregious. </a:t>
            </a:r>
            <a:endParaRPr lang="en-US" dirty="0"/>
          </a:p>
          <a:p>
            <a:endParaRPr lang="en-US" dirty="0"/>
          </a:p>
        </p:txBody>
      </p:sp>
      <p:sp>
        <p:nvSpPr>
          <p:cNvPr id="4" name="Slide Number Placeholder 3"/>
          <p:cNvSpPr>
            <a:spLocks noGrp="1"/>
          </p:cNvSpPr>
          <p:nvPr>
            <p:ph type="sldNum" sz="quarter" idx="11"/>
          </p:nvPr>
        </p:nvSpPr>
        <p:spPr/>
        <p:txBody>
          <a:bodyPr/>
          <a:lstStyle/>
          <a:p>
            <a:pPr>
              <a:defRPr/>
            </a:pPr>
            <a:fld id="{03C48FEA-6BCB-403E-AD93-CD467E3122E1}" type="slidenum">
              <a:rPr lang="en-US" smtClean="0"/>
              <a:pPr>
                <a:defRPr/>
              </a:pPr>
              <a:t>120</a:t>
            </a:fld>
            <a:endParaRPr lang="en-US" dirty="0"/>
          </a:p>
        </p:txBody>
      </p:sp>
    </p:spTree>
    <p:extLst>
      <p:ext uri="{BB962C8B-B14F-4D97-AF65-F5344CB8AC3E}">
        <p14:creationId xmlns:p14="http://schemas.microsoft.com/office/powerpoint/2010/main" val="265720823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8229600" cy="762000"/>
          </a:xfrm>
        </p:spPr>
        <p:txBody>
          <a:bodyPr/>
          <a:lstStyle/>
          <a:p>
            <a:r>
              <a:rPr lang="en-US" dirty="0"/>
              <a:t>Anti-bullying Training Requirement</a:t>
            </a:r>
          </a:p>
        </p:txBody>
      </p:sp>
      <p:sp>
        <p:nvSpPr>
          <p:cNvPr id="3" name="Slide Number Placeholder 2"/>
          <p:cNvSpPr>
            <a:spLocks noGrp="1"/>
          </p:cNvSpPr>
          <p:nvPr>
            <p:ph type="sldNum" sz="quarter" idx="12"/>
          </p:nvPr>
        </p:nvSpPr>
        <p:spPr/>
        <p:txBody>
          <a:bodyPr>
            <a:normAutofit/>
          </a:bodyPr>
          <a:lstStyle/>
          <a:p>
            <a:fld id="{12581BD0-2AA8-46A8-8040-5EF155140331}" type="slidenum">
              <a:rPr lang="en-US" smtClean="0"/>
              <a:pPr/>
              <a:t>121</a:t>
            </a:fld>
            <a:endParaRPr lang="en-US" dirty="0"/>
          </a:p>
        </p:txBody>
      </p:sp>
      <p:sp>
        <p:nvSpPr>
          <p:cNvPr id="4" name="Content Placeholder 3"/>
          <p:cNvSpPr>
            <a:spLocks noGrp="1"/>
          </p:cNvSpPr>
          <p:nvPr>
            <p:ph sz="quarter" idx="1"/>
          </p:nvPr>
        </p:nvSpPr>
        <p:spPr>
          <a:xfrm>
            <a:off x="457200" y="1706562"/>
            <a:ext cx="8229600" cy="4724400"/>
          </a:xfrm>
        </p:spPr>
        <p:txBody>
          <a:bodyPr>
            <a:normAutofit fontScale="85000" lnSpcReduction="20000"/>
          </a:bodyPr>
          <a:lstStyle/>
          <a:p>
            <a:r>
              <a:rPr lang="en-US" dirty="0" smtClean="0"/>
              <a:t>California Government Code Section 12950.1   Effective </a:t>
            </a:r>
            <a:r>
              <a:rPr lang="en-US" dirty="0"/>
              <a:t>January 1, 2015</a:t>
            </a:r>
          </a:p>
          <a:p>
            <a:r>
              <a:rPr lang="en-US" dirty="0"/>
              <a:t>R</a:t>
            </a:r>
            <a:r>
              <a:rPr lang="en-US" dirty="0" smtClean="0"/>
              <a:t>equires </a:t>
            </a:r>
            <a:r>
              <a:rPr lang="en-US" dirty="0"/>
              <a:t>employers with 50 or more employees to include the prevention of "abusive conduct" as a component of training that is already required in the area of sexual harassment</a:t>
            </a:r>
            <a:r>
              <a:rPr lang="en-US" dirty="0" smtClean="0"/>
              <a:t>.</a:t>
            </a:r>
          </a:p>
          <a:p>
            <a:r>
              <a:rPr lang="en-US" dirty="0" smtClean="0"/>
              <a:t>For </a:t>
            </a:r>
            <a:r>
              <a:rPr lang="en-US" dirty="0"/>
              <a:t>purposes of this section, “abusive conduct” means conduct of an employer or employee in the workplace, with malice, that a reasonable person would find hostile, offensive, and unrelated to an employer’s legitimate business interests. Abusive conduct may include repeated infliction of verbal abuse, such as the use of derogatory remarks, insults, and epithets, verbal or physical conduct that a reasonable person would find threatening, intimidating, or humiliating, or the gratuitous sabotage or undermining of a person’s work performance. A single act shall not constitute abusive conduct, unless especially severe and egregious.</a:t>
            </a:r>
          </a:p>
          <a:p>
            <a:endParaRPr lang="en-US" dirty="0" smtClean="0"/>
          </a:p>
          <a:p>
            <a:endParaRPr lang="en-US" dirty="0"/>
          </a:p>
        </p:txBody>
      </p:sp>
    </p:spTree>
    <p:extLst>
      <p:ext uri="{BB962C8B-B14F-4D97-AF65-F5344CB8AC3E}">
        <p14:creationId xmlns:p14="http://schemas.microsoft.com/office/powerpoint/2010/main" val="347328579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8175170" cy="1219200"/>
          </a:xfrm>
        </p:spPr>
        <p:txBody>
          <a:bodyPr/>
          <a:lstStyle/>
          <a:p>
            <a:r>
              <a:rPr lang="en-US" dirty="0"/>
              <a:t>Anti-bullying Training Requirement</a:t>
            </a:r>
          </a:p>
        </p:txBody>
      </p:sp>
      <p:sp>
        <p:nvSpPr>
          <p:cNvPr id="3" name="Slide Number Placeholder 2"/>
          <p:cNvSpPr>
            <a:spLocks noGrp="1"/>
          </p:cNvSpPr>
          <p:nvPr>
            <p:ph type="sldNum" sz="quarter" idx="12"/>
          </p:nvPr>
        </p:nvSpPr>
        <p:spPr/>
        <p:txBody>
          <a:bodyPr>
            <a:normAutofit/>
          </a:bodyPr>
          <a:lstStyle/>
          <a:p>
            <a:fld id="{12581BD0-2AA8-46A8-8040-5EF155140331}" type="slidenum">
              <a:rPr lang="en-US" smtClean="0"/>
              <a:pPr/>
              <a:t>122</a:t>
            </a:fld>
            <a:endParaRPr lang="en-US" dirty="0"/>
          </a:p>
        </p:txBody>
      </p:sp>
      <p:sp>
        <p:nvSpPr>
          <p:cNvPr id="4" name="Content Placeholder 3"/>
          <p:cNvSpPr>
            <a:spLocks noGrp="1"/>
          </p:cNvSpPr>
          <p:nvPr>
            <p:ph sz="quarter" idx="1"/>
          </p:nvPr>
        </p:nvSpPr>
        <p:spPr>
          <a:xfrm>
            <a:off x="533400" y="1706562"/>
            <a:ext cx="8229600" cy="4724400"/>
          </a:xfrm>
        </p:spPr>
        <p:txBody>
          <a:bodyPr>
            <a:normAutofit fontScale="77500" lnSpcReduction="20000"/>
          </a:bodyPr>
          <a:lstStyle/>
          <a:p>
            <a:r>
              <a:rPr lang="en-US" sz="2900" b="1" dirty="0"/>
              <a:t>Already included in UC online and live training sessions.</a:t>
            </a:r>
          </a:p>
          <a:p>
            <a:r>
              <a:rPr lang="en-US" sz="2900" b="1" dirty="0" smtClean="0"/>
              <a:t>Does </a:t>
            </a:r>
            <a:r>
              <a:rPr lang="en-US" sz="2900" b="1" dirty="0"/>
              <a:t>it create a new cause of action for “abusive conduct” in the workplace? </a:t>
            </a:r>
            <a:endParaRPr lang="en-US" sz="2900" dirty="0"/>
          </a:p>
          <a:p>
            <a:pPr lvl="1"/>
            <a:r>
              <a:rPr lang="en-US" sz="2500" dirty="0"/>
              <a:t>No. While it may not good business practices, there is no law in California that makes workplace bullying or “abusive conduct” as defined in </a:t>
            </a:r>
            <a:r>
              <a:rPr lang="en-US" sz="2500" dirty="0" smtClean="0"/>
              <a:t>GC 12950.1 illegal</a:t>
            </a:r>
            <a:r>
              <a:rPr lang="en-US" sz="2500" dirty="0"/>
              <a:t>. The policy reason behind not making such conduct illegal is that it would be difficult to determine what conduct is simply discipline, counseling, and day-to-day management actions versus actions taken with “malice” by a manager. Making such conduct actionable under the law would, in effect, make the court system the final decision maker in resolving normal day-to-day workplace disputes, which could stress the already overwhelmed court system</a:t>
            </a:r>
            <a:r>
              <a:rPr lang="en-US" sz="2500" dirty="0" smtClean="0"/>
              <a:t>.</a:t>
            </a:r>
          </a:p>
          <a:p>
            <a:endParaRPr lang="en-US" sz="2900" dirty="0"/>
          </a:p>
          <a:p>
            <a:r>
              <a:rPr lang="en-US" sz="2900" b="1" dirty="0" smtClean="0"/>
              <a:t>Could </a:t>
            </a:r>
            <a:r>
              <a:rPr lang="en-US" sz="2900" b="1" dirty="0"/>
              <a:t>this amendment eventually lead to a law making “abusive conduct” illegal? </a:t>
            </a:r>
            <a:endParaRPr lang="en-US" sz="2900" dirty="0"/>
          </a:p>
          <a:p>
            <a:pPr lvl="1"/>
            <a:r>
              <a:rPr lang="en-US" sz="2500" dirty="0"/>
              <a:t>Potentially. Even though there is no legal cause of action for “abusive conduct” as defined in the new law, this type of legislation could be amended to make this conduct illegal in the future.</a:t>
            </a:r>
          </a:p>
          <a:p>
            <a:endParaRPr lang="en-US" dirty="0" smtClean="0"/>
          </a:p>
          <a:p>
            <a:endParaRPr lang="en-US" dirty="0"/>
          </a:p>
        </p:txBody>
      </p:sp>
    </p:spTree>
    <p:extLst>
      <p:ext uri="{BB962C8B-B14F-4D97-AF65-F5344CB8AC3E}">
        <p14:creationId xmlns:p14="http://schemas.microsoft.com/office/powerpoint/2010/main" val="53411492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latin typeface="Garamond" pitchFamily="18" charset="0"/>
              </a:rPr>
              <a:t/>
            </a:r>
            <a:br>
              <a:rPr lang="en-US" i="1" dirty="0" smtClean="0">
                <a:latin typeface="Garamond" pitchFamily="18" charset="0"/>
              </a:rPr>
            </a:br>
            <a:r>
              <a:rPr lang="en-US" dirty="0" smtClean="0"/>
              <a:t/>
            </a:r>
            <a:br>
              <a:rPr lang="en-US" dirty="0" smtClean="0"/>
            </a:br>
            <a:endParaRPr lang="en-US" dirty="0"/>
          </a:p>
        </p:txBody>
      </p:sp>
      <p:sp>
        <p:nvSpPr>
          <p:cNvPr id="3" name="Content Placeholder 2"/>
          <p:cNvSpPr>
            <a:spLocks noGrp="1"/>
          </p:cNvSpPr>
          <p:nvPr>
            <p:ph idx="1"/>
          </p:nvPr>
        </p:nvSpPr>
        <p:spPr>
          <a:xfrm>
            <a:off x="381000" y="1600200"/>
            <a:ext cx="8229600" cy="4038600"/>
          </a:xfrm>
        </p:spPr>
        <p:txBody>
          <a:bodyPr/>
          <a:lstStyle/>
          <a:p>
            <a:pPr lvl="1">
              <a:buClr>
                <a:schemeClr val="accent2">
                  <a:lumMod val="75000"/>
                </a:schemeClr>
              </a:buClr>
              <a:buFont typeface="Wingdings" pitchFamily="2" charset="2"/>
              <a:buChar char="q"/>
            </a:pPr>
            <a:r>
              <a:rPr lang="en-US" sz="2300" dirty="0" smtClean="0"/>
              <a:t>Be aware of unacceptable behaviors.</a:t>
            </a:r>
          </a:p>
          <a:p>
            <a:pPr lvl="1">
              <a:buClr>
                <a:schemeClr val="accent2">
                  <a:lumMod val="75000"/>
                </a:schemeClr>
              </a:buClr>
              <a:buFont typeface="Wingdings" pitchFamily="2" charset="2"/>
              <a:buChar char="q"/>
            </a:pPr>
            <a:r>
              <a:rPr lang="en-US" sz="2300" dirty="0" smtClean="0"/>
              <a:t>Be a role model and teach by example.</a:t>
            </a:r>
          </a:p>
          <a:p>
            <a:pPr lvl="1">
              <a:buClr>
                <a:schemeClr val="accent2">
                  <a:lumMod val="75000"/>
                </a:schemeClr>
              </a:buClr>
              <a:buFont typeface="Wingdings" pitchFamily="2" charset="2"/>
              <a:buChar char="q"/>
            </a:pPr>
            <a:r>
              <a:rPr lang="en-US" sz="2300" dirty="0" smtClean="0"/>
              <a:t>Make sure that staff and academic personnel understand the range of behaviors that will not be tolerated.</a:t>
            </a:r>
          </a:p>
          <a:p>
            <a:pPr lvl="1">
              <a:buClr>
                <a:schemeClr val="accent2">
                  <a:lumMod val="75000"/>
                </a:schemeClr>
              </a:buClr>
              <a:buFont typeface="Wingdings" pitchFamily="2" charset="2"/>
              <a:buChar char="q"/>
            </a:pPr>
            <a:r>
              <a:rPr lang="en-US" sz="2300" dirty="0" smtClean="0"/>
              <a:t>Do not allow sexist, bigoted, or sexual remarks.</a:t>
            </a:r>
          </a:p>
          <a:p>
            <a:pPr lvl="1">
              <a:buClr>
                <a:schemeClr val="accent2">
                  <a:lumMod val="75000"/>
                </a:schemeClr>
              </a:buClr>
              <a:buFont typeface="Wingdings" pitchFamily="2" charset="2"/>
              <a:buChar char="q"/>
            </a:pPr>
            <a:r>
              <a:rPr lang="en-US" sz="2300" dirty="0" smtClean="0"/>
              <a:t>Do not participate in sending or forwarding email jokes, cartoons, or articles that could be considered offensive.</a:t>
            </a:r>
          </a:p>
          <a:p>
            <a:pPr lvl="1">
              <a:buClr>
                <a:schemeClr val="accent2">
                  <a:lumMod val="75000"/>
                </a:schemeClr>
              </a:buClr>
              <a:buFont typeface="Wingdings" pitchFamily="2" charset="2"/>
              <a:buChar char="q"/>
            </a:pPr>
            <a:r>
              <a:rPr lang="en-US" sz="2300" dirty="0" smtClean="0"/>
              <a:t>Make it a practice to consistently and promptly address discriminatory or harassing remarks or behaviors.</a:t>
            </a:r>
          </a:p>
          <a:p>
            <a:pPr lvl="1">
              <a:buNone/>
            </a:pPr>
            <a:endParaRPr lang="en-US" sz="2000" dirty="0" smtClean="0"/>
          </a:p>
          <a:p>
            <a:pPr lvl="1"/>
            <a:endParaRPr lang="en-US" sz="2000" dirty="0" smtClean="0"/>
          </a:p>
          <a:p>
            <a:pPr lvl="1"/>
            <a:endParaRPr lang="en-US" dirty="0" smtClean="0"/>
          </a:p>
          <a:p>
            <a:pPr lvl="1"/>
            <a:endParaRPr lang="en-US" dirty="0" smtClean="0"/>
          </a:p>
        </p:txBody>
      </p:sp>
      <p:sp>
        <p:nvSpPr>
          <p:cNvPr id="5" name="Slide Number Placeholder 4"/>
          <p:cNvSpPr>
            <a:spLocks noGrp="1"/>
          </p:cNvSpPr>
          <p:nvPr>
            <p:ph type="sldNum" sz="quarter" idx="12"/>
          </p:nvPr>
        </p:nvSpPr>
        <p:spPr/>
        <p:txBody>
          <a:bodyPr>
            <a:normAutofit/>
          </a:bodyPr>
          <a:lstStyle/>
          <a:p>
            <a:fld id="{12581BD0-2AA8-46A8-8040-5EF155140331}" type="slidenum">
              <a:rPr lang="en-US" smtClean="0"/>
              <a:pPr/>
              <a:t>123</a:t>
            </a:fld>
            <a:endParaRPr lang="en-US" dirty="0"/>
          </a:p>
        </p:txBody>
      </p:sp>
      <p:sp>
        <p:nvSpPr>
          <p:cNvPr id="4" name="TextBox 3"/>
          <p:cNvSpPr txBox="1"/>
          <p:nvPr/>
        </p:nvSpPr>
        <p:spPr>
          <a:xfrm>
            <a:off x="914400" y="123735"/>
            <a:ext cx="9067800" cy="1200329"/>
          </a:xfrm>
          <a:prstGeom prst="rect">
            <a:avLst/>
          </a:prstGeom>
          <a:noFill/>
        </p:spPr>
        <p:txBody>
          <a:bodyPr wrap="square" rtlCol="0">
            <a:spAutoFit/>
          </a:bodyPr>
          <a:lstStyle/>
          <a:p>
            <a:r>
              <a:rPr lang="en-US" sz="3600" dirty="0">
                <a:solidFill>
                  <a:schemeClr val="tx2"/>
                </a:solidFill>
                <a:latin typeface="+mj-lt"/>
                <a:ea typeface="+mj-ea"/>
                <a:cs typeface="+mj-cs"/>
              </a:rPr>
              <a:t>Chairs are Key Players in Preventing </a:t>
            </a:r>
            <a:r>
              <a:rPr lang="en-US" sz="3600" dirty="0" smtClean="0">
                <a:solidFill>
                  <a:schemeClr val="tx2"/>
                </a:solidFill>
                <a:latin typeface="+mj-lt"/>
                <a:ea typeface="+mj-ea"/>
                <a:cs typeface="+mj-cs"/>
              </a:rPr>
              <a:t>Discrimination and Bullying/Harassment</a:t>
            </a:r>
            <a:endParaRPr lang="en-US" sz="3600" dirty="0">
              <a:solidFill>
                <a:schemeClr val="tx2"/>
              </a:solidFill>
              <a:latin typeface="+mj-lt"/>
              <a:ea typeface="+mj-ea"/>
              <a:cs typeface="+mj-cs"/>
            </a:endParaRPr>
          </a:p>
        </p:txBody>
      </p:sp>
    </p:spTree>
    <p:extLst>
      <p:ext uri="{BB962C8B-B14F-4D97-AF65-F5344CB8AC3E}">
        <p14:creationId xmlns:p14="http://schemas.microsoft.com/office/powerpoint/2010/main" val="383397707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8153400" cy="990600"/>
          </a:xfrm>
        </p:spPr>
        <p:txBody>
          <a:bodyPr>
            <a:normAutofit/>
          </a:bodyPr>
          <a:lstStyle/>
          <a:p>
            <a:r>
              <a:rPr lang="en-US" dirty="0"/>
              <a:t>Duty To Investigate</a:t>
            </a:r>
          </a:p>
        </p:txBody>
      </p:sp>
      <p:sp>
        <p:nvSpPr>
          <p:cNvPr id="3" name="Content Placeholder 2"/>
          <p:cNvSpPr>
            <a:spLocks noGrp="1"/>
          </p:cNvSpPr>
          <p:nvPr>
            <p:ph idx="1"/>
          </p:nvPr>
        </p:nvSpPr>
        <p:spPr>
          <a:xfrm>
            <a:off x="457200" y="1676400"/>
            <a:ext cx="8229600" cy="5181600"/>
          </a:xfrm>
        </p:spPr>
        <p:txBody>
          <a:bodyPr/>
          <a:lstStyle/>
          <a:p>
            <a:pPr algn="ctr">
              <a:buNone/>
            </a:pPr>
            <a:endParaRPr lang="en-US" sz="1200" b="1" dirty="0" smtClean="0"/>
          </a:p>
          <a:p>
            <a:pPr>
              <a:spcBef>
                <a:spcPts val="0"/>
              </a:spcBef>
            </a:pPr>
            <a:r>
              <a:rPr lang="en-US" sz="2000" dirty="0" smtClean="0"/>
              <a:t>State and Federal law require an employer to promptly and fairly investigate a charge of discrimination or harassment.</a:t>
            </a:r>
          </a:p>
          <a:p>
            <a:pPr>
              <a:spcBef>
                <a:spcPts val="600"/>
              </a:spcBef>
            </a:pPr>
            <a:r>
              <a:rPr lang="en-US" sz="2000" dirty="0" smtClean="0"/>
              <a:t>California Law:</a:t>
            </a:r>
          </a:p>
          <a:p>
            <a:pPr lvl="1">
              <a:spcBef>
                <a:spcPts val="600"/>
              </a:spcBef>
            </a:pPr>
            <a:r>
              <a:rPr lang="en-US" sz="2000" dirty="0" smtClean="0"/>
              <a:t>Requires an employer to “take all reasonable steps to prevent discrimination.”</a:t>
            </a:r>
          </a:p>
          <a:p>
            <a:pPr lvl="1">
              <a:spcBef>
                <a:spcPts val="600"/>
              </a:spcBef>
            </a:pPr>
            <a:r>
              <a:rPr lang="en-US" sz="2000" dirty="0" smtClean="0"/>
              <a:t>Some California courts have held that a duty to prevent discrimination includes the duty to investigate allegations of discrimination or harassment.</a:t>
            </a:r>
          </a:p>
          <a:p>
            <a:pPr>
              <a:spcBef>
                <a:spcPts val="600"/>
              </a:spcBef>
            </a:pPr>
            <a:r>
              <a:rPr lang="en-US" sz="2000" dirty="0" smtClean="0"/>
              <a:t>Duty to investigate simply means that supervisor/managers must have all relevant facts before taking corrective action (fact finding investigation coordinated with appropriate campus office).</a:t>
            </a:r>
          </a:p>
          <a:p>
            <a:pPr>
              <a:spcBef>
                <a:spcPts val="600"/>
              </a:spcBef>
            </a:pPr>
            <a:r>
              <a:rPr lang="en-US" sz="2000" dirty="0" smtClean="0"/>
              <a:t>The investigation must be “adequate” to objectively determine central facts.</a:t>
            </a:r>
          </a:p>
          <a:p>
            <a:pPr>
              <a:buNone/>
            </a:pPr>
            <a:endParaRPr lang="en-US" sz="2000" dirty="0" smtClean="0"/>
          </a:p>
          <a:p>
            <a:pPr>
              <a:buNone/>
            </a:pPr>
            <a:endParaRPr lang="en-US" sz="2400" dirty="0" smtClean="0"/>
          </a:p>
          <a:p>
            <a:pPr lvl="1"/>
            <a:endParaRPr lang="en-US" sz="2400" dirty="0"/>
          </a:p>
        </p:txBody>
      </p:sp>
      <p:sp>
        <p:nvSpPr>
          <p:cNvPr id="4" name="Slide Number Placeholder 3"/>
          <p:cNvSpPr>
            <a:spLocks noGrp="1"/>
          </p:cNvSpPr>
          <p:nvPr>
            <p:ph type="sldNum" sz="quarter" idx="12"/>
          </p:nvPr>
        </p:nvSpPr>
        <p:spPr/>
        <p:txBody>
          <a:bodyPr>
            <a:normAutofit/>
          </a:bodyPr>
          <a:lstStyle/>
          <a:p>
            <a:fld id="{12581BD0-2AA8-46A8-8040-5EF155140331}" type="slidenum">
              <a:rPr lang="en-US" smtClean="0"/>
              <a:pPr/>
              <a:t>124</a:t>
            </a:fld>
            <a:endParaRPr lang="en-US" dirty="0"/>
          </a:p>
        </p:txBody>
      </p:sp>
    </p:spTree>
    <p:extLst>
      <p:ext uri="{BB962C8B-B14F-4D97-AF65-F5344CB8AC3E}">
        <p14:creationId xmlns:p14="http://schemas.microsoft.com/office/powerpoint/2010/main" val="166625031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98079"/>
            <a:ext cx="8153400" cy="990600"/>
          </a:xfrm>
        </p:spPr>
        <p:txBody>
          <a:bodyPr>
            <a:normAutofit fontScale="90000"/>
          </a:bodyPr>
          <a:lstStyle/>
          <a:p>
            <a:pPr algn="ctr"/>
            <a:r>
              <a:rPr lang="en-US" i="1" dirty="0" smtClean="0">
                <a:latin typeface="Garamond" pitchFamily="18" charset="0"/>
              </a:rPr>
              <a:t/>
            </a:r>
            <a:br>
              <a:rPr lang="en-US" i="1" dirty="0" smtClean="0">
                <a:latin typeface="Garamond" pitchFamily="18" charset="0"/>
              </a:rPr>
            </a:br>
            <a:r>
              <a:rPr lang="en-US" sz="4900" dirty="0"/>
              <a:t>Duty To Investigate</a:t>
            </a:r>
            <a:br>
              <a:rPr lang="en-US" sz="4900" dirty="0"/>
            </a:br>
            <a:r>
              <a:rPr lang="en-US" sz="4900" dirty="0"/>
              <a:t/>
            </a:r>
            <a:br>
              <a:rPr lang="en-US" sz="4900" dirty="0"/>
            </a:br>
            <a:endParaRPr lang="en-US" sz="4900" dirty="0"/>
          </a:p>
        </p:txBody>
      </p:sp>
      <p:sp>
        <p:nvSpPr>
          <p:cNvPr id="3" name="Content Placeholder 2"/>
          <p:cNvSpPr>
            <a:spLocks noGrp="1"/>
          </p:cNvSpPr>
          <p:nvPr>
            <p:ph sz="quarter" idx="1"/>
          </p:nvPr>
        </p:nvSpPr>
        <p:spPr>
          <a:xfrm>
            <a:off x="536448" y="1584325"/>
            <a:ext cx="8229600" cy="5029200"/>
          </a:xfrm>
        </p:spPr>
        <p:txBody>
          <a:bodyPr>
            <a:normAutofit/>
          </a:bodyPr>
          <a:lstStyle/>
          <a:p>
            <a:pPr algn="ctr">
              <a:buNone/>
            </a:pPr>
            <a:endParaRPr lang="en-US" sz="900" b="1" dirty="0" smtClean="0"/>
          </a:p>
          <a:p>
            <a:pPr>
              <a:lnSpc>
                <a:spcPct val="110000"/>
              </a:lnSpc>
              <a:spcBef>
                <a:spcPts val="800"/>
              </a:spcBef>
            </a:pPr>
            <a:r>
              <a:rPr lang="en-US" sz="2200" dirty="0" smtClean="0"/>
              <a:t>Adequate investigation leads to good decision-making, but also helps as an affirmative defense if a lawsuit is eventually filed.  It will show that the University acted in good faith when it learned of the situation.</a:t>
            </a:r>
          </a:p>
          <a:p>
            <a:pPr>
              <a:lnSpc>
                <a:spcPct val="110000"/>
              </a:lnSpc>
              <a:spcBef>
                <a:spcPts val="800"/>
              </a:spcBef>
            </a:pPr>
            <a:r>
              <a:rPr lang="en-US" sz="2200" dirty="0" smtClean="0"/>
              <a:t>Chairs are </a:t>
            </a:r>
            <a:r>
              <a:rPr lang="en-US" sz="2200" b="1" dirty="0" smtClean="0"/>
              <a:t>“first responders” </a:t>
            </a:r>
            <a:r>
              <a:rPr lang="en-US" sz="2200" dirty="0" smtClean="0"/>
              <a:t>in discrimination and harassment complaints.  They must learn enough about the facts to determine whether a more extensive investigation is needed.  If so, immediately contact </a:t>
            </a:r>
            <a:r>
              <a:rPr lang="en-US" sz="2200" u="sng" dirty="0" smtClean="0"/>
              <a:t>HR and/or Title IX Compliance Officer for assistance</a:t>
            </a:r>
            <a:r>
              <a:rPr lang="en-US" sz="2200" dirty="0" smtClean="0"/>
              <a:t>.</a:t>
            </a:r>
          </a:p>
          <a:p>
            <a:pPr>
              <a:lnSpc>
                <a:spcPct val="110000"/>
              </a:lnSpc>
              <a:spcBef>
                <a:spcPts val="800"/>
              </a:spcBef>
            </a:pPr>
            <a:r>
              <a:rPr lang="en-US" sz="2200" dirty="0" smtClean="0"/>
              <a:t>The manager or supervisor should contact Campus Counsel</a:t>
            </a:r>
            <a:r>
              <a:rPr lang="en-US" sz="2200" dirty="0"/>
              <a:t> </a:t>
            </a:r>
            <a:r>
              <a:rPr lang="en-US" sz="2200" dirty="0" smtClean="0"/>
              <a:t>(Faculty) or HR (Staff) for guidance prior to conducting any investigation.</a:t>
            </a:r>
          </a:p>
          <a:p>
            <a:pPr>
              <a:buNone/>
            </a:pPr>
            <a:endParaRPr lang="en-US" sz="2400" b="1" dirty="0" smtClean="0"/>
          </a:p>
          <a:p>
            <a:pPr>
              <a:buNone/>
            </a:pPr>
            <a:endParaRPr lang="en-US" dirty="0"/>
          </a:p>
        </p:txBody>
      </p:sp>
      <p:sp>
        <p:nvSpPr>
          <p:cNvPr id="4" name="Slide Number Placeholder 3"/>
          <p:cNvSpPr>
            <a:spLocks noGrp="1"/>
          </p:cNvSpPr>
          <p:nvPr>
            <p:ph type="sldNum" sz="quarter" idx="11"/>
          </p:nvPr>
        </p:nvSpPr>
        <p:spPr/>
        <p:txBody>
          <a:bodyPr>
            <a:normAutofit/>
          </a:bodyPr>
          <a:lstStyle/>
          <a:p>
            <a:fld id="{12581BD0-2AA8-46A8-8040-5EF155140331}" type="slidenum">
              <a:rPr lang="en-US" smtClean="0"/>
              <a:pPr/>
              <a:t>125</a:t>
            </a:fld>
            <a:endParaRPr lang="en-US" dirty="0"/>
          </a:p>
        </p:txBody>
      </p:sp>
    </p:spTree>
    <p:extLst>
      <p:ext uri="{BB962C8B-B14F-4D97-AF65-F5344CB8AC3E}">
        <p14:creationId xmlns:p14="http://schemas.microsoft.com/office/powerpoint/2010/main" val="293540004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153400" cy="990600"/>
          </a:xfrm>
        </p:spPr>
        <p:txBody>
          <a:bodyPr/>
          <a:lstStyle/>
          <a:p>
            <a:r>
              <a:rPr lang="en-US" dirty="0" smtClean="0"/>
              <a:t>Hypothetical 1</a:t>
            </a:r>
            <a:endParaRPr lang="en-US" dirty="0"/>
          </a:p>
        </p:txBody>
      </p:sp>
      <p:sp>
        <p:nvSpPr>
          <p:cNvPr id="3" name="Content Placeholder 2"/>
          <p:cNvSpPr>
            <a:spLocks noGrp="1"/>
          </p:cNvSpPr>
          <p:nvPr>
            <p:ph idx="1"/>
          </p:nvPr>
        </p:nvSpPr>
        <p:spPr/>
        <p:txBody>
          <a:bodyPr/>
          <a:lstStyle/>
          <a:p>
            <a:r>
              <a:rPr lang="en-US" dirty="0" smtClean="0"/>
              <a:t>Chair receives email from faculty or staff member asserting unfair treatment, offensive conduct/communication, or violation of law/policy and retaliation.</a:t>
            </a:r>
          </a:p>
          <a:p>
            <a:r>
              <a:rPr lang="en-US" dirty="0" smtClean="0"/>
              <a:t>Example:  “Dr. B raised an issue in our discussion about Candidate X; after I informed him I was offended, he devalued my contribution to department discussions and I believe he voted against my promotion. I have audiotape I surreptitiously recorded which backs up my claims.”</a:t>
            </a:r>
            <a:endParaRPr lang="en-US" dirty="0"/>
          </a:p>
        </p:txBody>
      </p:sp>
      <p:sp>
        <p:nvSpPr>
          <p:cNvPr id="4" name="Slide Number Placeholder 3"/>
          <p:cNvSpPr>
            <a:spLocks noGrp="1"/>
          </p:cNvSpPr>
          <p:nvPr>
            <p:ph type="sldNum" sz="quarter" idx="12"/>
          </p:nvPr>
        </p:nvSpPr>
        <p:spPr/>
        <p:txBody>
          <a:bodyPr/>
          <a:lstStyle/>
          <a:p>
            <a:fld id="{12581BD0-2AA8-46A8-8040-5EF155140331}" type="slidenum">
              <a:rPr lang="en-US" smtClean="0"/>
              <a:pPr/>
              <a:t>126</a:t>
            </a:fld>
            <a:endParaRPr lang="en-US" dirty="0"/>
          </a:p>
        </p:txBody>
      </p:sp>
    </p:spTree>
    <p:extLst>
      <p:ext uri="{BB962C8B-B14F-4D97-AF65-F5344CB8AC3E}">
        <p14:creationId xmlns:p14="http://schemas.microsoft.com/office/powerpoint/2010/main" val="14622313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762000"/>
          </a:xfrm>
        </p:spPr>
        <p:txBody>
          <a:bodyPr>
            <a:normAutofit fontScale="90000"/>
          </a:bodyPr>
          <a:lstStyle/>
          <a:p>
            <a:pPr algn="ctr"/>
            <a:r>
              <a:rPr lang="en-US" i="1" dirty="0" smtClean="0">
                <a:latin typeface="Garamond" pitchFamily="18" charset="0"/>
              </a:rPr>
              <a:t/>
            </a:r>
            <a:br>
              <a:rPr lang="en-US" i="1" dirty="0" smtClean="0">
                <a:latin typeface="Garamond" pitchFamily="18" charset="0"/>
              </a:rPr>
            </a:br>
            <a:r>
              <a:rPr lang="en-US" sz="4900" dirty="0"/>
              <a:t>Employment Best Practices</a:t>
            </a:r>
            <a:r>
              <a:rPr lang="en-US" dirty="0" smtClean="0"/>
              <a:t/>
            </a:r>
            <a:br>
              <a:rPr lang="en-US" dirty="0" smtClean="0"/>
            </a:br>
            <a:endParaRPr lang="en-US" sz="43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2057400"/>
            <a:ext cx="8229600" cy="4343400"/>
          </a:xfrm>
        </p:spPr>
        <p:txBody>
          <a:bodyPr>
            <a:noAutofit/>
          </a:bodyPr>
          <a:lstStyle/>
          <a:p>
            <a:pPr marL="457200" indent="-514350">
              <a:spcBef>
                <a:spcPts val="1200"/>
              </a:spcBef>
              <a:buFont typeface="+mj-lt"/>
              <a:buAutoNum type="arabicPeriod"/>
            </a:pPr>
            <a:endParaRPr lang="en-US" sz="800" dirty="0" smtClean="0"/>
          </a:p>
          <a:p>
            <a:pPr marL="457200" indent="-514350">
              <a:spcBef>
                <a:spcPts val="600"/>
              </a:spcBef>
              <a:buFont typeface="+mj-lt"/>
              <a:buAutoNum type="arabicPeriod"/>
            </a:pPr>
            <a:r>
              <a:rPr lang="en-US" sz="1600" dirty="0" smtClean="0"/>
              <a:t>Meet </a:t>
            </a:r>
            <a:r>
              <a:rPr lang="en-US" sz="1600" dirty="0"/>
              <a:t>with the complaining employee immediately to understand the allegations.</a:t>
            </a:r>
          </a:p>
          <a:p>
            <a:pPr marL="457200" indent="-514350">
              <a:spcBef>
                <a:spcPts val="600"/>
              </a:spcBef>
              <a:buFont typeface="+mj-lt"/>
              <a:buAutoNum type="arabicPeriod"/>
            </a:pPr>
            <a:r>
              <a:rPr lang="en-US" sz="1600" dirty="0"/>
              <a:t>If the employee alleges sexual harassment or sexual violence, relay the </a:t>
            </a:r>
            <a:r>
              <a:rPr lang="en-US" sz="1600" dirty="0" smtClean="0"/>
              <a:t>complaint immediately </a:t>
            </a:r>
            <a:r>
              <a:rPr lang="en-US" sz="1600" dirty="0"/>
              <a:t>to the Title IX Compliance Office</a:t>
            </a:r>
          </a:p>
          <a:p>
            <a:pPr marL="457200" indent="-514350">
              <a:spcBef>
                <a:spcPts val="600"/>
              </a:spcBef>
              <a:buFont typeface="+mj-lt"/>
              <a:buAutoNum type="arabicPeriod"/>
            </a:pPr>
            <a:r>
              <a:rPr lang="en-US" sz="1600" dirty="0"/>
              <a:t>If the employee alleges other discriminatory or harassing behavior, contact </a:t>
            </a:r>
            <a:r>
              <a:rPr lang="en-US" sz="1600" dirty="0" smtClean="0"/>
              <a:t>HR or Campus Counsel. </a:t>
            </a:r>
            <a:endParaRPr lang="en-US" sz="1600" dirty="0"/>
          </a:p>
          <a:p>
            <a:pPr marL="514350" indent="-514350">
              <a:spcBef>
                <a:spcPts val="600"/>
              </a:spcBef>
              <a:buFont typeface="+mj-lt"/>
              <a:buAutoNum type="arabicPeriod"/>
            </a:pPr>
            <a:r>
              <a:rPr lang="en-US" sz="1600" dirty="0"/>
              <a:t>Once action is taken, follow up, depending on the severity of the action, to see if the behavior has stopped.  Document the follow-up conversations.</a:t>
            </a:r>
          </a:p>
          <a:p>
            <a:pPr marL="514350" indent="-514350">
              <a:spcBef>
                <a:spcPts val="600"/>
              </a:spcBef>
              <a:buFont typeface="+mj-lt"/>
              <a:buAutoNum type="arabicPeriod"/>
            </a:pPr>
            <a:r>
              <a:rPr lang="en-US" sz="1600" dirty="0"/>
              <a:t>Don ‘t consider the complaint as “minor” or “insignificant” until you know the facts.</a:t>
            </a:r>
          </a:p>
          <a:p>
            <a:pPr marL="731520" lvl="1" indent="-514350">
              <a:spcBef>
                <a:spcPts val="600"/>
              </a:spcBef>
            </a:pPr>
            <a:r>
              <a:rPr lang="en-US" sz="1600" dirty="0"/>
              <a:t>Complaints of discrimination or harassment must be investigated to the extent  reasonably possible, even when the victim is reluctant or declines to cooperate.</a:t>
            </a:r>
          </a:p>
          <a:p>
            <a:pPr marL="731520" lvl="1" indent="-514350">
              <a:spcBef>
                <a:spcPts val="600"/>
              </a:spcBef>
            </a:pPr>
            <a:r>
              <a:rPr lang="en-US" sz="1600" dirty="0"/>
              <a:t>Complaints of discrimination or harassment must be looked into even if you believe the immediate problem is resolved!</a:t>
            </a:r>
          </a:p>
          <a:p>
            <a:pPr marL="514350" indent="-514350">
              <a:buFont typeface="+mj-lt"/>
              <a:buAutoNum type="arabicPeriod"/>
            </a:pPr>
            <a:r>
              <a:rPr lang="en-US" sz="1600" b="1" dirty="0"/>
              <a:t>DON’T HESITATE TO GET HELP </a:t>
            </a:r>
            <a:r>
              <a:rPr lang="en-US" sz="1600" b="1" dirty="0" smtClean="0"/>
              <a:t>CAMPUS </a:t>
            </a:r>
            <a:r>
              <a:rPr lang="en-US" sz="1600" b="1" dirty="0"/>
              <a:t>RESOURCES !</a:t>
            </a:r>
          </a:p>
          <a:p>
            <a:pPr marL="0" indent="0">
              <a:spcBef>
                <a:spcPts val="1200"/>
              </a:spcBef>
              <a:buNone/>
            </a:pPr>
            <a:endParaRPr lang="en-US" sz="800" dirty="0" smtClean="0"/>
          </a:p>
        </p:txBody>
      </p:sp>
      <p:sp>
        <p:nvSpPr>
          <p:cNvPr id="6" name="Slide Number Placeholder 5"/>
          <p:cNvSpPr>
            <a:spLocks noGrp="1"/>
          </p:cNvSpPr>
          <p:nvPr>
            <p:ph type="sldNum" sz="quarter" idx="12"/>
          </p:nvPr>
        </p:nvSpPr>
        <p:spPr/>
        <p:txBody>
          <a:bodyPr>
            <a:normAutofit/>
          </a:bodyPr>
          <a:lstStyle/>
          <a:p>
            <a:fld id="{12581BD0-2AA8-46A8-8040-5EF155140331}" type="slidenum">
              <a:rPr lang="en-US" smtClean="0"/>
              <a:pPr/>
              <a:t>127</a:t>
            </a:fld>
            <a:endParaRPr lang="en-US" dirty="0"/>
          </a:p>
        </p:txBody>
      </p:sp>
      <p:sp>
        <p:nvSpPr>
          <p:cNvPr id="5" name="TextBox 4"/>
          <p:cNvSpPr txBox="1"/>
          <p:nvPr/>
        </p:nvSpPr>
        <p:spPr>
          <a:xfrm>
            <a:off x="114300" y="1600200"/>
            <a:ext cx="8915400" cy="590931"/>
          </a:xfrm>
          <a:prstGeom prst="rect">
            <a:avLst/>
          </a:prstGeom>
          <a:noFill/>
        </p:spPr>
        <p:txBody>
          <a:bodyPr wrap="square" rtlCol="0">
            <a:spAutoFit/>
          </a:bodyPr>
          <a:lstStyle/>
          <a:p>
            <a:pPr marL="320040" indent="-320040" algn="ctr">
              <a:lnSpc>
                <a:spcPct val="90000"/>
              </a:lnSpc>
              <a:buClr>
                <a:schemeClr val="accent2"/>
              </a:buClr>
              <a:buSzPct val="60000"/>
            </a:pPr>
            <a:r>
              <a:rPr lang="en-US" b="1" cap="small" dirty="0" smtClean="0">
                <a:effectLst>
                  <a:outerShdw blurRad="38100" dist="38100" dir="2700000" algn="tl">
                    <a:srgbClr val="000000">
                      <a:alpha val="43137"/>
                    </a:srgbClr>
                  </a:outerShdw>
                </a:effectLst>
                <a:latin typeface="+mn-lt"/>
              </a:rPr>
              <a:t>What Do You Do If You Learn That Discriminatory or Harassing Behavior May Be Happening in Your Unit or Department?  </a:t>
            </a:r>
            <a:endParaRPr lang="en-US" b="1" cap="small"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4981322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153400" cy="990600"/>
          </a:xfrm>
        </p:spPr>
        <p:txBody>
          <a:bodyPr>
            <a:normAutofit fontScale="90000"/>
          </a:bodyPr>
          <a:lstStyle/>
          <a:p>
            <a:pPr algn="ctr"/>
            <a:r>
              <a:rPr lang="en-US" dirty="0"/>
              <a:t/>
            </a:r>
            <a:br>
              <a:rPr lang="en-US" dirty="0"/>
            </a:br>
            <a:r>
              <a:rPr lang="en-US" sz="4900" dirty="0"/>
              <a:t>Employment Best Practices</a:t>
            </a:r>
            <a:r>
              <a:rPr lang="en-US" i="1" dirty="0" smtClean="0">
                <a:latin typeface="Garamond" pitchFamily="18" charset="0"/>
              </a:rPr>
              <a:t/>
            </a:r>
            <a:br>
              <a:rPr lang="en-US" i="1" dirty="0" smtClean="0">
                <a:latin typeface="Garamond" pitchFamily="18" charset="0"/>
              </a:rPr>
            </a:br>
            <a:endParaRPr lang="en-US" sz="4300" dirty="0"/>
          </a:p>
        </p:txBody>
      </p:sp>
      <p:sp>
        <p:nvSpPr>
          <p:cNvPr id="3" name="Content Placeholder 2"/>
          <p:cNvSpPr>
            <a:spLocks noGrp="1"/>
          </p:cNvSpPr>
          <p:nvPr>
            <p:ph idx="1"/>
          </p:nvPr>
        </p:nvSpPr>
        <p:spPr>
          <a:xfrm>
            <a:off x="457200" y="1600200"/>
            <a:ext cx="8229600" cy="4800600"/>
          </a:xfrm>
        </p:spPr>
        <p:txBody>
          <a:bodyPr/>
          <a:lstStyle/>
          <a:p>
            <a:pPr algn="ctr">
              <a:buNone/>
            </a:pPr>
            <a:r>
              <a:rPr lang="en-US" sz="2800" b="1" cap="small" dirty="0">
                <a:effectLst>
                  <a:outerShdw blurRad="38100" dist="38100" dir="2700000" algn="tl">
                    <a:srgbClr val="000000">
                      <a:alpha val="43137"/>
                    </a:srgbClr>
                  </a:outerShdw>
                </a:effectLst>
              </a:rPr>
              <a:t>Disability</a:t>
            </a:r>
            <a:r>
              <a:rPr lang="en-US" sz="4000" dirty="0" smtClean="0"/>
              <a:t> </a:t>
            </a:r>
            <a:r>
              <a:rPr lang="en-US" sz="2800" b="1" cap="small" dirty="0">
                <a:effectLst>
                  <a:outerShdw blurRad="38100" dist="38100" dir="2700000" algn="tl">
                    <a:srgbClr val="000000">
                      <a:alpha val="43137"/>
                    </a:srgbClr>
                  </a:outerShdw>
                </a:effectLst>
              </a:rPr>
              <a:t>Management</a:t>
            </a:r>
          </a:p>
          <a:p>
            <a:pPr>
              <a:buNone/>
            </a:pPr>
            <a:endParaRPr lang="en-US" sz="2800" dirty="0" smtClean="0"/>
          </a:p>
          <a:p>
            <a:pPr algn="ctr">
              <a:buNone/>
            </a:pPr>
            <a:endParaRPr lang="en-US" sz="2800" dirty="0" smtClean="0"/>
          </a:p>
          <a:p>
            <a:pPr algn="ctr">
              <a:buNone/>
            </a:pPr>
            <a:endParaRPr lang="en-US" sz="2800" dirty="0"/>
          </a:p>
        </p:txBody>
      </p:sp>
      <p:sp>
        <p:nvSpPr>
          <p:cNvPr id="5" name="Slide Number Placeholder 4"/>
          <p:cNvSpPr>
            <a:spLocks noGrp="1"/>
          </p:cNvSpPr>
          <p:nvPr>
            <p:ph type="sldNum" sz="quarter" idx="12"/>
          </p:nvPr>
        </p:nvSpPr>
        <p:spPr/>
        <p:txBody>
          <a:bodyPr>
            <a:normAutofit/>
          </a:bodyPr>
          <a:lstStyle/>
          <a:p>
            <a:fld id="{12581BD0-2AA8-46A8-8040-5EF155140331}" type="slidenum">
              <a:rPr lang="en-US" smtClean="0"/>
              <a:pPr/>
              <a:t>128</a:t>
            </a:fld>
            <a:endParaRPr lang="en-US" dirty="0"/>
          </a:p>
        </p:txBody>
      </p:sp>
      <p:pic>
        <p:nvPicPr>
          <p:cNvPr id="2050" name="Picture 2" descr="C:\Users\Mia 2\AppData\Local\Microsoft\Windows\Temporary Internet Files\Content.IE5\QJEFJJZC\MP900385533[1].jpg"/>
          <p:cNvPicPr>
            <a:picLocks noChangeAspect="1" noChangeArrowheads="1"/>
          </p:cNvPicPr>
          <p:nvPr/>
        </p:nvPicPr>
        <p:blipFill>
          <a:blip r:embed="rId2" cstate="print"/>
          <a:srcRect/>
          <a:stretch>
            <a:fillRect/>
          </a:stretch>
        </p:blipFill>
        <p:spPr bwMode="auto">
          <a:xfrm>
            <a:off x="2209800" y="2362200"/>
            <a:ext cx="4953000" cy="3657600"/>
          </a:xfrm>
          <a:prstGeom prst="rect">
            <a:avLst/>
          </a:prstGeom>
          <a:noFill/>
        </p:spPr>
      </p:pic>
    </p:spTree>
    <p:extLst>
      <p:ext uri="{BB962C8B-B14F-4D97-AF65-F5344CB8AC3E}">
        <p14:creationId xmlns:p14="http://schemas.microsoft.com/office/powerpoint/2010/main" val="279322216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8153400" cy="990600"/>
          </a:xfrm>
        </p:spPr>
        <p:txBody>
          <a:bodyPr>
            <a:normAutofit fontScale="90000"/>
          </a:bodyPr>
          <a:lstStyle/>
          <a:p>
            <a:r>
              <a:rPr lang="en-US" i="1" dirty="0" smtClean="0">
                <a:latin typeface="Garamond" pitchFamily="18" charset="0"/>
              </a:rPr>
              <a:t/>
            </a:r>
            <a:br>
              <a:rPr lang="en-US" i="1" dirty="0" smtClean="0">
                <a:latin typeface="Garamond" pitchFamily="18" charset="0"/>
              </a:rPr>
            </a:br>
            <a:r>
              <a:rPr lang="en-US" sz="4900" dirty="0"/>
              <a:t>DM Best Practices</a:t>
            </a:r>
            <a:r>
              <a:rPr lang="en-US" dirty="0" smtClean="0"/>
              <a:t/>
            </a:r>
            <a:br>
              <a:rPr lang="en-US" dirty="0" smtClean="0"/>
            </a:br>
            <a:endParaRPr lang="en-US" sz="4300" dirty="0"/>
          </a:p>
        </p:txBody>
      </p:sp>
      <p:sp>
        <p:nvSpPr>
          <p:cNvPr id="3" name="Content Placeholder 2"/>
          <p:cNvSpPr>
            <a:spLocks noGrp="1"/>
          </p:cNvSpPr>
          <p:nvPr>
            <p:ph idx="1"/>
          </p:nvPr>
        </p:nvSpPr>
        <p:spPr>
          <a:xfrm>
            <a:off x="457200" y="1676400"/>
            <a:ext cx="8229600" cy="4191000"/>
          </a:xfrm>
        </p:spPr>
        <p:txBody>
          <a:bodyPr>
            <a:normAutofit fontScale="92500" lnSpcReduction="10000"/>
          </a:bodyPr>
          <a:lstStyle/>
          <a:p>
            <a:pPr algn="ctr">
              <a:buNone/>
            </a:pPr>
            <a:r>
              <a:rPr lang="en-US" sz="2800" b="1" cap="small" dirty="0" smtClean="0">
                <a:effectLst>
                  <a:outerShdw blurRad="38100" dist="38100" dir="2700000" algn="tl">
                    <a:srgbClr val="000000">
                      <a:alpha val="43137"/>
                    </a:srgbClr>
                  </a:outerShdw>
                </a:effectLst>
              </a:rPr>
              <a:t>Disability Management</a:t>
            </a:r>
          </a:p>
          <a:p>
            <a:pPr algn="ctr">
              <a:buNone/>
            </a:pPr>
            <a:endParaRPr lang="en-US" sz="1200" b="1" cap="small" dirty="0" smtClean="0">
              <a:effectLst>
                <a:outerShdw blurRad="38100" dist="38100" dir="2700000" algn="tl">
                  <a:srgbClr val="000000">
                    <a:alpha val="43137"/>
                  </a:srgbClr>
                </a:outerShdw>
              </a:effectLst>
            </a:endParaRPr>
          </a:p>
          <a:p>
            <a:pPr marL="457200">
              <a:spcBef>
                <a:spcPts val="600"/>
              </a:spcBef>
            </a:pPr>
            <a:r>
              <a:rPr lang="en-US" sz="2400" dirty="0"/>
              <a:t>Disability Discrimination is the most frequent alleged discrimination claim at the UC.</a:t>
            </a:r>
          </a:p>
          <a:p>
            <a:pPr marL="457200">
              <a:spcBef>
                <a:spcPts val="600"/>
              </a:spcBef>
            </a:pPr>
            <a:r>
              <a:rPr lang="en-US" sz="2400" dirty="0" smtClean="0"/>
              <a:t>Every Campus has Resident Experts on Disability Management </a:t>
            </a:r>
          </a:p>
          <a:p>
            <a:r>
              <a:rPr lang="en-US" sz="2400" dirty="0" smtClean="0"/>
              <a:t> Marsha Marion, </a:t>
            </a:r>
            <a:r>
              <a:rPr lang="en-US" sz="2400" dirty="0"/>
              <a:t>Disability Management </a:t>
            </a:r>
            <a:r>
              <a:rPr lang="en-US" sz="2400" dirty="0" smtClean="0"/>
              <a:t>Coordinator and Manager</a:t>
            </a:r>
            <a:r>
              <a:rPr lang="en-US" sz="2400" dirty="0"/>
              <a:t>, Workplace Health &amp; </a:t>
            </a:r>
            <a:r>
              <a:rPr lang="en-US" sz="2400" dirty="0" smtClean="0"/>
              <a:t>Wellness</a:t>
            </a:r>
          </a:p>
          <a:p>
            <a:r>
              <a:rPr lang="en-US" sz="2400" dirty="0" smtClean="0"/>
              <a:t>Laura Riley, Student Special Services</a:t>
            </a:r>
            <a:endParaRPr lang="en-US" sz="2400" dirty="0"/>
          </a:p>
          <a:p>
            <a:pPr marL="457200">
              <a:spcBef>
                <a:spcPts val="600"/>
              </a:spcBef>
            </a:pPr>
            <a:r>
              <a:rPr lang="en-US" sz="2400" dirty="0"/>
              <a:t>C</a:t>
            </a:r>
            <a:r>
              <a:rPr lang="en-US" sz="2400" dirty="0" smtClean="0"/>
              <a:t>all them early and often.</a:t>
            </a:r>
          </a:p>
          <a:p>
            <a:pPr marL="457200">
              <a:spcBef>
                <a:spcPts val="600"/>
              </a:spcBef>
            </a:pPr>
            <a:r>
              <a:rPr lang="en-US" sz="2400" dirty="0" smtClean="0"/>
              <a:t>It can be complicated.  Expect to be unsure what to do and get help!</a:t>
            </a:r>
          </a:p>
          <a:p>
            <a:pPr marL="457200">
              <a:spcBef>
                <a:spcPts val="600"/>
              </a:spcBef>
            </a:pPr>
            <a:r>
              <a:rPr lang="en-US" sz="2400" dirty="0" smtClean="0"/>
              <a:t>The Interactive Process is the Key!</a:t>
            </a:r>
          </a:p>
          <a:p>
            <a:pPr marL="457200">
              <a:spcAft>
                <a:spcPts val="600"/>
              </a:spcAft>
              <a:buNone/>
            </a:pPr>
            <a:endParaRPr lang="en-US" sz="2400" dirty="0" smtClean="0"/>
          </a:p>
          <a:p>
            <a:endParaRPr lang="en-US" sz="2400" dirty="0" smtClean="0"/>
          </a:p>
          <a:p>
            <a:endParaRPr lang="en-US" sz="2400" dirty="0"/>
          </a:p>
        </p:txBody>
      </p:sp>
      <p:sp>
        <p:nvSpPr>
          <p:cNvPr id="4" name="Slide Number Placeholder 3"/>
          <p:cNvSpPr>
            <a:spLocks noGrp="1"/>
          </p:cNvSpPr>
          <p:nvPr>
            <p:ph type="sldNum" sz="quarter" idx="12"/>
          </p:nvPr>
        </p:nvSpPr>
        <p:spPr/>
        <p:txBody>
          <a:bodyPr>
            <a:normAutofit/>
          </a:bodyPr>
          <a:lstStyle/>
          <a:p>
            <a:fld id="{12581BD0-2AA8-46A8-8040-5EF155140331}" type="slidenum">
              <a:rPr lang="en-US" smtClean="0"/>
              <a:pPr/>
              <a:t>129</a:t>
            </a:fld>
            <a:endParaRPr lang="en-US" dirty="0"/>
          </a:p>
        </p:txBody>
      </p:sp>
    </p:spTree>
    <p:extLst>
      <p:ext uri="{BB962C8B-B14F-4D97-AF65-F5344CB8AC3E}">
        <p14:creationId xmlns:p14="http://schemas.microsoft.com/office/powerpoint/2010/main" val="40777100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1"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21" name="think-cell Slide" r:id="rId5" imgW="0" imgH="0" progId="TCLayout.ActiveDocument.1">
                  <p:embed/>
                </p:oleObj>
              </mc:Choice>
              <mc:Fallback>
                <p:oleObj name="think-cell Slide" r:id="rId5" imgW="0" imgH="0" progId="TCLayout.ActiveDocument.1">
                  <p:embed/>
                  <p:pic>
                    <p:nvPicPr>
                      <p:cNvPr id="28674" name="Object 1" hidden="1"/>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75" name="Title 2"/>
          <p:cNvSpPr txBox="1">
            <a:spLocks/>
          </p:cNvSpPr>
          <p:nvPr/>
        </p:nvSpPr>
        <p:spPr bwMode="gray">
          <a:xfrm>
            <a:off x="461963" y="571500"/>
            <a:ext cx="83550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67082" bIns="0"/>
          <a:lstStyle>
            <a:lvl1pPr defTabSz="912813">
              <a:lnSpc>
                <a:spcPct val="120000"/>
              </a:lnSpc>
              <a:spcBef>
                <a:spcPts val="600"/>
              </a:spcBef>
              <a:spcAft>
                <a:spcPts val="1200"/>
              </a:spcAft>
              <a:buFont typeface="Arial" panose="020B0604020202020204" pitchFamily="34" charset="0"/>
              <a:buChar char="​"/>
              <a:defRPr sz="1500">
                <a:solidFill>
                  <a:schemeClr val="tx1"/>
                </a:solidFill>
                <a:latin typeface="Georgia" panose="02040502050405020303" pitchFamily="18" charset="0"/>
                <a:ea typeface="ＭＳ Ｐゴシック" panose="020B0600070205080204" pitchFamily="34" charset="-128"/>
                <a:cs typeface="ＭＳ Ｐゴシック" panose="020B0600070205080204" pitchFamily="34" charset="-128"/>
              </a:defRPr>
            </a:lvl1pPr>
            <a:lvl2pPr marL="37931725" indent="-37474525" defTabSz="912813">
              <a:spcAft>
                <a:spcPts val="600"/>
              </a:spcAft>
              <a:buFont typeface="Arial" panose="020B0604020202020204" pitchFamily="34" charset="0"/>
              <a:buChar char="​"/>
              <a:defRPr sz="1500" i="1">
                <a:solidFill>
                  <a:schemeClr val="tx2"/>
                </a:solidFill>
                <a:latin typeface="Corbel" panose="020B0503020204020204" pitchFamily="34" charset="0"/>
                <a:ea typeface="ＭＳ Ｐゴシック" panose="020B0600070205080204" pitchFamily="34" charset="-128"/>
              </a:defRPr>
            </a:lvl2pPr>
            <a:lvl3pPr marL="1143000" indent="-228600" defTabSz="912813">
              <a:lnSpc>
                <a:spcPct val="110000"/>
              </a:lnSpc>
              <a:spcBef>
                <a:spcPts val="600"/>
              </a:spcBef>
              <a:buFont typeface="Arial" panose="020B0604020202020204" pitchFamily="34" charset="0"/>
              <a:buChar char="​"/>
              <a:defRPr sz="1100" b="1">
                <a:solidFill>
                  <a:srgbClr val="118E97"/>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3pPr>
            <a:lvl4pPr marL="1600200" indent="-228600" defTabSz="912813">
              <a:lnSpc>
                <a:spcPct val="114000"/>
              </a:lnSpc>
              <a:spcBef>
                <a:spcPts val="60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4pPr>
            <a:lvl5pPr marL="171450" indent="-171450" defTabSz="912813">
              <a:lnSpc>
                <a:spcPct val="95000"/>
              </a:lnSpc>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5pPr>
            <a:lvl6pPr marL="6286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6pPr>
            <a:lvl7pPr marL="10858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7pPr>
            <a:lvl8pPr marL="15430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8pPr>
            <a:lvl9pPr marL="20002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9pPr>
          </a:lstStyle>
          <a:p>
            <a:pPr eaLnBrk="1" hangingPunct="1">
              <a:lnSpc>
                <a:spcPct val="100000"/>
              </a:lnSpc>
              <a:spcBef>
                <a:spcPct val="0"/>
              </a:spcBef>
              <a:spcAft>
                <a:spcPct val="0"/>
              </a:spcAft>
              <a:buFontTx/>
              <a:buNone/>
            </a:pPr>
            <a:r>
              <a:rPr lang="en-US" altLang="en-US" sz="2800">
                <a:solidFill>
                  <a:srgbClr val="0000FF"/>
                </a:solidFill>
                <a:latin typeface="Arial" panose="020B0604020202020204" pitchFamily="34" charset="0"/>
                <a:cs typeface="Arial" panose="020B0604020202020204" pitchFamily="34" charset="0"/>
              </a:rPr>
              <a:t>9.     Development Donations and Endowments</a:t>
            </a:r>
          </a:p>
        </p:txBody>
      </p:sp>
      <p:sp>
        <p:nvSpPr>
          <p:cNvPr id="37892" name="Rectangle 51"/>
          <p:cNvSpPr>
            <a:spLocks noChangeArrowheads="1"/>
          </p:cNvSpPr>
          <p:nvPr/>
        </p:nvSpPr>
        <p:spPr bwMode="auto">
          <a:xfrm>
            <a:off x="457200" y="1981200"/>
            <a:ext cx="8077200"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marL="514350" indent="-285750" eaLnBrk="0" hangingPunct="0">
              <a:defRPr sz="2400">
                <a:solidFill>
                  <a:schemeClr val="tx1"/>
                </a:solidFill>
                <a:latin typeface="Georgia" panose="02040502050405020303" pitchFamily="18" charset="0"/>
                <a:ea typeface="ＭＳ Ｐゴシック" panose="020B0600070205080204" pitchFamily="34" charset="-128"/>
              </a:defRPr>
            </a:lvl1pPr>
            <a:lvl2pPr marL="971550" indent="-285750" eaLnBrk="0" hangingPunct="0">
              <a:defRPr sz="2400">
                <a:solidFill>
                  <a:schemeClr val="tx1"/>
                </a:solidFill>
                <a:latin typeface="Georgia" panose="02040502050405020303" pitchFamily="18" charset="0"/>
                <a:ea typeface="ＭＳ Ｐゴシック" panose="020B0600070205080204" pitchFamily="34" charset="-128"/>
              </a:defRPr>
            </a:lvl2pPr>
            <a:lvl3pPr eaLnBrk="0" hangingPunct="0">
              <a:defRPr sz="2400">
                <a:solidFill>
                  <a:schemeClr val="tx1"/>
                </a:solidFill>
                <a:latin typeface="Georgia" panose="02040502050405020303" pitchFamily="18" charset="0"/>
                <a:ea typeface="ＭＳ Ｐゴシック" panose="020B0600070205080204" pitchFamily="34" charset="-128"/>
              </a:defRPr>
            </a:lvl3pPr>
            <a:lvl4pPr eaLnBrk="0" hangingPunct="0">
              <a:defRPr sz="2400">
                <a:solidFill>
                  <a:schemeClr val="tx1"/>
                </a:solidFill>
                <a:latin typeface="Georgia" panose="02040502050405020303" pitchFamily="18" charset="0"/>
                <a:ea typeface="ＭＳ Ｐゴシック" panose="020B0600070205080204" pitchFamily="34" charset="-128"/>
              </a:defRPr>
            </a:lvl4pPr>
            <a:lvl5pPr eaLnBrk="0" hangingPunct="0">
              <a:defRPr sz="2400">
                <a:solidFill>
                  <a:schemeClr val="tx1"/>
                </a:solidFill>
                <a:latin typeface="Georgia" panose="02040502050405020303"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Georgia" panose="02040502050405020303"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Georgia" panose="02040502050405020303"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Georgia" panose="02040502050405020303"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Georgia" panose="02040502050405020303" pitchFamily="18" charset="0"/>
                <a:ea typeface="ＭＳ Ｐゴシック" panose="020B0600070205080204" pitchFamily="34" charset="-128"/>
              </a:defRPr>
            </a:lvl9pPr>
          </a:lstStyle>
          <a:p>
            <a:pPr eaLnBrk="1" hangingPunct="1">
              <a:lnSpc>
                <a:spcPct val="106000"/>
              </a:lnSpc>
              <a:spcAft>
                <a:spcPts val="600"/>
              </a:spcAft>
              <a:buClr>
                <a:srgbClr val="C1C139"/>
              </a:buClr>
              <a:buFont typeface="Wingdings" panose="05000000000000000000" pitchFamily="2" charset="2"/>
              <a:buChar char="ü"/>
              <a:defRPr/>
            </a:pPr>
            <a:endParaRPr lang="en-US" altLang="en-US" sz="1600" dirty="0" smtClean="0"/>
          </a:p>
          <a:p>
            <a:pPr eaLnBrk="1" hangingPunct="1">
              <a:lnSpc>
                <a:spcPct val="106000"/>
              </a:lnSpc>
              <a:spcAft>
                <a:spcPts val="600"/>
              </a:spcAft>
              <a:buClr>
                <a:srgbClr val="C1C139"/>
              </a:buClr>
              <a:buFont typeface="Wingdings" panose="05000000000000000000" pitchFamily="2" charset="2"/>
              <a:buChar char="ü"/>
              <a:defRPr/>
            </a:pPr>
            <a:r>
              <a:rPr lang="en-US" altLang="en-US" sz="1600" dirty="0" smtClean="0"/>
              <a:t>Increase Cultivating Relationships with Successful  </a:t>
            </a:r>
            <a:r>
              <a:rPr lang="en-US" altLang="en-US" sz="1600" b="1" dirty="0" smtClean="0"/>
              <a:t>Undergraduate</a:t>
            </a:r>
            <a:r>
              <a:rPr lang="en-US" altLang="en-US" sz="1600" dirty="0" smtClean="0"/>
              <a:t> Alumni (larger numbers and typically stronger reminiscences)</a:t>
            </a:r>
          </a:p>
          <a:p>
            <a:pPr lvl="1" eaLnBrk="1" hangingPunct="1">
              <a:lnSpc>
                <a:spcPct val="106000"/>
              </a:lnSpc>
              <a:spcAft>
                <a:spcPts val="600"/>
              </a:spcAft>
              <a:buClr>
                <a:srgbClr val="C1C139"/>
              </a:buClr>
              <a:buFont typeface="Wingdings" panose="05000000000000000000" pitchFamily="2" charset="2"/>
              <a:buChar char="ü"/>
              <a:defRPr/>
            </a:pPr>
            <a:endParaRPr lang="en-US" altLang="en-US" sz="1600" dirty="0" smtClean="0"/>
          </a:p>
          <a:p>
            <a:pPr eaLnBrk="1" hangingPunct="1">
              <a:lnSpc>
                <a:spcPct val="106000"/>
              </a:lnSpc>
              <a:spcAft>
                <a:spcPts val="600"/>
              </a:spcAft>
              <a:buClr>
                <a:srgbClr val="C1C139"/>
              </a:buClr>
              <a:buFont typeface="Wingdings" panose="05000000000000000000" pitchFamily="2" charset="2"/>
              <a:buChar char="ü"/>
              <a:defRPr/>
            </a:pPr>
            <a:r>
              <a:rPr lang="en-US" altLang="en-US" sz="1600" dirty="0" smtClean="0"/>
              <a:t>Graduation Recognition Ceremonies (invite, Alumni, Emeriti faculty &amp; Donors)</a:t>
            </a:r>
          </a:p>
          <a:p>
            <a:pPr eaLnBrk="1" hangingPunct="1">
              <a:lnSpc>
                <a:spcPct val="106000"/>
              </a:lnSpc>
              <a:spcAft>
                <a:spcPts val="600"/>
              </a:spcAft>
              <a:buClr>
                <a:srgbClr val="C1C139"/>
              </a:buClr>
              <a:buFont typeface="Wingdings" panose="05000000000000000000" pitchFamily="2" charset="2"/>
              <a:buChar char="ü"/>
              <a:defRPr/>
            </a:pPr>
            <a:endParaRPr lang="en-US" altLang="en-US" sz="1600" dirty="0" smtClean="0"/>
          </a:p>
          <a:p>
            <a:pPr eaLnBrk="1" hangingPunct="1">
              <a:lnSpc>
                <a:spcPct val="106000"/>
              </a:lnSpc>
              <a:spcAft>
                <a:spcPts val="600"/>
              </a:spcAft>
              <a:buClr>
                <a:srgbClr val="C1C139"/>
              </a:buClr>
              <a:buFont typeface="Wingdings" panose="05000000000000000000" pitchFamily="2" charset="2"/>
              <a:buChar char="ü"/>
              <a:defRPr/>
            </a:pPr>
            <a:r>
              <a:rPr lang="en-US" altLang="en-US" sz="1600" dirty="0" smtClean="0"/>
              <a:t>Prizes honoring the Donors</a:t>
            </a:r>
          </a:p>
          <a:p>
            <a:pPr marL="228600" indent="0" eaLnBrk="1" hangingPunct="1">
              <a:lnSpc>
                <a:spcPct val="106000"/>
              </a:lnSpc>
              <a:spcAft>
                <a:spcPts val="600"/>
              </a:spcAft>
              <a:buClr>
                <a:srgbClr val="C1C139"/>
              </a:buClr>
              <a:defRPr/>
            </a:pPr>
            <a:endParaRPr lang="en-US" altLang="en-US" sz="1600" dirty="0" smtClean="0"/>
          </a:p>
          <a:p>
            <a:pPr eaLnBrk="1" hangingPunct="1">
              <a:lnSpc>
                <a:spcPct val="106000"/>
              </a:lnSpc>
              <a:spcAft>
                <a:spcPts val="600"/>
              </a:spcAft>
              <a:buClr>
                <a:srgbClr val="C1C139"/>
              </a:buClr>
              <a:buFont typeface="Wingdings" panose="05000000000000000000" pitchFamily="2" charset="2"/>
              <a:buChar char="ü"/>
              <a:defRPr/>
            </a:pPr>
            <a:r>
              <a:rPr lang="en-US" altLang="en-US" sz="1600" b="1" dirty="0" smtClean="0"/>
              <a:t>Financial Administration</a:t>
            </a:r>
            <a:r>
              <a:rPr lang="en-US" altLang="en-US" sz="1600" dirty="0" smtClean="0"/>
              <a:t>: Foundation Reports on Principal Balance, </a:t>
            </a:r>
            <a:r>
              <a:rPr lang="en-US" altLang="en-US" sz="1600" dirty="0" err="1" smtClean="0"/>
              <a:t>Dept</a:t>
            </a:r>
            <a:r>
              <a:rPr lang="en-US" altLang="en-US" sz="1600" dirty="0" smtClean="0"/>
              <a:t> reports on current balance, disbursement/utilization of </a:t>
            </a:r>
            <a:r>
              <a:rPr lang="en-US" altLang="en-US" sz="1600" b="1" dirty="0" smtClean="0"/>
              <a:t>expendable balance (3%/</a:t>
            </a:r>
            <a:r>
              <a:rPr lang="en-US" altLang="en-US" sz="1600" b="1" dirty="0" err="1" smtClean="0"/>
              <a:t>yr</a:t>
            </a:r>
            <a:r>
              <a:rPr lang="en-US" altLang="en-US" sz="1600" b="1" dirty="0" smtClean="0"/>
              <a:t>)</a:t>
            </a:r>
            <a:r>
              <a:rPr lang="en-US" altLang="en-US" sz="1600" dirty="0" smtClean="0"/>
              <a:t>.  </a:t>
            </a:r>
          </a:p>
          <a:p>
            <a:pPr eaLnBrk="1" hangingPunct="1">
              <a:lnSpc>
                <a:spcPct val="106000"/>
              </a:lnSpc>
              <a:spcAft>
                <a:spcPts val="600"/>
              </a:spcAft>
              <a:buClr>
                <a:srgbClr val="C1C139"/>
              </a:buClr>
              <a:buFont typeface="Wingdings" panose="05000000000000000000" pitchFamily="2" charset="2"/>
              <a:buChar char="ü"/>
              <a:defRPr/>
            </a:pPr>
            <a:endParaRPr lang="en-US" altLang="en-US" sz="1600" dirty="0" smtClean="0"/>
          </a:p>
          <a:p>
            <a:pPr eaLnBrk="1" hangingPunct="1">
              <a:lnSpc>
                <a:spcPct val="106000"/>
              </a:lnSpc>
              <a:spcAft>
                <a:spcPts val="1200"/>
              </a:spcAft>
              <a:buClr>
                <a:srgbClr val="C1C139"/>
              </a:buClr>
              <a:buFont typeface="Wingdings" panose="05000000000000000000" pitchFamily="2" charset="2"/>
              <a:buChar char="ü"/>
              <a:defRPr/>
            </a:pPr>
            <a:endParaRPr lang="en-US" altLang="en-US" sz="1600" dirty="0" smtClean="0"/>
          </a:p>
        </p:txBody>
      </p:sp>
      <p:sp>
        <p:nvSpPr>
          <p:cNvPr id="4" name="Rounded Rectangle 3"/>
          <p:cNvSpPr/>
          <p:nvPr/>
        </p:nvSpPr>
        <p:spPr>
          <a:xfrm>
            <a:off x="457200" y="1143000"/>
            <a:ext cx="7996238" cy="533400"/>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95000"/>
              </a:lnSpc>
              <a:spcBef>
                <a:spcPts val="0"/>
              </a:spcBef>
              <a:spcAft>
                <a:spcPts val="0"/>
              </a:spcAft>
              <a:defRPr/>
            </a:pPr>
            <a:r>
              <a:rPr lang="en-US" b="1" dirty="0">
                <a:solidFill>
                  <a:schemeClr val="tx2"/>
                </a:solidFill>
                <a:latin typeface="+mj-lt"/>
              </a:rPr>
              <a:t>Acquiring, Administering, Endowing, Expending</a:t>
            </a:r>
          </a:p>
        </p:txBody>
      </p:sp>
    </p:spTree>
    <p:extLst>
      <p:ext uri="{BB962C8B-B14F-4D97-AF65-F5344CB8AC3E}">
        <p14:creationId xmlns:p14="http://schemas.microsoft.com/office/powerpoint/2010/main" val="3028354876"/>
      </p:ext>
    </p:extLst>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8153400" cy="990600"/>
          </a:xfrm>
        </p:spPr>
        <p:txBody>
          <a:bodyPr>
            <a:normAutofit fontScale="90000"/>
          </a:bodyPr>
          <a:lstStyle/>
          <a:p>
            <a:r>
              <a:rPr lang="en-US" i="1" dirty="0" smtClean="0">
                <a:latin typeface="Garamond" pitchFamily="18" charset="0"/>
              </a:rPr>
              <a:t/>
            </a:r>
            <a:br>
              <a:rPr lang="en-US" i="1" dirty="0" smtClean="0">
                <a:latin typeface="Garamond" pitchFamily="18" charset="0"/>
              </a:rPr>
            </a:br>
            <a:r>
              <a:rPr lang="en-US" sz="4900" dirty="0"/>
              <a:t>Employment Best Practices</a:t>
            </a:r>
            <a:r>
              <a:rPr lang="en-US" dirty="0" smtClean="0"/>
              <a:t/>
            </a:r>
            <a:br>
              <a:rPr lang="en-US" dirty="0" smtClean="0"/>
            </a:br>
            <a:endParaRPr lang="en-US" sz="4300" dirty="0"/>
          </a:p>
        </p:txBody>
      </p:sp>
      <p:sp>
        <p:nvSpPr>
          <p:cNvPr id="3" name="Content Placeholder 2"/>
          <p:cNvSpPr>
            <a:spLocks noGrp="1"/>
          </p:cNvSpPr>
          <p:nvPr>
            <p:ph idx="1"/>
          </p:nvPr>
        </p:nvSpPr>
        <p:spPr>
          <a:xfrm>
            <a:off x="457200" y="1676400"/>
            <a:ext cx="8229600" cy="4876800"/>
          </a:xfrm>
        </p:spPr>
        <p:txBody>
          <a:bodyPr>
            <a:normAutofit/>
          </a:bodyPr>
          <a:lstStyle/>
          <a:p>
            <a:pPr algn="ctr" fontAlgn="base">
              <a:spcBef>
                <a:spcPct val="0"/>
              </a:spcBef>
              <a:spcAft>
                <a:spcPct val="0"/>
              </a:spcAft>
              <a:buNone/>
            </a:pPr>
            <a:r>
              <a:rPr lang="en-US" sz="2800" b="1" cap="small" dirty="0" smtClean="0">
                <a:effectLst>
                  <a:outerShdw blurRad="38100" dist="38100" dir="2700000" algn="tl">
                    <a:srgbClr val="000000">
                      <a:alpha val="43137"/>
                    </a:srgbClr>
                  </a:outerShdw>
                </a:effectLst>
              </a:rPr>
              <a:t>Disability Defined:</a:t>
            </a:r>
          </a:p>
          <a:p>
            <a:pPr algn="ctr" fontAlgn="base">
              <a:spcBef>
                <a:spcPct val="0"/>
              </a:spcBef>
              <a:spcAft>
                <a:spcPct val="0"/>
              </a:spcAft>
              <a:buNone/>
            </a:pPr>
            <a:endParaRPr lang="en-US" sz="1200" b="1" cap="small" dirty="0" smtClean="0">
              <a:effectLst>
                <a:outerShdw blurRad="38100" dist="38100" dir="2700000" algn="tl">
                  <a:srgbClr val="000000">
                    <a:alpha val="43137"/>
                  </a:srgbClr>
                </a:outerShdw>
              </a:effectLst>
            </a:endParaRPr>
          </a:p>
          <a:p>
            <a:pPr>
              <a:spcBef>
                <a:spcPts val="1200"/>
              </a:spcBef>
              <a:buNone/>
            </a:pPr>
            <a:r>
              <a:rPr lang="en-US" sz="2400" dirty="0" smtClean="0"/>
              <a:t>A person is considered disabled in California if he/she:</a:t>
            </a:r>
          </a:p>
          <a:p>
            <a:pPr marL="548640" lvl="1" indent="-344488">
              <a:spcBef>
                <a:spcPts val="600"/>
              </a:spcBef>
              <a:buClr>
                <a:schemeClr val="accent2">
                  <a:lumMod val="75000"/>
                </a:schemeClr>
              </a:buClr>
              <a:buFont typeface="Wingdings" pitchFamily="2" charset="2"/>
              <a:buChar char="q"/>
            </a:pPr>
            <a:r>
              <a:rPr lang="en-US" sz="2400" dirty="0" smtClean="0"/>
              <a:t>Has a physical or mental impairment that limits one or more of the major life activities;</a:t>
            </a:r>
          </a:p>
          <a:p>
            <a:pPr marL="548640" lvl="1" indent="-344488">
              <a:spcBef>
                <a:spcPts val="600"/>
              </a:spcBef>
              <a:buClr>
                <a:schemeClr val="accent2">
                  <a:lumMod val="75000"/>
                </a:schemeClr>
              </a:buClr>
              <a:buFont typeface="Wingdings" pitchFamily="2" charset="2"/>
              <a:buChar char="q"/>
            </a:pPr>
            <a:r>
              <a:rPr lang="en-US" sz="2400" dirty="0" smtClean="0"/>
              <a:t>Has a record of such an impairment;</a:t>
            </a:r>
          </a:p>
          <a:p>
            <a:pPr marL="548640" lvl="1" indent="-344488">
              <a:spcBef>
                <a:spcPts val="600"/>
              </a:spcBef>
              <a:buClr>
                <a:schemeClr val="accent2">
                  <a:lumMod val="75000"/>
                </a:schemeClr>
              </a:buClr>
              <a:buFont typeface="Wingdings" pitchFamily="2" charset="2"/>
              <a:buChar char="q"/>
            </a:pPr>
            <a:r>
              <a:rPr lang="en-US" sz="2400" dirty="0" smtClean="0"/>
              <a:t>Is regarded as having such an impairment (perceived);</a:t>
            </a:r>
          </a:p>
          <a:p>
            <a:pPr marL="548640" lvl="1" indent="-344488">
              <a:spcBef>
                <a:spcPts val="600"/>
              </a:spcBef>
              <a:buClr>
                <a:schemeClr val="accent2">
                  <a:lumMod val="75000"/>
                </a:schemeClr>
              </a:buClr>
              <a:buFont typeface="Wingdings" pitchFamily="2" charset="2"/>
              <a:buChar char="q"/>
            </a:pPr>
            <a:r>
              <a:rPr lang="en-US" sz="2400" dirty="0" smtClean="0"/>
              <a:t>Is regarded or treated by the employer as having some condition that has no present disabling effect, but may become a physical disability; or</a:t>
            </a:r>
          </a:p>
          <a:p>
            <a:pPr marL="548640" lvl="1" indent="-344488">
              <a:spcBef>
                <a:spcPts val="600"/>
              </a:spcBef>
              <a:buClr>
                <a:schemeClr val="accent2">
                  <a:lumMod val="75000"/>
                </a:schemeClr>
              </a:buClr>
              <a:buFont typeface="Wingdings" pitchFamily="2" charset="2"/>
              <a:buChar char="q"/>
            </a:pPr>
            <a:r>
              <a:rPr lang="en-US" sz="2400" dirty="0" smtClean="0"/>
              <a:t>Has any health impairment that requires special education or related services.</a:t>
            </a:r>
          </a:p>
          <a:p>
            <a:pPr>
              <a:buNone/>
            </a:pPr>
            <a:endParaRPr lang="en-US" dirty="0"/>
          </a:p>
        </p:txBody>
      </p:sp>
      <p:sp>
        <p:nvSpPr>
          <p:cNvPr id="4" name="Slide Number Placeholder 3"/>
          <p:cNvSpPr>
            <a:spLocks noGrp="1"/>
          </p:cNvSpPr>
          <p:nvPr>
            <p:ph type="sldNum" sz="quarter" idx="12"/>
          </p:nvPr>
        </p:nvSpPr>
        <p:spPr/>
        <p:txBody>
          <a:bodyPr>
            <a:normAutofit/>
          </a:bodyPr>
          <a:lstStyle/>
          <a:p>
            <a:fld id="{12581BD0-2AA8-46A8-8040-5EF155140331}" type="slidenum">
              <a:rPr lang="en-US" smtClean="0"/>
              <a:pPr/>
              <a:t>130</a:t>
            </a:fld>
            <a:endParaRPr lang="en-US" dirty="0"/>
          </a:p>
        </p:txBody>
      </p:sp>
    </p:spTree>
    <p:extLst>
      <p:ext uri="{BB962C8B-B14F-4D97-AF65-F5344CB8AC3E}">
        <p14:creationId xmlns:p14="http://schemas.microsoft.com/office/powerpoint/2010/main" val="250752579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i="1" dirty="0" smtClean="0">
                <a:latin typeface="Garamond" pitchFamily="18" charset="0"/>
              </a:rPr>
              <a:t/>
            </a:r>
            <a:br>
              <a:rPr lang="en-US" i="1" dirty="0" smtClean="0">
                <a:latin typeface="Garamond" pitchFamily="18" charset="0"/>
              </a:rPr>
            </a:br>
            <a:r>
              <a:rPr lang="en-US" dirty="0" smtClean="0"/>
              <a:t/>
            </a:r>
            <a:br>
              <a:rPr lang="en-US" dirty="0" smtClean="0"/>
            </a:br>
            <a:endParaRPr lang="en-US" sz="4300" dirty="0"/>
          </a:p>
        </p:txBody>
      </p:sp>
      <p:sp>
        <p:nvSpPr>
          <p:cNvPr id="3" name="Content Placeholder 2"/>
          <p:cNvSpPr>
            <a:spLocks noGrp="1"/>
          </p:cNvSpPr>
          <p:nvPr>
            <p:ph idx="1"/>
          </p:nvPr>
        </p:nvSpPr>
        <p:spPr>
          <a:xfrm>
            <a:off x="457200" y="1795054"/>
            <a:ext cx="8229600" cy="3886200"/>
          </a:xfrm>
        </p:spPr>
        <p:txBody>
          <a:bodyPr>
            <a:normAutofit lnSpcReduction="10000"/>
          </a:bodyPr>
          <a:lstStyle/>
          <a:p>
            <a:pPr>
              <a:spcBef>
                <a:spcPts val="1200"/>
              </a:spcBef>
              <a:buFont typeface="Wingdings" pitchFamily="2" charset="2"/>
              <a:buChar char="q"/>
            </a:pPr>
            <a:r>
              <a:rPr lang="en-US" sz="2400" u="sng" dirty="0" smtClean="0"/>
              <a:t>Disability</a:t>
            </a:r>
            <a:r>
              <a:rPr lang="en-US" sz="2400" dirty="0" smtClean="0"/>
              <a:t> puts employees in a protected category along with sexual orientation, race, religion, etc.  There is a similar protection for pregnant employees.</a:t>
            </a:r>
          </a:p>
          <a:p>
            <a:pPr>
              <a:spcBef>
                <a:spcPts val="1200"/>
              </a:spcBef>
              <a:spcAft>
                <a:spcPts val="600"/>
              </a:spcAft>
              <a:buFont typeface="Wingdings" pitchFamily="2" charset="2"/>
              <a:buChar char="q"/>
            </a:pPr>
            <a:r>
              <a:rPr lang="en-US" sz="2400" dirty="0" smtClean="0"/>
              <a:t>Job accommodations for disabled employees are mandated by:</a:t>
            </a:r>
          </a:p>
          <a:p>
            <a:pPr marL="801688" lvl="1" indent="-344488">
              <a:spcBef>
                <a:spcPts val="600"/>
              </a:spcBef>
              <a:spcAft>
                <a:spcPts val="600"/>
              </a:spcAft>
              <a:buFont typeface="Wingdings" pitchFamily="2" charset="2"/>
              <a:buChar char="q"/>
              <a:tabLst>
                <a:tab pos="2519363" algn="l"/>
              </a:tabLst>
            </a:pPr>
            <a:r>
              <a:rPr lang="en-US" sz="2400" dirty="0" smtClean="0"/>
              <a:t>Federal Law:	   Americans With Disabilities Act (ADA)</a:t>
            </a:r>
          </a:p>
          <a:p>
            <a:pPr marL="801688" lvl="1" indent="-344488">
              <a:spcBef>
                <a:spcPts val="600"/>
              </a:spcBef>
              <a:spcAft>
                <a:spcPts val="600"/>
              </a:spcAft>
              <a:buFont typeface="Wingdings" pitchFamily="2" charset="2"/>
              <a:buChar char="q"/>
              <a:tabLst>
                <a:tab pos="2743200" algn="l"/>
              </a:tabLst>
            </a:pPr>
            <a:r>
              <a:rPr lang="en-US" sz="2400" dirty="0" smtClean="0"/>
              <a:t>State Law:	Fair Employment &amp; Housing Act (FEHA)</a:t>
            </a:r>
          </a:p>
          <a:p>
            <a:pPr marL="801688" lvl="1" indent="-344488">
              <a:spcBef>
                <a:spcPts val="600"/>
              </a:spcBef>
              <a:spcAft>
                <a:spcPts val="600"/>
              </a:spcAft>
              <a:buFont typeface="Wingdings" pitchFamily="2" charset="2"/>
              <a:buChar char="q"/>
              <a:tabLst>
                <a:tab pos="2743200" algn="l"/>
              </a:tabLst>
            </a:pPr>
            <a:r>
              <a:rPr lang="en-US" sz="2400" dirty="0" smtClean="0"/>
              <a:t>UC Policy:	PPSM 81 &amp; APM 711- Reasonable 	Accommodation and Collective Bargaining 	Agreement</a:t>
            </a:r>
          </a:p>
          <a:p>
            <a:endParaRPr lang="en-US" sz="2400" dirty="0"/>
          </a:p>
        </p:txBody>
      </p:sp>
      <p:sp>
        <p:nvSpPr>
          <p:cNvPr id="4" name="Slide Number Placeholder 3"/>
          <p:cNvSpPr>
            <a:spLocks noGrp="1"/>
          </p:cNvSpPr>
          <p:nvPr>
            <p:ph type="sldNum" sz="quarter" idx="12"/>
          </p:nvPr>
        </p:nvSpPr>
        <p:spPr/>
        <p:txBody>
          <a:bodyPr>
            <a:normAutofit/>
          </a:bodyPr>
          <a:lstStyle/>
          <a:p>
            <a:fld id="{12581BD0-2AA8-46A8-8040-5EF155140331}" type="slidenum">
              <a:rPr lang="en-US" smtClean="0"/>
              <a:pPr/>
              <a:t>131</a:t>
            </a:fld>
            <a:endParaRPr lang="en-US" dirty="0"/>
          </a:p>
        </p:txBody>
      </p:sp>
      <p:sp>
        <p:nvSpPr>
          <p:cNvPr id="5" name="Title 1"/>
          <p:cNvSpPr txBox="1">
            <a:spLocks/>
          </p:cNvSpPr>
          <p:nvPr/>
        </p:nvSpPr>
        <p:spPr bwMode="auto">
          <a:xfrm>
            <a:off x="838200" y="4191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30000" lnSpcReduction="20000"/>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en-US" i="1" dirty="0" smtClean="0">
                <a:latin typeface="Garamond" pitchFamily="18" charset="0"/>
              </a:rPr>
              <a:t/>
            </a:r>
            <a:br>
              <a:rPr lang="en-US" i="1" dirty="0" smtClean="0">
                <a:latin typeface="Garamond" pitchFamily="18" charset="0"/>
              </a:rPr>
            </a:br>
            <a:r>
              <a:rPr lang="en-US" sz="14700" dirty="0" smtClean="0"/>
              <a:t>Employment Best Practices</a:t>
            </a:r>
            <a:r>
              <a:rPr lang="en-US" dirty="0" smtClean="0"/>
              <a:t/>
            </a:r>
            <a:br>
              <a:rPr lang="en-US" dirty="0" smtClean="0"/>
            </a:br>
            <a:endParaRPr lang="en-US" sz="4300" dirty="0"/>
          </a:p>
        </p:txBody>
      </p:sp>
    </p:spTree>
    <p:extLst>
      <p:ext uri="{BB962C8B-B14F-4D97-AF65-F5344CB8AC3E}">
        <p14:creationId xmlns:p14="http://schemas.microsoft.com/office/powerpoint/2010/main" val="237811212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6554"/>
            <a:ext cx="8153400" cy="990600"/>
          </a:xfrm>
        </p:spPr>
        <p:txBody>
          <a:bodyPr>
            <a:normAutofit fontScale="90000"/>
          </a:bodyPr>
          <a:lstStyle/>
          <a:p>
            <a:r>
              <a:rPr lang="en-US" i="1" dirty="0" smtClean="0">
                <a:latin typeface="Garamond" pitchFamily="18" charset="0"/>
              </a:rPr>
              <a:t/>
            </a:r>
            <a:br>
              <a:rPr lang="en-US" i="1" dirty="0" smtClean="0">
                <a:latin typeface="Garamond" pitchFamily="18" charset="0"/>
              </a:rPr>
            </a:br>
            <a:r>
              <a:rPr lang="en-US" sz="4900" dirty="0"/>
              <a:t>Employment</a:t>
            </a:r>
            <a:r>
              <a:rPr lang="en-US" cap="small" dirty="0">
                <a:effectLst>
                  <a:outerShdw blurRad="38100" dist="38100" dir="2700000" algn="tl">
                    <a:srgbClr val="000000">
                      <a:alpha val="43137"/>
                    </a:srgbClr>
                  </a:outerShdw>
                </a:effectLst>
              </a:rPr>
              <a:t> </a:t>
            </a:r>
            <a:r>
              <a:rPr lang="en-US" sz="4900" dirty="0"/>
              <a:t>Best Practices</a:t>
            </a:r>
            <a:r>
              <a:rPr lang="en-US" dirty="0" smtClean="0"/>
              <a:t/>
            </a:r>
            <a:br>
              <a:rPr lang="en-US" dirty="0" smtClean="0"/>
            </a:br>
            <a:endParaRPr lang="en-US" sz="4300" dirty="0"/>
          </a:p>
        </p:txBody>
      </p:sp>
      <p:sp>
        <p:nvSpPr>
          <p:cNvPr id="3" name="Content Placeholder 2"/>
          <p:cNvSpPr>
            <a:spLocks noGrp="1"/>
          </p:cNvSpPr>
          <p:nvPr>
            <p:ph idx="1"/>
          </p:nvPr>
        </p:nvSpPr>
        <p:spPr>
          <a:xfrm>
            <a:off x="536448" y="1880699"/>
            <a:ext cx="8229600" cy="4419600"/>
          </a:xfrm>
        </p:spPr>
        <p:txBody>
          <a:bodyPr>
            <a:normAutofit/>
          </a:bodyPr>
          <a:lstStyle/>
          <a:p>
            <a:pPr>
              <a:spcBef>
                <a:spcPts val="1200"/>
              </a:spcBef>
              <a:buFont typeface="Wingdings" pitchFamily="2" charset="2"/>
              <a:buChar char="q"/>
            </a:pPr>
            <a:endParaRPr lang="en-US" sz="1300" dirty="0" smtClean="0"/>
          </a:p>
          <a:p>
            <a:pPr>
              <a:spcBef>
                <a:spcPts val="1200"/>
              </a:spcBef>
              <a:buFont typeface="Wingdings" pitchFamily="2" charset="2"/>
              <a:buChar char="q"/>
            </a:pPr>
            <a:r>
              <a:rPr lang="en-US" sz="2400" dirty="0" smtClean="0"/>
              <a:t>It is the “heart” of the Accommodation process.</a:t>
            </a:r>
          </a:p>
          <a:p>
            <a:pPr>
              <a:spcBef>
                <a:spcPts val="1200"/>
              </a:spcBef>
              <a:buFont typeface="Wingdings" pitchFamily="2" charset="2"/>
              <a:buChar char="q"/>
            </a:pPr>
            <a:r>
              <a:rPr lang="en-US" sz="2400" dirty="0" smtClean="0"/>
              <a:t>Ongoing dialogue between the employer/employee department/student regarding how the person is limited in his ability to perform the essential functions of his position or access to an education and what, if any, reasonable accommodations could enable him to perform those essential functions.</a:t>
            </a:r>
          </a:p>
          <a:p>
            <a:pPr>
              <a:spcBef>
                <a:spcPts val="1200"/>
              </a:spcBef>
              <a:buFont typeface="Wingdings" pitchFamily="2" charset="2"/>
              <a:buChar char="q"/>
            </a:pPr>
            <a:r>
              <a:rPr lang="en-US" sz="2400" dirty="0" smtClean="0"/>
              <a:t>If no reasonable accommodations could enable her to perform the essential functions of the current position, the IP then includes an exploration of whether there are alternative positions that are open for which the employee is qualified.</a:t>
            </a:r>
          </a:p>
          <a:p>
            <a:endParaRPr lang="en-US" dirty="0"/>
          </a:p>
        </p:txBody>
      </p:sp>
      <p:sp>
        <p:nvSpPr>
          <p:cNvPr id="6" name="Slide Number Placeholder 5"/>
          <p:cNvSpPr>
            <a:spLocks noGrp="1"/>
          </p:cNvSpPr>
          <p:nvPr>
            <p:ph type="sldNum" sz="quarter" idx="12"/>
          </p:nvPr>
        </p:nvSpPr>
        <p:spPr/>
        <p:txBody>
          <a:bodyPr>
            <a:normAutofit/>
          </a:bodyPr>
          <a:lstStyle/>
          <a:p>
            <a:fld id="{12581BD0-2AA8-46A8-8040-5EF155140331}" type="slidenum">
              <a:rPr lang="en-US" smtClean="0"/>
              <a:pPr/>
              <a:t>132</a:t>
            </a:fld>
            <a:endParaRPr lang="en-US" dirty="0"/>
          </a:p>
        </p:txBody>
      </p:sp>
      <p:sp>
        <p:nvSpPr>
          <p:cNvPr id="5" name="TextBox 4"/>
          <p:cNvSpPr txBox="1"/>
          <p:nvPr/>
        </p:nvSpPr>
        <p:spPr>
          <a:xfrm>
            <a:off x="838200" y="1610380"/>
            <a:ext cx="7086600" cy="523220"/>
          </a:xfrm>
          <a:prstGeom prst="rect">
            <a:avLst/>
          </a:prstGeom>
          <a:noFill/>
          <a:ln>
            <a:noFill/>
          </a:ln>
        </p:spPr>
        <p:txBody>
          <a:bodyPr wrap="square" rtlCol="0">
            <a:spAutoFit/>
          </a:bodyPr>
          <a:lstStyle/>
          <a:p>
            <a:pPr algn="ctr"/>
            <a:r>
              <a:rPr lang="en-US" sz="2800" b="1" cap="small" dirty="0" smtClean="0">
                <a:effectLst>
                  <a:outerShdw blurRad="38100" dist="38100" dir="2700000" algn="tl">
                    <a:srgbClr val="000000">
                      <a:alpha val="43137"/>
                    </a:srgbClr>
                  </a:outerShdw>
                </a:effectLst>
                <a:latin typeface="+mn-lt"/>
              </a:rPr>
              <a:t>What is the Interactive Process (IP)?</a:t>
            </a:r>
            <a:endParaRPr lang="en-US" sz="28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7741707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8153400" cy="990600"/>
          </a:xfrm>
        </p:spPr>
        <p:txBody>
          <a:bodyPr>
            <a:normAutofit fontScale="90000"/>
          </a:bodyPr>
          <a:lstStyle/>
          <a:p>
            <a:r>
              <a:rPr lang="en-US" i="1" dirty="0" smtClean="0">
                <a:latin typeface="Garamond" pitchFamily="18" charset="0"/>
              </a:rPr>
              <a:t/>
            </a:r>
            <a:br>
              <a:rPr lang="en-US" i="1" dirty="0" smtClean="0">
                <a:latin typeface="Garamond" pitchFamily="18" charset="0"/>
              </a:rPr>
            </a:br>
            <a:r>
              <a:rPr lang="en-US" sz="4900" dirty="0"/>
              <a:t>Employment</a:t>
            </a:r>
            <a:r>
              <a:rPr lang="en-US" cap="small" dirty="0">
                <a:effectLst>
                  <a:outerShdw blurRad="38100" dist="38100" dir="2700000" algn="tl">
                    <a:srgbClr val="000000">
                      <a:alpha val="43137"/>
                    </a:srgbClr>
                  </a:outerShdw>
                </a:effectLst>
              </a:rPr>
              <a:t> </a:t>
            </a:r>
            <a:r>
              <a:rPr lang="en-US" sz="4900" dirty="0"/>
              <a:t>Best Practices</a:t>
            </a:r>
            <a:r>
              <a:rPr lang="en-US" dirty="0" smtClean="0"/>
              <a:t/>
            </a:r>
            <a:br>
              <a:rPr lang="en-US" dirty="0" smtClean="0"/>
            </a:br>
            <a:endParaRPr lang="en-US" sz="4300" dirty="0"/>
          </a:p>
        </p:txBody>
      </p:sp>
      <p:sp>
        <p:nvSpPr>
          <p:cNvPr id="3" name="Content Placeholder 2"/>
          <p:cNvSpPr>
            <a:spLocks noGrp="1"/>
          </p:cNvSpPr>
          <p:nvPr>
            <p:ph idx="1"/>
          </p:nvPr>
        </p:nvSpPr>
        <p:spPr>
          <a:xfrm>
            <a:off x="536448" y="1116874"/>
            <a:ext cx="8229600" cy="5105400"/>
          </a:xfrm>
        </p:spPr>
        <p:txBody>
          <a:bodyPr/>
          <a:lstStyle/>
          <a:p>
            <a:pPr>
              <a:spcAft>
                <a:spcPts val="600"/>
              </a:spcAft>
              <a:buBlip>
                <a:blip r:embed="rId2"/>
              </a:buBlip>
            </a:pPr>
            <a:endParaRPr lang="en-US" sz="2400" dirty="0" smtClean="0">
              <a:solidFill>
                <a:schemeClr val="bg2">
                  <a:lumMod val="20000"/>
                  <a:lumOff val="80000"/>
                </a:schemeClr>
              </a:solidFill>
            </a:endParaRPr>
          </a:p>
          <a:p>
            <a:pPr algn="ctr" fontAlgn="base">
              <a:spcBef>
                <a:spcPct val="0"/>
              </a:spcBef>
              <a:spcAft>
                <a:spcPct val="0"/>
              </a:spcAft>
              <a:buNone/>
            </a:pPr>
            <a:r>
              <a:rPr lang="en-US" sz="2800" b="1" cap="small" dirty="0" smtClean="0">
                <a:effectLst>
                  <a:outerShdw blurRad="38100" dist="38100" dir="2700000" algn="tl">
                    <a:srgbClr val="000000">
                      <a:alpha val="43137"/>
                    </a:srgbClr>
                  </a:outerShdw>
                </a:effectLst>
              </a:rPr>
              <a:t>The Interactive process (IP)</a:t>
            </a:r>
          </a:p>
          <a:p>
            <a:pPr algn="ctr" fontAlgn="base">
              <a:spcBef>
                <a:spcPct val="0"/>
              </a:spcBef>
              <a:spcAft>
                <a:spcPct val="0"/>
              </a:spcAft>
              <a:buNone/>
            </a:pPr>
            <a:endParaRPr lang="en-US" sz="1200" b="1" cap="small" dirty="0" smtClean="0">
              <a:effectLst>
                <a:outerShdw blurRad="38100" dist="38100" dir="2700000" algn="tl">
                  <a:srgbClr val="000000">
                    <a:alpha val="43137"/>
                  </a:srgbClr>
                </a:outerShdw>
              </a:effectLst>
            </a:endParaRPr>
          </a:p>
          <a:p>
            <a:pPr>
              <a:spcAft>
                <a:spcPts val="600"/>
              </a:spcAft>
              <a:buFont typeface="Wingdings" pitchFamily="2" charset="2"/>
              <a:buChar char="q"/>
            </a:pPr>
            <a:r>
              <a:rPr lang="en-US" sz="2400" dirty="0" smtClean="0"/>
              <a:t>Three Basic Steps to the IP:</a:t>
            </a:r>
          </a:p>
          <a:p>
            <a:pPr marL="801688" lvl="1" indent="-344488">
              <a:spcBef>
                <a:spcPts val="600"/>
              </a:spcBef>
              <a:spcAft>
                <a:spcPts val="600"/>
              </a:spcAft>
              <a:buFont typeface="Wingdings" pitchFamily="2" charset="2"/>
              <a:buChar char="q"/>
            </a:pPr>
            <a:r>
              <a:rPr lang="en-US" sz="2400" dirty="0" smtClean="0"/>
              <a:t>Step 1:  Identify the essential functions of the job</a:t>
            </a:r>
          </a:p>
          <a:p>
            <a:pPr marL="801688" lvl="1" indent="-344488">
              <a:spcBef>
                <a:spcPts val="600"/>
              </a:spcBef>
              <a:spcAft>
                <a:spcPts val="600"/>
              </a:spcAft>
              <a:buFont typeface="Wingdings" pitchFamily="2" charset="2"/>
              <a:buChar char="q"/>
            </a:pPr>
            <a:r>
              <a:rPr lang="en-US" sz="2400" dirty="0" smtClean="0"/>
              <a:t>Step 2:  Determine the employee’s limitations</a:t>
            </a:r>
          </a:p>
          <a:p>
            <a:pPr marL="801688" lvl="1" indent="-344488">
              <a:spcBef>
                <a:spcPts val="600"/>
              </a:spcBef>
              <a:spcAft>
                <a:spcPts val="600"/>
              </a:spcAft>
              <a:buFont typeface="Wingdings" pitchFamily="2" charset="2"/>
              <a:buChar char="q"/>
              <a:tabLst>
                <a:tab pos="1884363" algn="l"/>
              </a:tabLst>
            </a:pPr>
            <a:r>
              <a:rPr lang="en-US" sz="2400" dirty="0" smtClean="0"/>
              <a:t>Step 3:  Explore whether employee’s limitations can 	 be reasonably accommodated.</a:t>
            </a:r>
          </a:p>
          <a:p>
            <a:pPr marL="801688" lvl="1" indent="-344488">
              <a:spcBef>
                <a:spcPts val="600"/>
              </a:spcBef>
              <a:spcAft>
                <a:spcPts val="600"/>
              </a:spcAft>
              <a:buFont typeface="Wingdings" pitchFamily="2" charset="2"/>
              <a:buChar char="q"/>
              <a:tabLst>
                <a:tab pos="1884363" algn="l"/>
              </a:tabLst>
            </a:pPr>
            <a:endParaRPr lang="en-US" sz="2400" dirty="0"/>
          </a:p>
          <a:p>
            <a:pPr marL="801688" lvl="1" indent="-344488">
              <a:spcBef>
                <a:spcPts val="600"/>
              </a:spcBef>
              <a:spcAft>
                <a:spcPts val="600"/>
              </a:spcAft>
              <a:buFont typeface="Wingdings" pitchFamily="2" charset="2"/>
              <a:buChar char="q"/>
              <a:tabLst>
                <a:tab pos="1884363" algn="l"/>
              </a:tabLst>
            </a:pPr>
            <a:r>
              <a:rPr lang="en-US" sz="2400" dirty="0" smtClean="0"/>
              <a:t>DO NOT ASK ABOUT DIAGNOSIS OR FOR HEALTH PROFESSIONAL LETTER</a:t>
            </a:r>
          </a:p>
          <a:p>
            <a:endParaRPr lang="en-US" dirty="0"/>
          </a:p>
        </p:txBody>
      </p:sp>
      <p:sp>
        <p:nvSpPr>
          <p:cNvPr id="4" name="Slide Number Placeholder 3"/>
          <p:cNvSpPr>
            <a:spLocks noGrp="1"/>
          </p:cNvSpPr>
          <p:nvPr>
            <p:ph type="sldNum" sz="quarter" idx="12"/>
          </p:nvPr>
        </p:nvSpPr>
        <p:spPr/>
        <p:txBody>
          <a:bodyPr>
            <a:normAutofit/>
          </a:bodyPr>
          <a:lstStyle/>
          <a:p>
            <a:fld id="{12581BD0-2AA8-46A8-8040-5EF155140331}" type="slidenum">
              <a:rPr lang="en-US" smtClean="0"/>
              <a:pPr/>
              <a:t>133</a:t>
            </a:fld>
            <a:endParaRPr lang="en-US" dirty="0"/>
          </a:p>
        </p:txBody>
      </p:sp>
    </p:spTree>
    <p:extLst>
      <p:ext uri="{BB962C8B-B14F-4D97-AF65-F5344CB8AC3E}">
        <p14:creationId xmlns:p14="http://schemas.microsoft.com/office/powerpoint/2010/main" val="24237319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8153400" cy="990600"/>
          </a:xfrm>
        </p:spPr>
        <p:txBody>
          <a:bodyPr/>
          <a:lstStyle/>
          <a:p>
            <a:r>
              <a:rPr lang="en-US" dirty="0" smtClean="0"/>
              <a:t>Hypothetical 2 </a:t>
            </a:r>
            <a:endParaRPr lang="en-US" dirty="0"/>
          </a:p>
        </p:txBody>
      </p:sp>
      <p:sp>
        <p:nvSpPr>
          <p:cNvPr id="3" name="Content Placeholder 2"/>
          <p:cNvSpPr>
            <a:spLocks noGrp="1"/>
          </p:cNvSpPr>
          <p:nvPr>
            <p:ph sz="quarter" idx="1"/>
          </p:nvPr>
        </p:nvSpPr>
        <p:spPr/>
        <p:txBody>
          <a:bodyPr/>
          <a:lstStyle/>
          <a:p>
            <a:r>
              <a:rPr lang="en-US" dirty="0" smtClean="0"/>
              <a:t>After midterm, student identifies to her professor that she had a health issue that impacted her grade.  Faculty member asks her diagnosis and indicates he may be willing to change her grade if she provides a letter from her doctor.  She refuses and ends up failing the course.  She confides to you as the Chair that she is only 17, and that she was sexually assaulted by her R.A., which caused her to fail her course.  </a:t>
            </a:r>
            <a:endParaRPr lang="en-US" dirty="0"/>
          </a:p>
        </p:txBody>
      </p:sp>
      <p:sp>
        <p:nvSpPr>
          <p:cNvPr id="4" name="Slide Number Placeholder 3"/>
          <p:cNvSpPr>
            <a:spLocks noGrp="1"/>
          </p:cNvSpPr>
          <p:nvPr>
            <p:ph type="sldNum" sz="quarter" idx="11"/>
          </p:nvPr>
        </p:nvSpPr>
        <p:spPr/>
        <p:txBody>
          <a:bodyPr/>
          <a:lstStyle/>
          <a:p>
            <a:pPr>
              <a:defRPr/>
            </a:pPr>
            <a:fld id="{03C48FEA-6BCB-403E-AD93-CD467E3122E1}" type="slidenum">
              <a:rPr lang="en-US" smtClean="0"/>
              <a:pPr>
                <a:defRPr/>
              </a:pPr>
              <a:t>134</a:t>
            </a:fld>
            <a:endParaRPr lang="en-US" dirty="0"/>
          </a:p>
        </p:txBody>
      </p:sp>
    </p:spTree>
    <p:extLst>
      <p:ext uri="{BB962C8B-B14F-4D97-AF65-F5344CB8AC3E}">
        <p14:creationId xmlns:p14="http://schemas.microsoft.com/office/powerpoint/2010/main" val="90679556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8153400" cy="990600"/>
          </a:xfrm>
        </p:spPr>
        <p:txBody>
          <a:bodyPr>
            <a:normAutofit fontScale="90000"/>
          </a:bodyPr>
          <a:lstStyle/>
          <a:p>
            <a:r>
              <a:rPr lang="en-US" i="1" dirty="0" smtClean="0">
                <a:latin typeface="Garamond" pitchFamily="18" charset="0"/>
              </a:rPr>
              <a:t/>
            </a:r>
            <a:br>
              <a:rPr lang="en-US" i="1" dirty="0" smtClean="0">
                <a:latin typeface="Garamond" pitchFamily="18" charset="0"/>
              </a:rPr>
            </a:br>
            <a:r>
              <a:rPr lang="en-US" sz="4900" dirty="0" smtClean="0"/>
              <a:t>Whistleblower Claims</a:t>
            </a:r>
            <a:r>
              <a:rPr lang="en-US" dirty="0" smtClean="0"/>
              <a:t/>
            </a:r>
            <a:br>
              <a:rPr lang="en-US" dirty="0" smtClean="0"/>
            </a:br>
            <a:endParaRPr lang="en-US" sz="4300" dirty="0"/>
          </a:p>
        </p:txBody>
      </p:sp>
      <p:sp>
        <p:nvSpPr>
          <p:cNvPr id="3" name="Content Placeholder 2"/>
          <p:cNvSpPr>
            <a:spLocks noGrp="1"/>
          </p:cNvSpPr>
          <p:nvPr>
            <p:ph idx="1"/>
          </p:nvPr>
        </p:nvSpPr>
        <p:spPr>
          <a:xfrm>
            <a:off x="516854" y="1371600"/>
            <a:ext cx="8229600" cy="4419600"/>
          </a:xfrm>
        </p:spPr>
        <p:txBody>
          <a:bodyPr>
            <a:normAutofit fontScale="85000" lnSpcReduction="20000"/>
          </a:bodyPr>
          <a:lstStyle/>
          <a:p>
            <a:pPr algn="ctr">
              <a:buNone/>
            </a:pPr>
            <a:r>
              <a:rPr lang="en-US" dirty="0" smtClean="0"/>
              <a:t>      </a:t>
            </a:r>
          </a:p>
          <a:p>
            <a:pPr algn="ctr">
              <a:buNone/>
            </a:pPr>
            <a:r>
              <a:rPr lang="en-US" sz="3300" b="1" cap="small" dirty="0" smtClean="0">
                <a:effectLst>
                  <a:outerShdw blurRad="38100" dist="38100" dir="2700000" algn="tl">
                    <a:srgbClr val="000000">
                      <a:alpha val="43137"/>
                    </a:srgbClr>
                  </a:outerShdw>
                </a:effectLst>
              </a:rPr>
              <a:t>Examples of Protected Disclosures</a:t>
            </a:r>
          </a:p>
          <a:p>
            <a:pPr algn="ctr">
              <a:buNone/>
            </a:pPr>
            <a:endParaRPr lang="en-US" sz="1600" b="1" dirty="0" smtClean="0"/>
          </a:p>
          <a:p>
            <a:r>
              <a:rPr lang="en-US" sz="2600" dirty="0" smtClean="0"/>
              <a:t>An employee filed a whistleblower claim accusing the Department Head of misusing Medicare Funds.</a:t>
            </a:r>
          </a:p>
          <a:p>
            <a:r>
              <a:rPr lang="en-US" sz="2600" dirty="0" smtClean="0"/>
              <a:t>Employee filed a grievance or claim that he or she was denied overtime pay.</a:t>
            </a:r>
          </a:p>
          <a:p>
            <a:r>
              <a:rPr lang="en-US" sz="2600" dirty="0" smtClean="0"/>
              <a:t>Employee used one or all of the complaint processes provided by federal  or state law or University policy.</a:t>
            </a:r>
          </a:p>
          <a:p>
            <a:r>
              <a:rPr lang="en-US" sz="2600" dirty="0" smtClean="0"/>
              <a:t>An employee exercised a right guaranteed by Federal law, State law, University Policy or Labor Agreement.</a:t>
            </a:r>
          </a:p>
          <a:p>
            <a:r>
              <a:rPr lang="en-US" sz="2600" dirty="0" smtClean="0"/>
              <a:t>An employee complained about discrimination or the discriminatory treatment of others.</a:t>
            </a:r>
          </a:p>
        </p:txBody>
      </p:sp>
      <p:sp>
        <p:nvSpPr>
          <p:cNvPr id="4" name="Slide Number Placeholder 3"/>
          <p:cNvSpPr>
            <a:spLocks noGrp="1"/>
          </p:cNvSpPr>
          <p:nvPr>
            <p:ph type="sldNum" sz="quarter" idx="12"/>
          </p:nvPr>
        </p:nvSpPr>
        <p:spPr/>
        <p:txBody>
          <a:bodyPr>
            <a:normAutofit/>
          </a:bodyPr>
          <a:lstStyle/>
          <a:p>
            <a:fld id="{12581BD0-2AA8-46A8-8040-5EF155140331}" type="slidenum">
              <a:rPr lang="en-US" smtClean="0"/>
              <a:pPr/>
              <a:t>135</a:t>
            </a:fld>
            <a:endParaRPr lang="en-US" dirty="0"/>
          </a:p>
        </p:txBody>
      </p:sp>
    </p:spTree>
    <p:extLst>
      <p:ext uri="{BB962C8B-B14F-4D97-AF65-F5344CB8AC3E}">
        <p14:creationId xmlns:p14="http://schemas.microsoft.com/office/powerpoint/2010/main" val="119171337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8153400" cy="990600"/>
          </a:xfrm>
        </p:spPr>
        <p:txBody>
          <a:bodyPr>
            <a:normAutofit fontScale="90000"/>
          </a:bodyPr>
          <a:lstStyle/>
          <a:p>
            <a:r>
              <a:rPr lang="en-US" i="1" dirty="0" smtClean="0">
                <a:latin typeface="Garamond" pitchFamily="18" charset="0"/>
              </a:rPr>
              <a:t/>
            </a:r>
            <a:br>
              <a:rPr lang="en-US" i="1" dirty="0" smtClean="0">
                <a:latin typeface="Garamond" pitchFamily="18" charset="0"/>
              </a:rPr>
            </a:br>
            <a:r>
              <a:rPr lang="en-US" sz="4900" dirty="0" smtClean="0"/>
              <a:t>Whistleblowers</a:t>
            </a:r>
            <a:r>
              <a:rPr lang="en-US" dirty="0" smtClean="0"/>
              <a:t/>
            </a:r>
            <a:br>
              <a:rPr lang="en-US" dirty="0" smtClean="0"/>
            </a:br>
            <a:endParaRPr lang="en-US" sz="4300" dirty="0"/>
          </a:p>
        </p:txBody>
      </p:sp>
      <p:sp>
        <p:nvSpPr>
          <p:cNvPr id="3" name="Content Placeholder 2"/>
          <p:cNvSpPr>
            <a:spLocks noGrp="1"/>
          </p:cNvSpPr>
          <p:nvPr>
            <p:ph idx="1"/>
          </p:nvPr>
        </p:nvSpPr>
        <p:spPr>
          <a:xfrm>
            <a:off x="457200" y="1676400"/>
            <a:ext cx="8229600" cy="4191000"/>
          </a:xfrm>
        </p:spPr>
        <p:txBody>
          <a:bodyPr/>
          <a:lstStyle/>
          <a:p>
            <a:pPr algn="ctr">
              <a:buNone/>
            </a:pPr>
            <a:r>
              <a:rPr lang="en-US" sz="2800" b="1" cap="small" dirty="0" smtClean="0">
                <a:effectLst>
                  <a:outerShdw blurRad="38100" dist="38100" dir="2700000" algn="tl">
                    <a:srgbClr val="000000">
                      <a:alpha val="43137"/>
                    </a:srgbClr>
                  </a:outerShdw>
                </a:effectLst>
              </a:rPr>
              <a:t>What is Retaliation?</a:t>
            </a:r>
          </a:p>
          <a:p>
            <a:pPr algn="ctr">
              <a:buNone/>
            </a:pPr>
            <a:endParaRPr lang="en-US" sz="1200" dirty="0" smtClean="0"/>
          </a:p>
          <a:p>
            <a:r>
              <a:rPr lang="en-US" sz="2400" dirty="0" smtClean="0"/>
              <a:t>Retaliation occurs when a supervisor or employer engages in an activity which, has an adverse action, as it discourages an employee from exercising a right protected by law.</a:t>
            </a:r>
          </a:p>
          <a:p>
            <a:pPr>
              <a:buNone/>
            </a:pPr>
            <a:endParaRPr lang="en-US" sz="1200" dirty="0" smtClean="0"/>
          </a:p>
          <a:p>
            <a:r>
              <a:rPr lang="en-US" sz="2400" b="1" u="sng" dirty="0" smtClean="0"/>
              <a:t>Important Note</a:t>
            </a:r>
            <a:r>
              <a:rPr lang="en-US" sz="2400" dirty="0" smtClean="0"/>
              <a:t>:  A claim of retaliation might be sustained even if the employee’s underlying report is unsubstantiated.</a:t>
            </a:r>
            <a:endParaRPr lang="en-US" sz="2400" dirty="0"/>
          </a:p>
        </p:txBody>
      </p:sp>
      <p:sp>
        <p:nvSpPr>
          <p:cNvPr id="4" name="Slide Number Placeholder 3"/>
          <p:cNvSpPr>
            <a:spLocks noGrp="1"/>
          </p:cNvSpPr>
          <p:nvPr>
            <p:ph type="sldNum" sz="quarter" idx="12"/>
          </p:nvPr>
        </p:nvSpPr>
        <p:spPr/>
        <p:txBody>
          <a:bodyPr>
            <a:normAutofit/>
          </a:bodyPr>
          <a:lstStyle/>
          <a:p>
            <a:fld id="{12581BD0-2AA8-46A8-8040-5EF155140331}" type="slidenum">
              <a:rPr lang="en-US" smtClean="0"/>
              <a:pPr/>
              <a:t>136</a:t>
            </a:fld>
            <a:endParaRPr lang="en-US" dirty="0"/>
          </a:p>
        </p:txBody>
      </p:sp>
    </p:spTree>
    <p:extLst>
      <p:ext uri="{BB962C8B-B14F-4D97-AF65-F5344CB8AC3E}">
        <p14:creationId xmlns:p14="http://schemas.microsoft.com/office/powerpoint/2010/main" val="122482837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153400" cy="990600"/>
          </a:xfrm>
        </p:spPr>
        <p:txBody>
          <a:bodyPr>
            <a:normAutofit fontScale="90000"/>
          </a:bodyPr>
          <a:lstStyle/>
          <a:p>
            <a:r>
              <a:rPr lang="en-US" i="1" dirty="0" smtClean="0">
                <a:latin typeface="Garamond" pitchFamily="18" charset="0"/>
              </a:rPr>
              <a:t/>
            </a:r>
            <a:br>
              <a:rPr lang="en-US" i="1" dirty="0" smtClean="0">
                <a:latin typeface="Garamond" pitchFamily="18" charset="0"/>
              </a:rPr>
            </a:br>
            <a:r>
              <a:rPr lang="en-US" sz="4900" dirty="0"/>
              <a:t>Whistleblower Best Practices</a:t>
            </a:r>
            <a:r>
              <a:rPr lang="en-US" dirty="0" smtClean="0"/>
              <a:t/>
            </a:r>
            <a:br>
              <a:rPr lang="en-US" dirty="0" smtClean="0"/>
            </a:br>
            <a:endParaRPr lang="en-US" sz="4300" dirty="0"/>
          </a:p>
        </p:txBody>
      </p:sp>
      <p:sp>
        <p:nvSpPr>
          <p:cNvPr id="3" name="Content Placeholder 2"/>
          <p:cNvSpPr>
            <a:spLocks noGrp="1"/>
          </p:cNvSpPr>
          <p:nvPr>
            <p:ph idx="1"/>
          </p:nvPr>
        </p:nvSpPr>
        <p:spPr>
          <a:xfrm>
            <a:off x="381000" y="1676400"/>
            <a:ext cx="8229600" cy="4495800"/>
          </a:xfrm>
        </p:spPr>
        <p:txBody>
          <a:bodyPr/>
          <a:lstStyle/>
          <a:p>
            <a:pPr algn="ctr">
              <a:buNone/>
            </a:pPr>
            <a:r>
              <a:rPr lang="en-US" sz="2800" b="1" cap="small" dirty="0" smtClean="0">
                <a:effectLst>
                  <a:outerShdw blurRad="38100" dist="38100" dir="2700000" algn="tl">
                    <a:srgbClr val="000000">
                      <a:alpha val="43137"/>
                    </a:srgbClr>
                  </a:outerShdw>
                </a:effectLst>
              </a:rPr>
              <a:t>   Elements of a Retaliation Claim</a:t>
            </a:r>
          </a:p>
          <a:p>
            <a:pPr algn="ctr">
              <a:buNone/>
            </a:pPr>
            <a:endParaRPr lang="en-US" sz="1200" b="1" dirty="0" smtClean="0"/>
          </a:p>
          <a:p>
            <a:pPr marL="514350" indent="-514350">
              <a:buFont typeface="+mj-lt"/>
              <a:buAutoNum type="arabicPeriod"/>
            </a:pPr>
            <a:r>
              <a:rPr lang="en-US" sz="2400" dirty="0" smtClean="0"/>
              <a:t>Employee made a protected disclosure or engaged in a protected act;</a:t>
            </a:r>
          </a:p>
          <a:p>
            <a:pPr marL="514350" indent="-514350">
              <a:buFont typeface="+mj-lt"/>
              <a:buAutoNum type="arabicPeriod"/>
            </a:pPr>
            <a:r>
              <a:rPr lang="en-US" sz="2400" dirty="0" smtClean="0"/>
              <a:t>Employer took adverse action against employee; and</a:t>
            </a:r>
          </a:p>
          <a:p>
            <a:pPr marL="514350" indent="-514350">
              <a:buFont typeface="+mj-lt"/>
              <a:buAutoNum type="arabicPeriod"/>
            </a:pPr>
            <a:r>
              <a:rPr lang="en-US" sz="2400" dirty="0" smtClean="0"/>
              <a:t>Causal connection – Employer took adverse action b/c Employee engaged in a legally protected activity.</a:t>
            </a:r>
          </a:p>
          <a:p>
            <a:pPr>
              <a:buNone/>
            </a:pPr>
            <a:endParaRPr lang="en-US" dirty="0"/>
          </a:p>
        </p:txBody>
      </p:sp>
      <p:sp>
        <p:nvSpPr>
          <p:cNvPr id="4" name="Slide Number Placeholder 3"/>
          <p:cNvSpPr>
            <a:spLocks noGrp="1"/>
          </p:cNvSpPr>
          <p:nvPr>
            <p:ph type="sldNum" sz="quarter" idx="12"/>
          </p:nvPr>
        </p:nvSpPr>
        <p:spPr/>
        <p:txBody>
          <a:bodyPr>
            <a:normAutofit/>
          </a:bodyPr>
          <a:lstStyle/>
          <a:p>
            <a:fld id="{12581BD0-2AA8-46A8-8040-5EF155140331}" type="slidenum">
              <a:rPr lang="en-US" smtClean="0"/>
              <a:pPr/>
              <a:t>137</a:t>
            </a:fld>
            <a:endParaRPr lang="en-US" dirty="0"/>
          </a:p>
        </p:txBody>
      </p:sp>
    </p:spTree>
    <p:extLst>
      <p:ext uri="{BB962C8B-B14F-4D97-AF65-F5344CB8AC3E}">
        <p14:creationId xmlns:p14="http://schemas.microsoft.com/office/powerpoint/2010/main" val="62923092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algn="ctr">
              <a:lnSpc>
                <a:spcPct val="90000"/>
              </a:lnSpc>
              <a:buNone/>
            </a:pPr>
            <a:r>
              <a:rPr lang="en-US" sz="3000" b="1" cap="small" dirty="0" smtClean="0">
                <a:effectLst>
                  <a:outerShdw blurRad="38100" dist="38100" dir="2700000" algn="tl">
                    <a:srgbClr val="000000">
                      <a:alpha val="43137"/>
                    </a:srgbClr>
                  </a:outerShdw>
                </a:effectLst>
              </a:rPr>
              <a:t>Examples of Adverse Actions</a:t>
            </a:r>
          </a:p>
          <a:p>
            <a:pPr algn="ctr">
              <a:lnSpc>
                <a:spcPct val="90000"/>
              </a:lnSpc>
              <a:buNone/>
            </a:pPr>
            <a:endParaRPr lang="en-US" sz="1300" b="1" cap="small" dirty="0" smtClean="0">
              <a:effectLst>
                <a:outerShdw blurRad="38100" dist="38100" dir="2700000" algn="tl">
                  <a:srgbClr val="000000">
                    <a:alpha val="43137"/>
                  </a:srgbClr>
                </a:outerShdw>
              </a:effectLst>
            </a:endParaRPr>
          </a:p>
          <a:p>
            <a:r>
              <a:rPr lang="en-US" sz="2200" dirty="0" smtClean="0"/>
              <a:t>Demotion/Discipline (including a counseling memo)</a:t>
            </a:r>
          </a:p>
          <a:p>
            <a:r>
              <a:rPr lang="en-US" sz="2200" dirty="0" smtClean="0"/>
              <a:t>Layoff/Termination</a:t>
            </a:r>
          </a:p>
          <a:p>
            <a:r>
              <a:rPr lang="en-US" sz="2200" dirty="0" smtClean="0"/>
              <a:t>Transfer</a:t>
            </a:r>
          </a:p>
          <a:p>
            <a:r>
              <a:rPr lang="en-US" sz="2200" dirty="0" smtClean="0"/>
              <a:t>Mediocre Performance Review/ Merit Review</a:t>
            </a:r>
          </a:p>
          <a:p>
            <a:r>
              <a:rPr lang="en-US" sz="2200" dirty="0" smtClean="0"/>
              <a:t>Failure to Promote</a:t>
            </a:r>
          </a:p>
          <a:p>
            <a:r>
              <a:rPr lang="en-US" sz="2200" dirty="0" smtClean="0"/>
              <a:t>Change in a complainant’s work assignments</a:t>
            </a:r>
          </a:p>
          <a:p>
            <a:r>
              <a:rPr lang="en-US" sz="2200" dirty="0" smtClean="0"/>
              <a:t>Avoidance of the complainant</a:t>
            </a:r>
          </a:p>
          <a:p>
            <a:r>
              <a:rPr lang="en-US" sz="2200" dirty="0" smtClean="0"/>
              <a:t>Sarcasm toward the complainant</a:t>
            </a:r>
          </a:p>
          <a:p>
            <a:r>
              <a:rPr lang="en-US" sz="2200" dirty="0" smtClean="0"/>
              <a:t>Declining to invite the complainant to an office party, lunch or business meeting</a:t>
            </a:r>
          </a:p>
          <a:p>
            <a:r>
              <a:rPr lang="en-US" sz="2200" dirty="0" smtClean="0"/>
              <a:t>A series of smaller actions that subtly change the terms and conditions of an employee’s job over time.</a:t>
            </a:r>
            <a:endParaRPr lang="en-US" sz="2200" dirty="0"/>
          </a:p>
        </p:txBody>
      </p:sp>
      <p:sp>
        <p:nvSpPr>
          <p:cNvPr id="4" name="Slide Number Placeholder 3"/>
          <p:cNvSpPr>
            <a:spLocks noGrp="1"/>
          </p:cNvSpPr>
          <p:nvPr>
            <p:ph type="sldNum" sz="quarter" idx="12"/>
          </p:nvPr>
        </p:nvSpPr>
        <p:spPr/>
        <p:txBody>
          <a:bodyPr>
            <a:normAutofit/>
          </a:bodyPr>
          <a:lstStyle/>
          <a:p>
            <a:fld id="{12581BD0-2AA8-46A8-8040-5EF155140331}" type="slidenum">
              <a:rPr lang="en-US" smtClean="0"/>
              <a:pPr/>
              <a:t>138</a:t>
            </a:fld>
            <a:endParaRPr lang="en-US" dirty="0"/>
          </a:p>
        </p:txBody>
      </p:sp>
      <p:sp>
        <p:nvSpPr>
          <p:cNvPr id="6" name="Title 1"/>
          <p:cNvSpPr>
            <a:spLocks noGrp="1"/>
          </p:cNvSpPr>
          <p:nvPr>
            <p:ph type="title"/>
          </p:nvPr>
        </p:nvSpPr>
        <p:spPr>
          <a:xfrm>
            <a:off x="762000" y="381000"/>
            <a:ext cx="8153400" cy="990600"/>
          </a:xfrm>
        </p:spPr>
        <p:txBody>
          <a:bodyPr>
            <a:normAutofit fontScale="90000"/>
          </a:bodyPr>
          <a:lstStyle/>
          <a:p>
            <a:r>
              <a:rPr lang="en-US" i="1" dirty="0" smtClean="0">
                <a:latin typeface="Garamond" pitchFamily="18" charset="0"/>
              </a:rPr>
              <a:t/>
            </a:r>
            <a:br>
              <a:rPr lang="en-US" i="1" dirty="0" smtClean="0">
                <a:latin typeface="Garamond" pitchFamily="18" charset="0"/>
              </a:rPr>
            </a:br>
            <a:r>
              <a:rPr lang="en-US" sz="4900" dirty="0"/>
              <a:t>Whistleblower Best Practices</a:t>
            </a:r>
            <a:r>
              <a:rPr lang="en-US" dirty="0" smtClean="0"/>
              <a:t/>
            </a:r>
            <a:br>
              <a:rPr lang="en-US" dirty="0" smtClean="0"/>
            </a:br>
            <a:endParaRPr lang="en-US" sz="4300" dirty="0"/>
          </a:p>
        </p:txBody>
      </p:sp>
    </p:spTree>
    <p:extLst>
      <p:ext uri="{BB962C8B-B14F-4D97-AF65-F5344CB8AC3E}">
        <p14:creationId xmlns:p14="http://schemas.microsoft.com/office/powerpoint/2010/main" val="128493111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i="1" dirty="0" smtClean="0">
                <a:latin typeface="Garamond" pitchFamily="18" charset="0"/>
              </a:rPr>
              <a:t/>
            </a:r>
            <a:br>
              <a:rPr lang="en-US" i="1" dirty="0" smtClean="0">
                <a:latin typeface="Garamond" pitchFamily="18" charset="0"/>
              </a:rPr>
            </a:br>
            <a:r>
              <a:rPr lang="en-US" dirty="0" smtClean="0"/>
              <a:t/>
            </a:r>
            <a:br>
              <a:rPr lang="en-US" dirty="0" smtClean="0"/>
            </a:br>
            <a:endParaRPr lang="en-US" sz="4300" dirty="0"/>
          </a:p>
        </p:txBody>
      </p:sp>
      <p:sp>
        <p:nvSpPr>
          <p:cNvPr id="3" name="Content Placeholder 2"/>
          <p:cNvSpPr>
            <a:spLocks noGrp="1"/>
          </p:cNvSpPr>
          <p:nvPr>
            <p:ph idx="1"/>
          </p:nvPr>
        </p:nvSpPr>
        <p:spPr>
          <a:xfrm>
            <a:off x="457200" y="1676400"/>
            <a:ext cx="8229600" cy="4724400"/>
          </a:xfrm>
        </p:spPr>
        <p:txBody>
          <a:bodyPr/>
          <a:lstStyle/>
          <a:p>
            <a:pPr algn="ctr">
              <a:buNone/>
            </a:pPr>
            <a:r>
              <a:rPr lang="en-US" sz="2800" b="1" cap="small" dirty="0" smtClean="0">
                <a:effectLst>
                  <a:outerShdw blurRad="38100" dist="38100" dir="2700000" algn="tl">
                    <a:srgbClr val="000000">
                      <a:alpha val="43137"/>
                    </a:srgbClr>
                  </a:outerShdw>
                </a:effectLst>
              </a:rPr>
              <a:t>The Causal Connection – “Because of”</a:t>
            </a:r>
          </a:p>
          <a:p>
            <a:pPr algn="ctr">
              <a:buNone/>
            </a:pPr>
            <a:endParaRPr lang="en-US" sz="1200" dirty="0" smtClean="0"/>
          </a:p>
          <a:p>
            <a:r>
              <a:rPr lang="en-US" sz="2400" dirty="0" smtClean="0"/>
              <a:t>The claimant must provide some evidence that there is a connection between the protected disclosure or act and the adverse action.</a:t>
            </a:r>
          </a:p>
          <a:p>
            <a:r>
              <a:rPr lang="en-US" sz="2400" dirty="0" smtClean="0"/>
              <a:t>If the claimant provides enough information to establish a connection, the University must show the non-retaliatory reasons for the action.</a:t>
            </a:r>
          </a:p>
          <a:p>
            <a:r>
              <a:rPr lang="en-US" sz="2400" dirty="0" smtClean="0"/>
              <a:t>Key point:  Any adverse action taken against any employee should be motivated by only legitimate, documented business reasons.</a:t>
            </a:r>
          </a:p>
          <a:p>
            <a:pPr>
              <a:buNone/>
            </a:pPr>
            <a:endParaRPr lang="en-US" sz="2000" dirty="0"/>
          </a:p>
        </p:txBody>
      </p:sp>
      <p:sp>
        <p:nvSpPr>
          <p:cNvPr id="4" name="Slide Number Placeholder 3"/>
          <p:cNvSpPr>
            <a:spLocks noGrp="1"/>
          </p:cNvSpPr>
          <p:nvPr>
            <p:ph type="sldNum" sz="quarter" idx="12"/>
          </p:nvPr>
        </p:nvSpPr>
        <p:spPr/>
        <p:txBody>
          <a:bodyPr>
            <a:normAutofit/>
          </a:bodyPr>
          <a:lstStyle/>
          <a:p>
            <a:fld id="{12581BD0-2AA8-46A8-8040-5EF155140331}" type="slidenum">
              <a:rPr lang="en-US" smtClean="0"/>
              <a:pPr/>
              <a:t>139</a:t>
            </a:fld>
            <a:endParaRPr lang="en-US" dirty="0"/>
          </a:p>
        </p:txBody>
      </p:sp>
      <p:sp>
        <p:nvSpPr>
          <p:cNvPr id="5" name="Title 1"/>
          <p:cNvSpPr txBox="1">
            <a:spLocks/>
          </p:cNvSpPr>
          <p:nvPr/>
        </p:nvSpPr>
        <p:spPr bwMode="auto">
          <a:xfrm>
            <a:off x="762000" y="217714"/>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25000" lnSpcReduction="20000"/>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en-US" sz="17600" i="1" dirty="0" smtClean="0">
                <a:latin typeface="Garamond" pitchFamily="18" charset="0"/>
              </a:rPr>
              <a:t/>
            </a:r>
            <a:br>
              <a:rPr lang="en-US" sz="17600" i="1" dirty="0" smtClean="0">
                <a:latin typeface="Garamond" pitchFamily="18" charset="0"/>
              </a:rPr>
            </a:br>
            <a:r>
              <a:rPr lang="en-US" sz="17600" dirty="0" smtClean="0"/>
              <a:t>Whistleblower Best Practices</a:t>
            </a:r>
            <a:r>
              <a:rPr lang="en-US" dirty="0" smtClean="0"/>
              <a:t/>
            </a:r>
            <a:br>
              <a:rPr lang="en-US" dirty="0" smtClean="0"/>
            </a:br>
            <a:endParaRPr lang="en-US" sz="4300" dirty="0"/>
          </a:p>
        </p:txBody>
      </p:sp>
    </p:spTree>
    <p:extLst>
      <p:ext uri="{BB962C8B-B14F-4D97-AF65-F5344CB8AC3E}">
        <p14:creationId xmlns:p14="http://schemas.microsoft.com/office/powerpoint/2010/main" val="35447276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1"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45" name="think-cell Slide" r:id="rId5" imgW="0" imgH="0" progId="TCLayout.ActiveDocument.1">
                  <p:embed/>
                </p:oleObj>
              </mc:Choice>
              <mc:Fallback>
                <p:oleObj name="think-cell Slide" r:id="rId5" imgW="0" imgH="0" progId="TCLayout.ActiveDocument.1">
                  <p:embed/>
                  <p:pic>
                    <p:nvPicPr>
                      <p:cNvPr id="30722" name="Object 1" hidden="1"/>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23" name="Title 2"/>
          <p:cNvSpPr txBox="1">
            <a:spLocks/>
          </p:cNvSpPr>
          <p:nvPr/>
        </p:nvSpPr>
        <p:spPr bwMode="gray">
          <a:xfrm>
            <a:off x="461963" y="571500"/>
            <a:ext cx="83550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67082" bIns="0"/>
          <a:lstStyle>
            <a:lvl1pPr defTabSz="912813">
              <a:lnSpc>
                <a:spcPct val="120000"/>
              </a:lnSpc>
              <a:spcBef>
                <a:spcPts val="600"/>
              </a:spcBef>
              <a:spcAft>
                <a:spcPts val="1200"/>
              </a:spcAft>
              <a:buFont typeface="Arial" panose="020B0604020202020204" pitchFamily="34" charset="0"/>
              <a:buChar char="​"/>
              <a:defRPr sz="1500">
                <a:solidFill>
                  <a:schemeClr val="tx1"/>
                </a:solidFill>
                <a:latin typeface="Georgia" panose="02040502050405020303" pitchFamily="18" charset="0"/>
                <a:ea typeface="ＭＳ Ｐゴシック" panose="020B0600070205080204" pitchFamily="34" charset="-128"/>
                <a:cs typeface="ＭＳ Ｐゴシック" panose="020B0600070205080204" pitchFamily="34" charset="-128"/>
              </a:defRPr>
            </a:lvl1pPr>
            <a:lvl2pPr marL="37931725" indent="-37474525" defTabSz="912813">
              <a:spcAft>
                <a:spcPts val="600"/>
              </a:spcAft>
              <a:buFont typeface="Arial" panose="020B0604020202020204" pitchFamily="34" charset="0"/>
              <a:buChar char="​"/>
              <a:defRPr sz="1500" i="1">
                <a:solidFill>
                  <a:schemeClr val="tx2"/>
                </a:solidFill>
                <a:latin typeface="Corbel" panose="020B0503020204020204" pitchFamily="34" charset="0"/>
                <a:ea typeface="ＭＳ Ｐゴシック" panose="020B0600070205080204" pitchFamily="34" charset="-128"/>
              </a:defRPr>
            </a:lvl2pPr>
            <a:lvl3pPr marL="1143000" indent="-228600" defTabSz="912813">
              <a:lnSpc>
                <a:spcPct val="110000"/>
              </a:lnSpc>
              <a:spcBef>
                <a:spcPts val="600"/>
              </a:spcBef>
              <a:buFont typeface="Arial" panose="020B0604020202020204" pitchFamily="34" charset="0"/>
              <a:buChar char="​"/>
              <a:defRPr sz="1100" b="1">
                <a:solidFill>
                  <a:srgbClr val="118E97"/>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3pPr>
            <a:lvl4pPr marL="1600200" indent="-228600" defTabSz="912813">
              <a:lnSpc>
                <a:spcPct val="114000"/>
              </a:lnSpc>
              <a:spcBef>
                <a:spcPts val="60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4pPr>
            <a:lvl5pPr marL="171450" indent="-171450" defTabSz="912813">
              <a:lnSpc>
                <a:spcPct val="95000"/>
              </a:lnSpc>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5pPr>
            <a:lvl6pPr marL="6286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6pPr>
            <a:lvl7pPr marL="10858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7pPr>
            <a:lvl8pPr marL="15430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8pPr>
            <a:lvl9pPr marL="20002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9pPr>
          </a:lstStyle>
          <a:p>
            <a:pPr eaLnBrk="1" hangingPunct="1">
              <a:lnSpc>
                <a:spcPct val="100000"/>
              </a:lnSpc>
              <a:spcBef>
                <a:spcPct val="0"/>
              </a:spcBef>
              <a:spcAft>
                <a:spcPct val="0"/>
              </a:spcAft>
              <a:buFontTx/>
              <a:buNone/>
            </a:pPr>
            <a:r>
              <a:rPr lang="en-US" altLang="en-US" sz="2800">
                <a:solidFill>
                  <a:srgbClr val="0000FF"/>
                </a:solidFill>
                <a:latin typeface="Arial" panose="020B0604020202020204" pitchFamily="34" charset="0"/>
                <a:cs typeface="Arial" panose="020B0604020202020204" pitchFamily="34" charset="0"/>
              </a:rPr>
              <a:t>10.     Facilities (Machine Shop, Glass Shop, ACIF, IIGB, Microscopy, Nano Fab etc.)</a:t>
            </a:r>
          </a:p>
        </p:txBody>
      </p:sp>
      <p:sp>
        <p:nvSpPr>
          <p:cNvPr id="30724" name="Rectangle 51"/>
          <p:cNvSpPr>
            <a:spLocks noChangeArrowheads="1"/>
          </p:cNvSpPr>
          <p:nvPr/>
        </p:nvSpPr>
        <p:spPr bwMode="auto">
          <a:xfrm>
            <a:off x="457200" y="1981200"/>
            <a:ext cx="83058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marL="514350" indent="-285750">
              <a:lnSpc>
                <a:spcPct val="120000"/>
              </a:lnSpc>
              <a:spcBef>
                <a:spcPts val="600"/>
              </a:spcBef>
              <a:spcAft>
                <a:spcPts val="1200"/>
              </a:spcAft>
              <a:buFont typeface="Arial" panose="020B0604020202020204" pitchFamily="34" charset="0"/>
              <a:buChar char="​"/>
              <a:defRPr sz="1500">
                <a:solidFill>
                  <a:schemeClr val="tx1"/>
                </a:solidFill>
                <a:latin typeface="Georgia" panose="02040502050405020303" pitchFamily="18" charset="0"/>
                <a:ea typeface="ＭＳ Ｐゴシック" panose="020B0600070205080204" pitchFamily="34" charset="-128"/>
                <a:cs typeface="ＭＳ Ｐゴシック" panose="020B0600070205080204" pitchFamily="34" charset="-128"/>
              </a:defRPr>
            </a:lvl1pPr>
            <a:lvl2pPr marL="971550" indent="-285750">
              <a:spcAft>
                <a:spcPts val="600"/>
              </a:spcAft>
              <a:buFont typeface="Arial" panose="020B0604020202020204" pitchFamily="34" charset="0"/>
              <a:buChar char="​"/>
              <a:defRPr sz="1500" i="1">
                <a:solidFill>
                  <a:schemeClr val="tx2"/>
                </a:solidFill>
                <a:latin typeface="Corbel" panose="020B0503020204020204" pitchFamily="34" charset="0"/>
                <a:ea typeface="ＭＳ Ｐゴシック" panose="020B0600070205080204" pitchFamily="34" charset="-128"/>
              </a:defRPr>
            </a:lvl2pPr>
            <a:lvl3pPr marL="1143000" indent="-228600">
              <a:lnSpc>
                <a:spcPct val="110000"/>
              </a:lnSpc>
              <a:spcBef>
                <a:spcPts val="600"/>
              </a:spcBef>
              <a:buFont typeface="Arial" panose="020B0604020202020204" pitchFamily="34" charset="0"/>
              <a:buChar char="​"/>
              <a:defRPr sz="1100" b="1">
                <a:solidFill>
                  <a:srgbClr val="118E97"/>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3pPr>
            <a:lvl4pPr marL="1600200" indent="-228600">
              <a:lnSpc>
                <a:spcPct val="114000"/>
              </a:lnSpc>
              <a:spcBef>
                <a:spcPts val="60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4pPr>
            <a:lvl5pPr marL="171450" indent="-171450">
              <a:lnSpc>
                <a:spcPct val="95000"/>
              </a:lnSpc>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5pPr>
            <a:lvl6pPr marL="628650" indent="-171450"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6pPr>
            <a:lvl7pPr marL="1085850" indent="-171450"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7pPr>
            <a:lvl8pPr marL="1543050" indent="-171450"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8pPr>
            <a:lvl9pPr marL="2000250" indent="-171450"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9pPr>
          </a:lstStyle>
          <a:p>
            <a:pPr eaLnBrk="1" hangingPunct="1">
              <a:lnSpc>
                <a:spcPct val="106000"/>
              </a:lnSpc>
              <a:spcBef>
                <a:spcPct val="0"/>
              </a:spcBef>
              <a:spcAft>
                <a:spcPts val="600"/>
              </a:spcAft>
              <a:buClr>
                <a:srgbClr val="C1C139"/>
              </a:buClr>
              <a:buFont typeface="Wingdings" panose="05000000000000000000" pitchFamily="2" charset="2"/>
              <a:buChar char="ü"/>
            </a:pPr>
            <a:r>
              <a:rPr lang="en-US" altLang="en-US" sz="1600"/>
              <a:t>CNAS supports most Shared Instrumentation and Shops at ~50%</a:t>
            </a:r>
          </a:p>
          <a:p>
            <a:pPr lvl="1" eaLnBrk="1" hangingPunct="1">
              <a:lnSpc>
                <a:spcPct val="106000"/>
              </a:lnSpc>
              <a:buClr>
                <a:srgbClr val="C1C139"/>
              </a:buClr>
              <a:buFontTx/>
              <a:buChar char="-"/>
            </a:pPr>
            <a:r>
              <a:rPr lang="en-US" altLang="en-US" sz="1600" i="0">
                <a:solidFill>
                  <a:schemeClr val="tx1"/>
                </a:solidFill>
                <a:latin typeface="Georgia" panose="02040502050405020303" pitchFamily="18" charset="0"/>
              </a:rPr>
              <a:t>e.g. 50% permanent funding from college, 50% temporary funded from recharges.</a:t>
            </a:r>
          </a:p>
          <a:p>
            <a:pPr eaLnBrk="1" hangingPunct="1">
              <a:lnSpc>
                <a:spcPct val="106000"/>
              </a:lnSpc>
              <a:spcBef>
                <a:spcPct val="0"/>
              </a:spcBef>
              <a:spcAft>
                <a:spcPts val="600"/>
              </a:spcAft>
              <a:buClr>
                <a:srgbClr val="C1C139"/>
              </a:buClr>
              <a:buFont typeface="Wingdings" panose="05000000000000000000" pitchFamily="2" charset="2"/>
              <a:buChar char="ü"/>
            </a:pPr>
            <a:endParaRPr lang="en-US" altLang="en-US" sz="1600"/>
          </a:p>
          <a:p>
            <a:pPr eaLnBrk="1" hangingPunct="1">
              <a:lnSpc>
                <a:spcPct val="106000"/>
              </a:lnSpc>
              <a:spcBef>
                <a:spcPct val="0"/>
              </a:spcBef>
              <a:spcAft>
                <a:spcPts val="600"/>
              </a:spcAft>
              <a:buClr>
                <a:srgbClr val="C1C139"/>
              </a:buClr>
              <a:buFont typeface="Wingdings" panose="05000000000000000000" pitchFamily="2" charset="2"/>
              <a:buChar char="ü"/>
            </a:pPr>
            <a:r>
              <a:rPr lang="en-US" altLang="en-US" sz="1600"/>
              <a:t>Depts usually administer these facilities (probably because they involve academic staff that need M&amp;P evaluations.</a:t>
            </a:r>
          </a:p>
          <a:p>
            <a:pPr eaLnBrk="1" hangingPunct="1">
              <a:lnSpc>
                <a:spcPct val="106000"/>
              </a:lnSpc>
              <a:spcBef>
                <a:spcPct val="0"/>
              </a:spcBef>
              <a:spcAft>
                <a:spcPts val="600"/>
              </a:spcAft>
              <a:buClr>
                <a:srgbClr val="C1C139"/>
              </a:buClr>
              <a:buFont typeface="Wingdings" panose="05000000000000000000" pitchFamily="2" charset="2"/>
              <a:buChar char="ü"/>
            </a:pPr>
            <a:endParaRPr lang="en-US" altLang="en-US" sz="1600"/>
          </a:p>
          <a:p>
            <a:pPr eaLnBrk="1" hangingPunct="1">
              <a:lnSpc>
                <a:spcPct val="106000"/>
              </a:lnSpc>
              <a:spcBef>
                <a:spcPct val="0"/>
              </a:spcBef>
              <a:spcAft>
                <a:spcPts val="600"/>
              </a:spcAft>
              <a:buClr>
                <a:srgbClr val="C1C139"/>
              </a:buClr>
              <a:buFont typeface="Wingdings" panose="05000000000000000000" pitchFamily="2" charset="2"/>
              <a:buChar char="ü"/>
            </a:pPr>
            <a:r>
              <a:rPr lang="en-US" altLang="en-US" sz="1600"/>
              <a:t>Lobbying for viable facilities support can require Chair involvement.  </a:t>
            </a:r>
          </a:p>
          <a:p>
            <a:pPr eaLnBrk="1" hangingPunct="1">
              <a:lnSpc>
                <a:spcPct val="106000"/>
              </a:lnSpc>
              <a:spcBef>
                <a:spcPct val="0"/>
              </a:spcBef>
              <a:spcAft>
                <a:spcPts val="600"/>
              </a:spcAft>
              <a:buClr>
                <a:srgbClr val="C1C139"/>
              </a:buClr>
              <a:buFont typeface="Wingdings" panose="05000000000000000000" pitchFamily="2" charset="2"/>
              <a:buChar char="ü"/>
            </a:pPr>
            <a:endParaRPr lang="en-US" altLang="en-US" sz="1600"/>
          </a:p>
          <a:p>
            <a:pPr eaLnBrk="1" hangingPunct="1">
              <a:lnSpc>
                <a:spcPct val="106000"/>
              </a:lnSpc>
              <a:spcBef>
                <a:spcPct val="0"/>
              </a:spcBef>
              <a:spcAft>
                <a:spcPts val="600"/>
              </a:spcAft>
              <a:buClr>
                <a:srgbClr val="C1C139"/>
              </a:buClr>
              <a:buFont typeface="Wingdings" panose="05000000000000000000" pitchFamily="2" charset="2"/>
              <a:buChar char="ü"/>
            </a:pPr>
            <a:r>
              <a:rPr lang="en-US" altLang="en-US" sz="1600"/>
              <a:t>Facility usage can be part of faculty start-up packages</a:t>
            </a:r>
          </a:p>
          <a:p>
            <a:pPr eaLnBrk="1" hangingPunct="1">
              <a:lnSpc>
                <a:spcPct val="106000"/>
              </a:lnSpc>
              <a:spcBef>
                <a:spcPct val="0"/>
              </a:spcBef>
              <a:spcAft>
                <a:spcPts val="600"/>
              </a:spcAft>
              <a:buClr>
                <a:srgbClr val="C1C139"/>
              </a:buClr>
              <a:buFont typeface="Wingdings" panose="05000000000000000000" pitchFamily="2" charset="2"/>
              <a:buChar char="ü"/>
            </a:pPr>
            <a:endParaRPr lang="en-US" altLang="en-US" sz="1600"/>
          </a:p>
          <a:p>
            <a:pPr eaLnBrk="1" hangingPunct="1">
              <a:lnSpc>
                <a:spcPct val="106000"/>
              </a:lnSpc>
              <a:spcBef>
                <a:spcPct val="0"/>
              </a:spcBef>
              <a:spcAft>
                <a:spcPts val="600"/>
              </a:spcAft>
              <a:buClr>
                <a:srgbClr val="C1C139"/>
              </a:buClr>
              <a:buFont typeface="Wingdings" panose="05000000000000000000" pitchFamily="2" charset="2"/>
              <a:buChar char="ü"/>
            </a:pPr>
            <a:endParaRPr lang="en-US" altLang="en-US" sz="1600"/>
          </a:p>
          <a:p>
            <a:pPr eaLnBrk="1" hangingPunct="1">
              <a:lnSpc>
                <a:spcPct val="106000"/>
              </a:lnSpc>
              <a:spcBef>
                <a:spcPct val="0"/>
              </a:spcBef>
              <a:buClr>
                <a:srgbClr val="C1C139"/>
              </a:buClr>
              <a:buFont typeface="Wingdings" panose="05000000000000000000" pitchFamily="2" charset="2"/>
              <a:buChar char="ü"/>
            </a:pPr>
            <a:endParaRPr lang="en-US" altLang="en-US" sz="1600"/>
          </a:p>
        </p:txBody>
      </p:sp>
      <p:sp>
        <p:nvSpPr>
          <p:cNvPr id="4" name="Rounded Rectangle 3"/>
          <p:cNvSpPr/>
          <p:nvPr/>
        </p:nvSpPr>
        <p:spPr>
          <a:xfrm>
            <a:off x="457200" y="1457325"/>
            <a:ext cx="7996238" cy="533400"/>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95000"/>
              </a:lnSpc>
              <a:spcBef>
                <a:spcPts val="0"/>
              </a:spcBef>
              <a:spcAft>
                <a:spcPts val="0"/>
              </a:spcAft>
              <a:defRPr/>
            </a:pPr>
            <a:r>
              <a:rPr lang="en-US" b="1" dirty="0">
                <a:solidFill>
                  <a:schemeClr val="tx2"/>
                </a:solidFill>
                <a:latin typeface="+mj-lt"/>
              </a:rPr>
              <a:t>Recharge Fees plus College and/or VCRED partial Subsidy</a:t>
            </a:r>
          </a:p>
        </p:txBody>
      </p:sp>
    </p:spTree>
    <p:extLst>
      <p:ext uri="{BB962C8B-B14F-4D97-AF65-F5344CB8AC3E}">
        <p14:creationId xmlns:p14="http://schemas.microsoft.com/office/powerpoint/2010/main" val="4256425821"/>
      </p:ext>
    </p:extLst>
  </p:cSld>
  <p:clrMapOvr>
    <a:masterClrMapping/>
  </p:clrMapOvr>
  <p:transition>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3490"/>
            <a:ext cx="8153400" cy="990600"/>
          </a:xfrm>
        </p:spPr>
        <p:txBody>
          <a:bodyPr>
            <a:normAutofit fontScale="90000"/>
          </a:bodyPr>
          <a:lstStyle/>
          <a:p>
            <a:r>
              <a:rPr lang="en-US" i="1" dirty="0" smtClean="0">
                <a:latin typeface="Garamond" pitchFamily="18" charset="0"/>
              </a:rPr>
              <a:t/>
            </a:r>
            <a:br>
              <a:rPr lang="en-US" i="1" dirty="0" smtClean="0">
                <a:latin typeface="Garamond" pitchFamily="18" charset="0"/>
              </a:rPr>
            </a:br>
            <a:r>
              <a:rPr lang="en-US" sz="4900" dirty="0" smtClean="0"/>
              <a:t>Employment</a:t>
            </a:r>
            <a:r>
              <a:rPr lang="en-US" sz="4900" cap="small" dirty="0" smtClean="0"/>
              <a:t> </a:t>
            </a:r>
            <a:r>
              <a:rPr lang="en-US" sz="4900" dirty="0" smtClean="0"/>
              <a:t>Best Practices</a:t>
            </a:r>
            <a:r>
              <a:rPr lang="en-US" dirty="0" smtClean="0"/>
              <a:t/>
            </a:r>
            <a:br>
              <a:rPr lang="en-US" dirty="0" smtClean="0"/>
            </a:br>
            <a:endParaRPr lang="en-US" sz="4300" dirty="0"/>
          </a:p>
        </p:txBody>
      </p:sp>
      <p:sp>
        <p:nvSpPr>
          <p:cNvPr id="3" name="Content Placeholder 2"/>
          <p:cNvSpPr>
            <a:spLocks noGrp="1"/>
          </p:cNvSpPr>
          <p:nvPr>
            <p:ph idx="1"/>
          </p:nvPr>
        </p:nvSpPr>
        <p:spPr>
          <a:xfrm>
            <a:off x="457200" y="1828800"/>
            <a:ext cx="8229600" cy="4800600"/>
          </a:xfrm>
        </p:spPr>
        <p:txBody>
          <a:bodyPr>
            <a:normAutofit/>
          </a:bodyPr>
          <a:lstStyle/>
          <a:p>
            <a:pPr algn="ctr">
              <a:buNone/>
            </a:pPr>
            <a:r>
              <a:rPr lang="en-US" sz="3200" b="1" cap="small" dirty="0">
                <a:effectLst>
                  <a:outerShdw blurRad="38100" dist="38100" dir="2700000" algn="tl">
                    <a:srgbClr val="000000">
                      <a:alpha val="43137"/>
                    </a:srgbClr>
                  </a:outerShdw>
                </a:effectLst>
              </a:rPr>
              <a:t>Complaint Processes</a:t>
            </a:r>
          </a:p>
        </p:txBody>
      </p:sp>
      <p:sp>
        <p:nvSpPr>
          <p:cNvPr id="5" name="Slide Number Placeholder 4"/>
          <p:cNvSpPr>
            <a:spLocks noGrp="1"/>
          </p:cNvSpPr>
          <p:nvPr>
            <p:ph type="sldNum" sz="quarter" idx="12"/>
          </p:nvPr>
        </p:nvSpPr>
        <p:spPr/>
        <p:txBody>
          <a:bodyPr>
            <a:normAutofit/>
          </a:bodyPr>
          <a:lstStyle/>
          <a:p>
            <a:fld id="{12581BD0-2AA8-46A8-8040-5EF155140331}" type="slidenum">
              <a:rPr lang="en-US" smtClean="0"/>
              <a:pPr/>
              <a:t>140</a:t>
            </a:fld>
            <a:endParaRPr lang="en-US" dirty="0"/>
          </a:p>
        </p:txBody>
      </p:sp>
      <p:pic>
        <p:nvPicPr>
          <p:cNvPr id="4106" name="Picture 10" descr="C:\Users\Mia 2\AppData\Local\Microsoft\Windows\Temporary Internet Files\Content.IE5\K3M8WI0J\MP900400332[1].jpg"/>
          <p:cNvPicPr>
            <a:picLocks noChangeAspect="1" noChangeArrowheads="1"/>
          </p:cNvPicPr>
          <p:nvPr/>
        </p:nvPicPr>
        <p:blipFill>
          <a:blip r:embed="rId2" cstate="print"/>
          <a:srcRect/>
          <a:stretch>
            <a:fillRect/>
          </a:stretch>
        </p:blipFill>
        <p:spPr bwMode="auto">
          <a:xfrm>
            <a:off x="2286000" y="2743200"/>
            <a:ext cx="5029200" cy="3351490"/>
          </a:xfrm>
          <a:prstGeom prst="rect">
            <a:avLst/>
          </a:prstGeom>
          <a:noFill/>
        </p:spPr>
      </p:pic>
    </p:spTree>
    <p:extLst>
      <p:ext uri="{BB962C8B-B14F-4D97-AF65-F5344CB8AC3E}">
        <p14:creationId xmlns:p14="http://schemas.microsoft.com/office/powerpoint/2010/main" val="279409759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25475"/>
            <a:ext cx="8153400" cy="990600"/>
          </a:xfrm>
        </p:spPr>
        <p:txBody>
          <a:bodyPr>
            <a:normAutofit fontScale="90000"/>
          </a:bodyPr>
          <a:lstStyle/>
          <a:p>
            <a:r>
              <a:rPr lang="en-US" i="1" dirty="0" smtClean="0">
                <a:latin typeface="Garamond" pitchFamily="18" charset="0"/>
              </a:rPr>
              <a:t/>
            </a:r>
            <a:br>
              <a:rPr lang="en-US" i="1" dirty="0" smtClean="0">
                <a:latin typeface="Garamond" pitchFamily="18" charset="0"/>
              </a:rPr>
            </a:br>
            <a:r>
              <a:rPr lang="en-US" sz="4900" dirty="0"/>
              <a:t>Employment</a:t>
            </a:r>
            <a:r>
              <a:rPr lang="en-US" sz="4900" cap="small" dirty="0"/>
              <a:t> </a:t>
            </a:r>
            <a:r>
              <a:rPr lang="en-US" sz="4900" dirty="0"/>
              <a:t>Best Practices</a:t>
            </a:r>
            <a:r>
              <a:rPr lang="en-US" dirty="0"/>
              <a:t/>
            </a:r>
            <a:br>
              <a:rPr lang="en-US" dirty="0"/>
            </a:br>
            <a:r>
              <a:rPr lang="en-US" dirty="0" smtClean="0"/>
              <a:t/>
            </a:r>
            <a:br>
              <a:rPr lang="en-US" dirty="0" smtClean="0"/>
            </a:br>
            <a:endParaRPr lang="en-US" sz="4300" dirty="0"/>
          </a:p>
        </p:txBody>
      </p:sp>
      <p:sp>
        <p:nvSpPr>
          <p:cNvPr id="3" name="Content Placeholder 2"/>
          <p:cNvSpPr>
            <a:spLocks noGrp="1"/>
          </p:cNvSpPr>
          <p:nvPr>
            <p:ph idx="1"/>
          </p:nvPr>
        </p:nvSpPr>
        <p:spPr>
          <a:xfrm>
            <a:off x="457200" y="1752600"/>
            <a:ext cx="8229600" cy="4724400"/>
          </a:xfrm>
        </p:spPr>
        <p:txBody>
          <a:bodyPr>
            <a:normAutofit fontScale="92500" lnSpcReduction="10000"/>
          </a:bodyPr>
          <a:lstStyle/>
          <a:p>
            <a:pPr algn="ctr">
              <a:buNone/>
            </a:pPr>
            <a:r>
              <a:rPr lang="en-US" sz="3000" b="1" cap="small" dirty="0" smtClean="0">
                <a:effectLst>
                  <a:outerShdw blurRad="38100" dist="38100" dir="2700000" algn="tl">
                    <a:srgbClr val="000000">
                      <a:alpha val="43137"/>
                    </a:srgbClr>
                  </a:outerShdw>
                </a:effectLst>
              </a:rPr>
              <a:t>Complaint Processes</a:t>
            </a:r>
          </a:p>
          <a:p>
            <a:pPr algn="ctr">
              <a:buNone/>
            </a:pPr>
            <a:endParaRPr lang="en-US" sz="1300" b="1" cap="small" dirty="0" smtClean="0">
              <a:effectLst>
                <a:outerShdw blurRad="38100" dist="38100" dir="2700000" algn="tl">
                  <a:srgbClr val="000000">
                    <a:alpha val="43137"/>
                  </a:srgbClr>
                </a:outerShdw>
              </a:effectLst>
            </a:endParaRPr>
          </a:p>
          <a:p>
            <a:pPr>
              <a:spcBef>
                <a:spcPts val="0"/>
              </a:spcBef>
              <a:spcAft>
                <a:spcPts val="600"/>
              </a:spcAft>
            </a:pPr>
            <a:r>
              <a:rPr lang="en-US" sz="2200" dirty="0" smtClean="0"/>
              <a:t>Any University Employee has the right to redress workplace grievances in one or more of the following ways:</a:t>
            </a:r>
          </a:p>
          <a:p>
            <a:pPr lvl="1">
              <a:spcBef>
                <a:spcPts val="0"/>
              </a:spcBef>
              <a:spcAft>
                <a:spcPts val="600"/>
              </a:spcAft>
            </a:pPr>
            <a:r>
              <a:rPr lang="en-US" sz="2200" dirty="0" smtClean="0"/>
              <a:t>UC Informal Complaint Resolution Processes</a:t>
            </a:r>
          </a:p>
          <a:p>
            <a:pPr lvl="1">
              <a:spcBef>
                <a:spcPts val="0"/>
              </a:spcBef>
              <a:spcAft>
                <a:spcPts val="600"/>
              </a:spcAft>
            </a:pPr>
            <a:r>
              <a:rPr lang="en-US" sz="2200" dirty="0" smtClean="0"/>
              <a:t>UC Formal Complaint Resolution Processes</a:t>
            </a:r>
          </a:p>
          <a:p>
            <a:pPr lvl="1">
              <a:spcBef>
                <a:spcPts val="0"/>
              </a:spcBef>
              <a:spcAft>
                <a:spcPts val="1200"/>
              </a:spcAft>
            </a:pPr>
            <a:r>
              <a:rPr lang="en-US" sz="2200" dirty="0" smtClean="0"/>
              <a:t>External Complaint Processes</a:t>
            </a:r>
          </a:p>
          <a:p>
            <a:pPr>
              <a:spcBef>
                <a:spcPts val="0"/>
              </a:spcBef>
              <a:spcAft>
                <a:spcPts val="600"/>
              </a:spcAft>
            </a:pPr>
            <a:r>
              <a:rPr lang="en-US" sz="2200" dirty="0" smtClean="0"/>
              <a:t>Formal Complaint Processes – University employees can lodge complaints re: violations of University Personnel Policies or Labor Agreements through a variety of mechanisms</a:t>
            </a:r>
          </a:p>
          <a:p>
            <a:pPr lvl="1">
              <a:spcBef>
                <a:spcPts val="0"/>
              </a:spcBef>
              <a:spcAft>
                <a:spcPts val="600"/>
              </a:spcAft>
            </a:pPr>
            <a:r>
              <a:rPr lang="en-US" sz="2200" dirty="0" smtClean="0"/>
              <a:t>Academic Personnel </a:t>
            </a:r>
          </a:p>
          <a:p>
            <a:pPr lvl="1">
              <a:spcBef>
                <a:spcPts val="0"/>
              </a:spcBef>
              <a:spcAft>
                <a:spcPts val="600"/>
              </a:spcAft>
            </a:pPr>
            <a:r>
              <a:rPr lang="en-US" sz="2200" dirty="0" smtClean="0"/>
              <a:t>Labor Agreements</a:t>
            </a:r>
          </a:p>
          <a:p>
            <a:pPr lvl="1">
              <a:spcBef>
                <a:spcPts val="0"/>
              </a:spcBef>
              <a:spcAft>
                <a:spcPts val="600"/>
              </a:spcAft>
            </a:pPr>
            <a:r>
              <a:rPr lang="en-US" sz="2200" dirty="0" smtClean="0"/>
              <a:t>PPSM</a:t>
            </a:r>
          </a:p>
          <a:p>
            <a:pPr lvl="1">
              <a:spcBef>
                <a:spcPts val="0"/>
              </a:spcBef>
              <a:spcAft>
                <a:spcPts val="600"/>
              </a:spcAft>
            </a:pPr>
            <a:r>
              <a:rPr lang="en-US" sz="2200" dirty="0" smtClean="0"/>
              <a:t>Whistleblower and Whistleblower Retaliation</a:t>
            </a:r>
          </a:p>
        </p:txBody>
      </p:sp>
      <p:sp>
        <p:nvSpPr>
          <p:cNvPr id="4" name="Slide Number Placeholder 3"/>
          <p:cNvSpPr>
            <a:spLocks noGrp="1"/>
          </p:cNvSpPr>
          <p:nvPr>
            <p:ph type="sldNum" sz="quarter" idx="12"/>
          </p:nvPr>
        </p:nvSpPr>
        <p:spPr/>
        <p:txBody>
          <a:bodyPr>
            <a:normAutofit/>
          </a:bodyPr>
          <a:lstStyle/>
          <a:p>
            <a:fld id="{12581BD0-2AA8-46A8-8040-5EF155140331}" type="slidenum">
              <a:rPr lang="en-US" smtClean="0"/>
              <a:pPr/>
              <a:t>141</a:t>
            </a:fld>
            <a:endParaRPr lang="en-US" dirty="0"/>
          </a:p>
        </p:txBody>
      </p:sp>
    </p:spTree>
    <p:extLst>
      <p:ext uri="{BB962C8B-B14F-4D97-AF65-F5344CB8AC3E}">
        <p14:creationId xmlns:p14="http://schemas.microsoft.com/office/powerpoint/2010/main" val="41265983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6977"/>
            <a:ext cx="8153400" cy="990600"/>
          </a:xfrm>
        </p:spPr>
        <p:txBody>
          <a:bodyPr>
            <a:normAutofit fontScale="90000"/>
          </a:bodyPr>
          <a:lstStyle/>
          <a:p>
            <a:r>
              <a:rPr lang="en-US" i="1" dirty="0" smtClean="0">
                <a:latin typeface="Garamond" pitchFamily="18" charset="0"/>
              </a:rPr>
              <a:t/>
            </a:r>
            <a:br>
              <a:rPr lang="en-US" i="1" dirty="0" smtClean="0">
                <a:latin typeface="Garamond" pitchFamily="18" charset="0"/>
              </a:rPr>
            </a:br>
            <a:r>
              <a:rPr lang="en-US" sz="4900" dirty="0"/>
              <a:t>Employment</a:t>
            </a:r>
            <a:r>
              <a:rPr lang="en-US" sz="4900" cap="small" dirty="0"/>
              <a:t> </a:t>
            </a:r>
            <a:r>
              <a:rPr lang="en-US" sz="4900" dirty="0"/>
              <a:t>Best Practices</a:t>
            </a:r>
            <a:r>
              <a:rPr lang="en-US" dirty="0" smtClean="0"/>
              <a:t/>
            </a:r>
            <a:br>
              <a:rPr lang="en-US" dirty="0" smtClean="0"/>
            </a:br>
            <a:endParaRPr lang="en-US" sz="4300" dirty="0"/>
          </a:p>
        </p:txBody>
      </p:sp>
      <p:sp>
        <p:nvSpPr>
          <p:cNvPr id="3" name="Content Placeholder 2"/>
          <p:cNvSpPr>
            <a:spLocks noGrp="1"/>
          </p:cNvSpPr>
          <p:nvPr>
            <p:ph idx="1"/>
          </p:nvPr>
        </p:nvSpPr>
        <p:spPr>
          <a:xfrm>
            <a:off x="457200" y="1676400"/>
            <a:ext cx="8229600" cy="4191000"/>
          </a:xfrm>
        </p:spPr>
        <p:txBody>
          <a:bodyPr/>
          <a:lstStyle/>
          <a:p>
            <a:pPr algn="ctr">
              <a:buNone/>
            </a:pPr>
            <a:r>
              <a:rPr lang="en-US" sz="2800" b="1" cap="small" dirty="0" smtClean="0">
                <a:effectLst>
                  <a:outerShdw blurRad="38100" dist="38100" dir="2700000" algn="tl">
                    <a:srgbClr val="000000">
                      <a:alpha val="43137"/>
                    </a:srgbClr>
                  </a:outerShdw>
                </a:effectLst>
              </a:rPr>
              <a:t>External Complaint Processes</a:t>
            </a:r>
          </a:p>
          <a:p>
            <a:endParaRPr lang="en-US" sz="2400" dirty="0" smtClean="0"/>
          </a:p>
          <a:p>
            <a:r>
              <a:rPr lang="en-US" sz="2400" dirty="0" smtClean="0"/>
              <a:t>The U.S. Equal Employment Opportunity Commission (EEOC).</a:t>
            </a:r>
          </a:p>
          <a:p>
            <a:r>
              <a:rPr lang="en-US" sz="2400" dirty="0" smtClean="0"/>
              <a:t>The U.S. Department of Labor (DOL).</a:t>
            </a:r>
          </a:p>
          <a:p>
            <a:r>
              <a:rPr lang="en-US" sz="2400" dirty="0" smtClean="0"/>
              <a:t>California Department of Fair Employment and Housing (DFEH)</a:t>
            </a:r>
          </a:p>
          <a:p>
            <a:r>
              <a:rPr lang="en-US" sz="2400" dirty="0" smtClean="0"/>
              <a:t>Office of Federal Contract Compliance Program (OFCCP).</a:t>
            </a:r>
          </a:p>
          <a:p>
            <a:pPr>
              <a:buNone/>
            </a:pPr>
            <a:endParaRPr lang="en-US" sz="2400" dirty="0" smtClean="0"/>
          </a:p>
          <a:p>
            <a:pPr>
              <a:buNone/>
            </a:pPr>
            <a:endParaRPr lang="en-US" sz="2400" dirty="0"/>
          </a:p>
        </p:txBody>
      </p:sp>
      <p:sp>
        <p:nvSpPr>
          <p:cNvPr id="4" name="Slide Number Placeholder 3"/>
          <p:cNvSpPr>
            <a:spLocks noGrp="1"/>
          </p:cNvSpPr>
          <p:nvPr>
            <p:ph type="sldNum" sz="quarter" idx="12"/>
          </p:nvPr>
        </p:nvSpPr>
        <p:spPr/>
        <p:txBody>
          <a:bodyPr>
            <a:normAutofit/>
          </a:bodyPr>
          <a:lstStyle/>
          <a:p>
            <a:fld id="{12581BD0-2AA8-46A8-8040-5EF155140331}" type="slidenum">
              <a:rPr lang="en-US" smtClean="0"/>
              <a:pPr/>
              <a:t>142</a:t>
            </a:fld>
            <a:endParaRPr lang="en-US" dirty="0"/>
          </a:p>
        </p:txBody>
      </p:sp>
    </p:spTree>
    <p:extLst>
      <p:ext uri="{BB962C8B-B14F-4D97-AF65-F5344CB8AC3E}">
        <p14:creationId xmlns:p14="http://schemas.microsoft.com/office/powerpoint/2010/main" val="231916050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8229600" cy="762000"/>
          </a:xfrm>
        </p:spPr>
        <p:txBody>
          <a:bodyPr>
            <a:noAutofit/>
          </a:bodyPr>
          <a:lstStyle/>
          <a:p>
            <a:r>
              <a:rPr lang="en-US" sz="3600" dirty="0"/>
              <a:t>Internal</a:t>
            </a:r>
            <a:r>
              <a:rPr lang="en-US" sz="3600" cap="small" dirty="0"/>
              <a:t> </a:t>
            </a:r>
            <a:r>
              <a:rPr lang="en-US" sz="3600" dirty="0"/>
              <a:t>Grievance &amp; Complaint Resources</a:t>
            </a:r>
            <a:br>
              <a:rPr lang="en-US" sz="3600" dirty="0"/>
            </a:br>
            <a:r>
              <a:rPr lang="en-US" sz="3600" dirty="0" smtClean="0"/>
              <a:t>(</a:t>
            </a:r>
            <a:r>
              <a:rPr lang="en-US" sz="3600" dirty="0"/>
              <a:t>Academic Personnel)</a:t>
            </a:r>
          </a:p>
        </p:txBody>
      </p:sp>
      <p:sp>
        <p:nvSpPr>
          <p:cNvPr id="4" name="Content Placeholder 3"/>
          <p:cNvSpPr>
            <a:spLocks noGrp="1"/>
          </p:cNvSpPr>
          <p:nvPr>
            <p:ph idx="1"/>
          </p:nvPr>
        </p:nvSpPr>
        <p:spPr>
          <a:xfrm>
            <a:off x="609600" y="1706562"/>
            <a:ext cx="8229600" cy="4724400"/>
          </a:xfrm>
        </p:spPr>
        <p:txBody>
          <a:bodyPr>
            <a:normAutofit/>
          </a:bodyPr>
          <a:lstStyle/>
          <a:p>
            <a:pPr lvl="0"/>
            <a:r>
              <a:rPr lang="en-US" sz="2300" dirty="0"/>
              <a:t>UC Systemwide Senate Bylaws 334-337</a:t>
            </a:r>
          </a:p>
          <a:p>
            <a:pPr lvl="0"/>
            <a:r>
              <a:rPr lang="en-US" sz="2300" dirty="0"/>
              <a:t>Non-Senate Academic Appointees APM 140</a:t>
            </a:r>
          </a:p>
          <a:p>
            <a:pPr lvl="0"/>
            <a:r>
              <a:rPr lang="en-US" sz="2300" dirty="0"/>
              <a:t>Whistleblower Policy and Whistleblower Protection Policy</a:t>
            </a:r>
          </a:p>
          <a:p>
            <a:pPr lvl="0"/>
            <a:r>
              <a:rPr lang="en-US" sz="2300" dirty="0"/>
              <a:t>UCR Academic Senate </a:t>
            </a:r>
            <a:r>
              <a:rPr lang="en-US" sz="2300" dirty="0" smtClean="0"/>
              <a:t>Bylaws</a:t>
            </a:r>
          </a:p>
          <a:p>
            <a:pPr lvl="0"/>
            <a:r>
              <a:rPr lang="en-US" sz="2300" dirty="0" smtClean="0"/>
              <a:t>Collective </a:t>
            </a:r>
            <a:r>
              <a:rPr lang="en-US" sz="2300" dirty="0"/>
              <a:t>Bargaining Agreements</a:t>
            </a:r>
          </a:p>
          <a:p>
            <a:pPr lvl="0"/>
            <a:r>
              <a:rPr lang="en-US" sz="2300" dirty="0"/>
              <a:t>The Office of Faculty and Staff Affirmative Action, Office of the </a:t>
            </a:r>
            <a:r>
              <a:rPr lang="en-US" sz="2300" dirty="0" err="1"/>
              <a:t>Ombuds</a:t>
            </a:r>
            <a:r>
              <a:rPr lang="en-US" sz="2300" dirty="0"/>
              <a:t>, Title IX/Sexual Harassment, Auditing and Accounting, and the Vice Provost of Administrative Resolution</a:t>
            </a:r>
            <a:r>
              <a:rPr lang="en-US" sz="2300" dirty="0" smtClean="0"/>
              <a:t>.</a:t>
            </a:r>
          </a:p>
          <a:p>
            <a:pPr lvl="0"/>
            <a:r>
              <a:rPr lang="en-US" sz="2300" dirty="0" smtClean="0"/>
              <a:t>UCR Campus Policy Number 650-17</a:t>
            </a:r>
            <a:endParaRPr lang="en-US" sz="2300" dirty="0"/>
          </a:p>
          <a:p>
            <a:endParaRPr lang="en-US" dirty="0"/>
          </a:p>
        </p:txBody>
      </p:sp>
      <p:sp>
        <p:nvSpPr>
          <p:cNvPr id="3" name="Slide Number Placeholder 2"/>
          <p:cNvSpPr>
            <a:spLocks noGrp="1"/>
          </p:cNvSpPr>
          <p:nvPr>
            <p:ph type="sldNum" sz="quarter" idx="12"/>
          </p:nvPr>
        </p:nvSpPr>
        <p:spPr/>
        <p:txBody>
          <a:bodyPr>
            <a:normAutofit/>
          </a:bodyPr>
          <a:lstStyle/>
          <a:p>
            <a:fld id="{12581BD0-2AA8-46A8-8040-5EF155140331}" type="slidenum">
              <a:rPr lang="en-US" smtClean="0"/>
              <a:pPr/>
              <a:t>143</a:t>
            </a:fld>
            <a:endParaRPr lang="en-US" dirty="0"/>
          </a:p>
        </p:txBody>
      </p:sp>
    </p:spTree>
    <p:extLst>
      <p:ext uri="{BB962C8B-B14F-4D97-AF65-F5344CB8AC3E}">
        <p14:creationId xmlns:p14="http://schemas.microsoft.com/office/powerpoint/2010/main" val="34790430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990600"/>
            <a:ext cx="8153400" cy="990600"/>
          </a:xfrm>
        </p:spPr>
        <p:txBody>
          <a:bodyPr>
            <a:noAutofit/>
          </a:bodyPr>
          <a:lstStyle/>
          <a:p>
            <a:r>
              <a:rPr lang="en-US" dirty="0"/>
              <a:t>Executive Order 11246</a:t>
            </a:r>
            <a:r>
              <a:rPr lang="en-US" sz="3600" i="1" dirty="0" smtClean="0">
                <a:latin typeface="Garamond" pitchFamily="18" charset="0"/>
              </a:rPr>
              <a:t/>
            </a:r>
            <a:br>
              <a:rPr lang="en-US" sz="3600" i="1" dirty="0" smtClean="0">
                <a:latin typeface="Garamond" pitchFamily="18" charset="0"/>
              </a:rPr>
            </a:br>
            <a:r>
              <a:rPr lang="en-US" sz="3600" cap="small" dirty="0"/>
              <a:t/>
            </a:r>
            <a:br>
              <a:rPr lang="en-US" sz="3600" cap="small" dirty="0"/>
            </a:br>
            <a:endParaRPr lang="en-US"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normAutofit/>
          </a:bodyPr>
          <a:lstStyle/>
          <a:p>
            <a:fld id="{12581BD0-2AA8-46A8-8040-5EF155140331}" type="slidenum">
              <a:rPr lang="en-US" smtClean="0"/>
              <a:pPr/>
              <a:t>144</a:t>
            </a:fld>
            <a:endParaRPr lang="en-US" dirty="0"/>
          </a:p>
        </p:txBody>
      </p:sp>
      <p:sp>
        <p:nvSpPr>
          <p:cNvPr id="3" name="Content Placeholder 2"/>
          <p:cNvSpPr>
            <a:spLocks noGrp="1"/>
          </p:cNvSpPr>
          <p:nvPr>
            <p:ph sz="quarter" idx="1"/>
          </p:nvPr>
        </p:nvSpPr>
        <p:spPr>
          <a:xfrm>
            <a:off x="685800" y="1295400"/>
            <a:ext cx="8229600" cy="4800600"/>
          </a:xfrm>
        </p:spPr>
        <p:txBody>
          <a:bodyPr>
            <a:normAutofit/>
          </a:bodyPr>
          <a:lstStyle/>
          <a:p>
            <a:pPr algn="ctr">
              <a:buNone/>
            </a:pPr>
            <a:r>
              <a:rPr lang="en-US" b="1" dirty="0" smtClean="0"/>
              <a:t>	</a:t>
            </a:r>
            <a:endParaRPr lang="en-US" sz="1200" b="1" cap="small" dirty="0" smtClean="0">
              <a:effectLst>
                <a:outerShdw blurRad="38100" dist="38100" dir="2700000" algn="tl">
                  <a:srgbClr val="000000">
                    <a:alpha val="43137"/>
                  </a:srgbClr>
                </a:outerShdw>
              </a:effectLst>
            </a:endParaRPr>
          </a:p>
          <a:p>
            <a:pPr>
              <a:defRPr/>
            </a:pPr>
            <a:r>
              <a:rPr lang="en-US" sz="2000" b="1" u="sng" dirty="0" smtClean="0"/>
              <a:t>Prohibits</a:t>
            </a:r>
            <a:r>
              <a:rPr lang="en-US" sz="2000" dirty="0" smtClean="0"/>
              <a:t>  federal contractors and subcontractors who have contracts of $10,000 in one year from discriminating in employment decisions on the basis of race, color, religion, sex, sexual orientation, gender identity or national origin, disability and veteran status.</a:t>
            </a:r>
          </a:p>
          <a:p>
            <a:pPr marL="0" indent="0">
              <a:buNone/>
              <a:defRPr/>
            </a:pPr>
            <a:endParaRPr lang="en-US" sz="2000" dirty="0" smtClean="0"/>
          </a:p>
          <a:p>
            <a:pPr>
              <a:defRPr/>
            </a:pPr>
            <a:r>
              <a:rPr lang="en-US" sz="2000" dirty="0" smtClean="0"/>
              <a:t>Requires federal contractors </a:t>
            </a:r>
            <a:r>
              <a:rPr lang="en-US" sz="2000" b="1" u="sng" dirty="0" smtClean="0"/>
              <a:t>to take affirmative steps</a:t>
            </a:r>
            <a:r>
              <a:rPr lang="en-US" sz="2000" b="1" dirty="0"/>
              <a:t> </a:t>
            </a:r>
            <a:r>
              <a:rPr lang="en-US" sz="2000" dirty="0" smtClean="0"/>
              <a:t>to ensure that equal opportunity is provided in all aspects of their employment.</a:t>
            </a:r>
          </a:p>
          <a:p>
            <a:pPr>
              <a:defRPr/>
            </a:pPr>
            <a:endParaRPr lang="en-US" sz="2000" dirty="0" smtClean="0"/>
          </a:p>
          <a:p>
            <a:pPr>
              <a:defRPr/>
            </a:pPr>
            <a:r>
              <a:rPr lang="en-US" sz="2000" dirty="0" smtClean="0"/>
              <a:t>Must  develop a written </a:t>
            </a:r>
            <a:r>
              <a:rPr lang="en-US" sz="2000" b="1" u="sng" dirty="0" smtClean="0"/>
              <a:t>Affirmative Action Plan </a:t>
            </a:r>
            <a:r>
              <a:rPr lang="en-US" sz="2000" dirty="0" smtClean="0"/>
              <a:t>(AAP).</a:t>
            </a:r>
          </a:p>
          <a:p>
            <a:pPr marL="0" indent="0">
              <a:buNone/>
              <a:defRPr/>
            </a:pPr>
            <a:endParaRPr lang="en-US" sz="2000" dirty="0" smtClean="0"/>
          </a:p>
          <a:p>
            <a:pPr>
              <a:defRPr/>
            </a:pPr>
            <a:r>
              <a:rPr lang="en-US" sz="2000" dirty="0" smtClean="0"/>
              <a:t>Department of Labor’s  </a:t>
            </a:r>
            <a:r>
              <a:rPr lang="en-US" sz="2000" b="1" dirty="0" smtClean="0"/>
              <a:t>Office of Federal Contractor Compliance Programs</a:t>
            </a:r>
            <a:r>
              <a:rPr lang="en-US" sz="2000" dirty="0" smtClean="0"/>
              <a:t> (OFCCP) is tasked with enforcement.</a:t>
            </a:r>
          </a:p>
          <a:p>
            <a:endParaRPr lang="en-US" sz="2000" dirty="0" smtClean="0"/>
          </a:p>
        </p:txBody>
      </p:sp>
    </p:spTree>
    <p:extLst>
      <p:ext uri="{BB962C8B-B14F-4D97-AF65-F5344CB8AC3E}">
        <p14:creationId xmlns:p14="http://schemas.microsoft.com/office/powerpoint/2010/main" val="164785853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10046" y="381000"/>
            <a:ext cx="8229600" cy="762000"/>
          </a:xfrm>
        </p:spPr>
        <p:txBody>
          <a:bodyPr>
            <a:noAutofit/>
          </a:bodyPr>
          <a:lstStyle/>
          <a:p>
            <a:r>
              <a:rPr lang="en-US" sz="3600" dirty="0"/>
              <a:t>Executive</a:t>
            </a:r>
            <a:r>
              <a:rPr lang="en-US" sz="3600" cap="small" dirty="0">
                <a:effectLst>
                  <a:outerShdw blurRad="38100" dist="38100" dir="2700000" algn="tl">
                    <a:srgbClr val="000000">
                      <a:alpha val="43137"/>
                    </a:srgbClr>
                  </a:outerShdw>
                </a:effectLst>
              </a:rPr>
              <a:t> </a:t>
            </a:r>
            <a:r>
              <a:rPr lang="en-US" sz="3600" dirty="0"/>
              <a:t>Orders 11246 &amp; 13672*: </a:t>
            </a:r>
            <a:br>
              <a:rPr lang="en-US" sz="3600" dirty="0"/>
            </a:br>
            <a:r>
              <a:rPr lang="en-US" sz="3600" dirty="0"/>
              <a:t>Expanding Non-Discrimination Enforcement</a:t>
            </a:r>
          </a:p>
        </p:txBody>
      </p:sp>
      <p:sp>
        <p:nvSpPr>
          <p:cNvPr id="7" name="Content Placeholder 6"/>
          <p:cNvSpPr>
            <a:spLocks noGrp="1"/>
          </p:cNvSpPr>
          <p:nvPr>
            <p:ph idx="1"/>
          </p:nvPr>
        </p:nvSpPr>
        <p:spPr>
          <a:xfrm>
            <a:off x="881743" y="762000"/>
            <a:ext cx="8229600" cy="4724400"/>
          </a:xfrm>
        </p:spPr>
        <p:txBody>
          <a:bodyPr>
            <a:normAutofit fontScale="62500" lnSpcReduction="20000"/>
          </a:bodyPr>
          <a:lstStyle/>
          <a:p>
            <a:pPr marL="114300" indent="0">
              <a:buNone/>
            </a:pPr>
            <a:endParaRPr lang="en-US" sz="3600" dirty="0" smtClean="0"/>
          </a:p>
          <a:p>
            <a:pPr marL="114300" indent="0">
              <a:buNone/>
            </a:pPr>
            <a:endParaRPr lang="en-US" sz="8000" dirty="0">
              <a:solidFill>
                <a:schemeClr val="tx2"/>
              </a:solidFill>
              <a:latin typeface="+mj-lt"/>
              <a:ea typeface="+mj-ea"/>
              <a:cs typeface="+mj-cs"/>
            </a:endParaRPr>
          </a:p>
          <a:p>
            <a:pPr marL="114300" indent="0">
              <a:buNone/>
            </a:pPr>
            <a:r>
              <a:rPr lang="en-US" sz="3600" b="1" dirty="0" smtClean="0"/>
              <a:t>Protects Employees From Discrimination on the Basis of: </a:t>
            </a:r>
          </a:p>
          <a:p>
            <a:r>
              <a:rPr lang="en-US" sz="3600" dirty="0" smtClean="0"/>
              <a:t>Race </a:t>
            </a:r>
          </a:p>
          <a:p>
            <a:r>
              <a:rPr lang="en-US" sz="3600" dirty="0" smtClean="0"/>
              <a:t>Color</a:t>
            </a:r>
          </a:p>
          <a:p>
            <a:r>
              <a:rPr lang="en-US" sz="3600" dirty="0" smtClean="0"/>
              <a:t>Religion</a:t>
            </a:r>
          </a:p>
          <a:p>
            <a:r>
              <a:rPr lang="en-US" sz="3600" dirty="0" smtClean="0"/>
              <a:t>Sex</a:t>
            </a:r>
          </a:p>
          <a:p>
            <a:r>
              <a:rPr lang="en-US" sz="3600" dirty="0" smtClean="0"/>
              <a:t>Sexual Orientation </a:t>
            </a:r>
            <a:r>
              <a:rPr lang="en-US" sz="3600" dirty="0"/>
              <a:t>*</a:t>
            </a:r>
            <a:endParaRPr lang="en-US" sz="3600" dirty="0" smtClean="0"/>
          </a:p>
          <a:p>
            <a:r>
              <a:rPr lang="en-US" sz="3600" dirty="0" smtClean="0"/>
              <a:t>Gender Identity *</a:t>
            </a:r>
          </a:p>
          <a:p>
            <a:r>
              <a:rPr lang="en-US" sz="3600" dirty="0" smtClean="0"/>
              <a:t>National Origin</a:t>
            </a:r>
          </a:p>
          <a:p>
            <a:r>
              <a:rPr lang="en-US" sz="3600" dirty="0" smtClean="0"/>
              <a:t>Disability</a:t>
            </a:r>
          </a:p>
          <a:p>
            <a:r>
              <a:rPr lang="en-US" sz="3600" dirty="0" smtClean="0"/>
              <a:t>Protected Veteran Status </a:t>
            </a:r>
          </a:p>
          <a:p>
            <a:pPr marL="114300" indent="0">
              <a:buNone/>
            </a:pPr>
            <a:endParaRPr lang="en-US" dirty="0"/>
          </a:p>
          <a:p>
            <a:endParaRPr lang="en-US" dirty="0"/>
          </a:p>
        </p:txBody>
      </p:sp>
      <p:sp>
        <p:nvSpPr>
          <p:cNvPr id="2" name="Slide Number Placeholder 1"/>
          <p:cNvSpPr>
            <a:spLocks noGrp="1"/>
          </p:cNvSpPr>
          <p:nvPr>
            <p:ph type="sldNum" sz="quarter" idx="12"/>
          </p:nvPr>
        </p:nvSpPr>
        <p:spPr/>
        <p:txBody>
          <a:bodyPr>
            <a:normAutofit/>
          </a:bodyPr>
          <a:lstStyle/>
          <a:p>
            <a:fld id="{12581BD0-2AA8-46A8-8040-5EF155140331}" type="slidenum">
              <a:rPr lang="en-US" smtClean="0"/>
              <a:pPr/>
              <a:t>145</a:t>
            </a:fld>
            <a:endParaRPr lang="en-US" dirty="0"/>
          </a:p>
        </p:txBody>
      </p:sp>
    </p:spTree>
    <p:extLst>
      <p:ext uri="{BB962C8B-B14F-4D97-AF65-F5344CB8AC3E}">
        <p14:creationId xmlns:p14="http://schemas.microsoft.com/office/powerpoint/2010/main" val="25388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8153400" cy="990600"/>
          </a:xfrm>
        </p:spPr>
        <p:txBody>
          <a:bodyPr/>
          <a:lstStyle/>
          <a:p>
            <a:r>
              <a:rPr lang="en-US" dirty="0"/>
              <a:t>New</a:t>
            </a:r>
            <a:r>
              <a:rPr lang="en-US" dirty="0" smtClean="0"/>
              <a:t> OFCCP Requirements	</a:t>
            </a:r>
            <a:endParaRPr lang="en-US" dirty="0"/>
          </a:p>
        </p:txBody>
      </p:sp>
      <p:sp>
        <p:nvSpPr>
          <p:cNvPr id="3" name="Content Placeholder 2"/>
          <p:cNvSpPr>
            <a:spLocks noGrp="1"/>
          </p:cNvSpPr>
          <p:nvPr>
            <p:ph sz="quarter" idx="1"/>
          </p:nvPr>
        </p:nvSpPr>
        <p:spPr>
          <a:xfrm>
            <a:off x="609600" y="1981200"/>
            <a:ext cx="7924800" cy="4114800"/>
          </a:xfrm>
        </p:spPr>
        <p:txBody>
          <a:bodyPr/>
          <a:lstStyle/>
          <a:p>
            <a:r>
              <a:rPr lang="en-US" sz="2600" dirty="0" smtClean="0"/>
              <a:t>New OFCCP requirements require that candidates be given an opportunity to disclose whether they are disabled or a veteran at the time of the application.  </a:t>
            </a:r>
          </a:p>
        </p:txBody>
      </p:sp>
      <p:sp>
        <p:nvSpPr>
          <p:cNvPr id="4" name="Slide Number Placeholder 3"/>
          <p:cNvSpPr>
            <a:spLocks noGrp="1"/>
          </p:cNvSpPr>
          <p:nvPr>
            <p:ph type="sldNum" sz="quarter" idx="11"/>
          </p:nvPr>
        </p:nvSpPr>
        <p:spPr/>
        <p:txBody>
          <a:bodyPr/>
          <a:lstStyle/>
          <a:p>
            <a:pPr>
              <a:defRPr/>
            </a:pPr>
            <a:fld id="{03C48FEA-6BCB-403E-AD93-CD467E3122E1}" type="slidenum">
              <a:rPr lang="en-US" smtClean="0"/>
              <a:pPr>
                <a:defRPr/>
              </a:pPr>
              <a:t>146</a:t>
            </a:fld>
            <a:endParaRPr lang="en-US" dirty="0"/>
          </a:p>
        </p:txBody>
      </p:sp>
    </p:spTree>
    <p:extLst>
      <p:ext uri="{BB962C8B-B14F-4D97-AF65-F5344CB8AC3E}">
        <p14:creationId xmlns:p14="http://schemas.microsoft.com/office/powerpoint/2010/main" val="253187548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8153400" cy="990600"/>
          </a:xfrm>
        </p:spPr>
        <p:txBody>
          <a:bodyPr>
            <a:normAutofit fontScale="90000"/>
          </a:bodyPr>
          <a:lstStyle/>
          <a:p>
            <a:r>
              <a:rPr lang="en-US" sz="4000" dirty="0" smtClean="0"/>
              <a:t>Public Records Act (PRA) and Information Practices Act (IPA) Requests</a:t>
            </a:r>
            <a:endParaRPr lang="en-US" sz="4000" dirty="0"/>
          </a:p>
        </p:txBody>
      </p:sp>
      <p:sp>
        <p:nvSpPr>
          <p:cNvPr id="3" name="Content Placeholder 2"/>
          <p:cNvSpPr>
            <a:spLocks noGrp="1"/>
          </p:cNvSpPr>
          <p:nvPr>
            <p:ph sz="quarter" idx="1"/>
          </p:nvPr>
        </p:nvSpPr>
        <p:spPr/>
        <p:txBody>
          <a:bodyPr/>
          <a:lstStyle/>
          <a:p>
            <a:r>
              <a:rPr lang="en-US" dirty="0" smtClean="0"/>
              <a:t>Contact Kristen Erving</a:t>
            </a:r>
          </a:p>
          <a:p>
            <a:r>
              <a:rPr lang="en-US" dirty="0" smtClean="0"/>
              <a:t>Don’t perform UC work on personal email</a:t>
            </a:r>
          </a:p>
          <a:p>
            <a:r>
              <a:rPr lang="en-US" dirty="0" smtClean="0"/>
              <a:t>Relates only to documents</a:t>
            </a:r>
          </a:p>
          <a:p>
            <a:r>
              <a:rPr lang="en-US" dirty="0" smtClean="0"/>
              <a:t>Series of exceptions</a:t>
            </a:r>
            <a:endParaRPr lang="en-US" dirty="0"/>
          </a:p>
        </p:txBody>
      </p:sp>
      <p:sp>
        <p:nvSpPr>
          <p:cNvPr id="4" name="Slide Number Placeholder 3"/>
          <p:cNvSpPr>
            <a:spLocks noGrp="1"/>
          </p:cNvSpPr>
          <p:nvPr>
            <p:ph type="sldNum" sz="quarter" idx="11"/>
          </p:nvPr>
        </p:nvSpPr>
        <p:spPr/>
        <p:txBody>
          <a:bodyPr/>
          <a:lstStyle/>
          <a:p>
            <a:pPr>
              <a:defRPr/>
            </a:pPr>
            <a:fld id="{03C48FEA-6BCB-403E-AD93-CD467E3122E1}" type="slidenum">
              <a:rPr lang="en-US" smtClean="0"/>
              <a:pPr>
                <a:defRPr/>
              </a:pPr>
              <a:t>147</a:t>
            </a:fld>
            <a:endParaRPr lang="en-US" dirty="0"/>
          </a:p>
        </p:txBody>
      </p:sp>
    </p:spTree>
    <p:extLst>
      <p:ext uri="{BB962C8B-B14F-4D97-AF65-F5344CB8AC3E}">
        <p14:creationId xmlns:p14="http://schemas.microsoft.com/office/powerpoint/2010/main" val="135679068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good deed goes unpunished</a:t>
            </a:r>
            <a:endParaRPr lang="en-US" dirty="0"/>
          </a:p>
        </p:txBody>
      </p:sp>
      <p:sp>
        <p:nvSpPr>
          <p:cNvPr id="3" name="Content Placeholder 2"/>
          <p:cNvSpPr>
            <a:spLocks noGrp="1"/>
          </p:cNvSpPr>
          <p:nvPr>
            <p:ph sz="quarter" idx="1"/>
          </p:nvPr>
        </p:nvSpPr>
        <p:spPr>
          <a:xfrm>
            <a:off x="228600" y="1828800"/>
            <a:ext cx="8537448" cy="4267200"/>
          </a:xfrm>
        </p:spPr>
        <p:txBody>
          <a:bodyPr/>
          <a:lstStyle/>
          <a:p>
            <a:pPr lvl="1"/>
            <a:r>
              <a:rPr lang="en-US" dirty="0" smtClean="0"/>
              <a:t>The doctor’s note also states that Liza should be excused from her duties as a driver.   Although Liza’s position requires that she drive 3 times a week to an off-site lab, you reluctantly agree.  </a:t>
            </a:r>
          </a:p>
          <a:p>
            <a:pPr lvl="1"/>
            <a:r>
              <a:rPr lang="en-US" dirty="0" smtClean="0"/>
              <a:t>You have tried this for 6 months.  Liza’s schedule and her inability to drive are disrupting the work of the department, and she is routinely coming in at 10:30 now.  You want to discipline her and call HR.</a:t>
            </a:r>
          </a:p>
          <a:p>
            <a:pPr lvl="1"/>
            <a:r>
              <a:rPr lang="en-US" dirty="0" smtClean="0"/>
              <a:t>What are the problems you see here? </a:t>
            </a:r>
            <a:endParaRPr lang="en-US" dirty="0"/>
          </a:p>
        </p:txBody>
      </p:sp>
      <p:sp>
        <p:nvSpPr>
          <p:cNvPr id="4" name="Slide Number Placeholder 3"/>
          <p:cNvSpPr>
            <a:spLocks noGrp="1"/>
          </p:cNvSpPr>
          <p:nvPr>
            <p:ph type="sldNum" sz="quarter" idx="11"/>
          </p:nvPr>
        </p:nvSpPr>
        <p:spPr/>
        <p:txBody>
          <a:bodyPr/>
          <a:lstStyle/>
          <a:p>
            <a:pPr>
              <a:defRPr/>
            </a:pPr>
            <a:fld id="{03C48FEA-6BCB-403E-AD93-CD467E3122E1}" type="slidenum">
              <a:rPr lang="en-US" smtClean="0"/>
              <a:pPr>
                <a:defRPr/>
              </a:pPr>
              <a:t>148</a:t>
            </a:fld>
            <a:endParaRPr lang="en-US" dirty="0"/>
          </a:p>
        </p:txBody>
      </p:sp>
    </p:spTree>
    <p:extLst>
      <p:ext uri="{BB962C8B-B14F-4D97-AF65-F5344CB8AC3E}">
        <p14:creationId xmlns:p14="http://schemas.microsoft.com/office/powerpoint/2010/main" val="20729947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you ask/discuss….</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Will you need an accommodation if you’re hired? </a:t>
            </a:r>
          </a:p>
          <a:p>
            <a:pPr lvl="1"/>
            <a:r>
              <a:rPr lang="en-US" dirty="0" smtClean="0"/>
              <a:t>What if the applicant has an obvious disability?</a:t>
            </a:r>
          </a:p>
          <a:p>
            <a:r>
              <a:rPr lang="en-US" dirty="0" smtClean="0"/>
              <a:t>Have you had any on-the-job injuries in the past?</a:t>
            </a:r>
          </a:p>
          <a:p>
            <a:r>
              <a:rPr lang="en-US" dirty="0" smtClean="0"/>
              <a:t>Do you speak a foreign language (not </a:t>
            </a:r>
            <a:r>
              <a:rPr lang="en-US" dirty="0" smtClean="0"/>
              <a:t>pedagogically </a:t>
            </a:r>
            <a:r>
              <a:rPr lang="en-US" dirty="0" smtClean="0"/>
              <a:t>based?</a:t>
            </a:r>
          </a:p>
          <a:p>
            <a:r>
              <a:rPr lang="en-US" dirty="0" smtClean="0"/>
              <a:t>Are you available to work overtime, if necessary? </a:t>
            </a:r>
          </a:p>
          <a:p>
            <a:r>
              <a:rPr lang="en-US" dirty="0" smtClean="0"/>
              <a:t>What year did you graduate from college? </a:t>
            </a:r>
          </a:p>
          <a:p>
            <a:r>
              <a:rPr lang="en-US" dirty="0" smtClean="0"/>
              <a:t>Where were you born?</a:t>
            </a:r>
          </a:p>
          <a:p>
            <a:r>
              <a:rPr lang="en-US" dirty="0" smtClean="0"/>
              <a:t>Will your spouse be looking for a position?</a:t>
            </a:r>
          </a:p>
          <a:p>
            <a:r>
              <a:rPr lang="en-US" dirty="0" smtClean="0"/>
              <a:t>Are you a US citizen?</a:t>
            </a:r>
          </a:p>
        </p:txBody>
      </p:sp>
      <p:sp>
        <p:nvSpPr>
          <p:cNvPr id="4" name="Slide Number Placeholder 3"/>
          <p:cNvSpPr>
            <a:spLocks noGrp="1"/>
          </p:cNvSpPr>
          <p:nvPr>
            <p:ph type="sldNum" sz="quarter" idx="11"/>
          </p:nvPr>
        </p:nvSpPr>
        <p:spPr/>
        <p:txBody>
          <a:bodyPr/>
          <a:lstStyle/>
          <a:p>
            <a:pPr>
              <a:defRPr/>
            </a:pPr>
            <a:fld id="{03C48FEA-6BCB-403E-AD93-CD467E3122E1}" type="slidenum">
              <a:rPr lang="en-US" smtClean="0"/>
              <a:pPr>
                <a:defRPr/>
              </a:pPr>
              <a:t>149</a:t>
            </a:fld>
            <a:endParaRPr lang="en-US" dirty="0"/>
          </a:p>
        </p:txBody>
      </p:sp>
    </p:spTree>
    <p:extLst>
      <p:ext uri="{BB962C8B-B14F-4D97-AF65-F5344CB8AC3E}">
        <p14:creationId xmlns:p14="http://schemas.microsoft.com/office/powerpoint/2010/main" val="29336818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Object 1"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269" name="think-cell Slide" r:id="rId5" imgW="0" imgH="0" progId="TCLayout.ActiveDocument.1">
                  <p:embed/>
                </p:oleObj>
              </mc:Choice>
              <mc:Fallback>
                <p:oleObj name="think-cell Slide" r:id="rId5" imgW="0" imgH="0" progId="TCLayout.ActiveDocument.1">
                  <p:embed/>
                  <p:pic>
                    <p:nvPicPr>
                      <p:cNvPr id="32770" name="Object 1" hidden="1"/>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771" name="Title 2"/>
          <p:cNvSpPr txBox="1">
            <a:spLocks/>
          </p:cNvSpPr>
          <p:nvPr/>
        </p:nvSpPr>
        <p:spPr bwMode="gray">
          <a:xfrm>
            <a:off x="461963" y="571500"/>
            <a:ext cx="83550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67082" bIns="0"/>
          <a:lstStyle>
            <a:lvl1pPr defTabSz="912813">
              <a:lnSpc>
                <a:spcPct val="120000"/>
              </a:lnSpc>
              <a:spcBef>
                <a:spcPts val="600"/>
              </a:spcBef>
              <a:spcAft>
                <a:spcPts val="1200"/>
              </a:spcAft>
              <a:buFont typeface="Arial" panose="020B0604020202020204" pitchFamily="34" charset="0"/>
              <a:buChar char="​"/>
              <a:defRPr sz="1500">
                <a:solidFill>
                  <a:schemeClr val="tx1"/>
                </a:solidFill>
                <a:latin typeface="Georgia" panose="02040502050405020303" pitchFamily="18" charset="0"/>
                <a:ea typeface="ＭＳ Ｐゴシック" panose="020B0600070205080204" pitchFamily="34" charset="-128"/>
                <a:cs typeface="ＭＳ Ｐゴシック" panose="020B0600070205080204" pitchFamily="34" charset="-128"/>
              </a:defRPr>
            </a:lvl1pPr>
            <a:lvl2pPr marL="37931725" indent="-37474525" defTabSz="912813">
              <a:spcAft>
                <a:spcPts val="600"/>
              </a:spcAft>
              <a:buFont typeface="Arial" panose="020B0604020202020204" pitchFamily="34" charset="0"/>
              <a:buChar char="​"/>
              <a:defRPr sz="1500" i="1">
                <a:solidFill>
                  <a:schemeClr val="tx2"/>
                </a:solidFill>
                <a:latin typeface="Corbel" panose="020B0503020204020204" pitchFamily="34" charset="0"/>
                <a:ea typeface="ＭＳ Ｐゴシック" panose="020B0600070205080204" pitchFamily="34" charset="-128"/>
              </a:defRPr>
            </a:lvl2pPr>
            <a:lvl3pPr marL="1143000" indent="-228600" defTabSz="912813">
              <a:lnSpc>
                <a:spcPct val="110000"/>
              </a:lnSpc>
              <a:spcBef>
                <a:spcPts val="600"/>
              </a:spcBef>
              <a:buFont typeface="Arial" panose="020B0604020202020204" pitchFamily="34" charset="0"/>
              <a:buChar char="​"/>
              <a:defRPr sz="1100" b="1">
                <a:solidFill>
                  <a:srgbClr val="118E97"/>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3pPr>
            <a:lvl4pPr marL="1600200" indent="-228600" defTabSz="912813">
              <a:lnSpc>
                <a:spcPct val="114000"/>
              </a:lnSpc>
              <a:spcBef>
                <a:spcPts val="60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4pPr>
            <a:lvl5pPr marL="171450" indent="-171450" defTabSz="912813">
              <a:lnSpc>
                <a:spcPct val="95000"/>
              </a:lnSpc>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5pPr>
            <a:lvl6pPr marL="6286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6pPr>
            <a:lvl7pPr marL="10858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7pPr>
            <a:lvl8pPr marL="15430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8pPr>
            <a:lvl9pPr marL="20002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9pPr>
          </a:lstStyle>
          <a:p>
            <a:pPr eaLnBrk="1" hangingPunct="1">
              <a:lnSpc>
                <a:spcPct val="100000"/>
              </a:lnSpc>
              <a:spcBef>
                <a:spcPct val="0"/>
              </a:spcBef>
              <a:spcAft>
                <a:spcPct val="0"/>
              </a:spcAft>
              <a:buFontTx/>
              <a:buNone/>
            </a:pPr>
            <a:r>
              <a:rPr lang="en-US" altLang="en-US" sz="2800">
                <a:solidFill>
                  <a:srgbClr val="0000FF"/>
                </a:solidFill>
                <a:latin typeface="Arial" panose="020B0604020202020204" pitchFamily="34" charset="0"/>
                <a:cs typeface="Arial" panose="020B0604020202020204" pitchFamily="34" charset="0"/>
              </a:rPr>
              <a:t>12.     Physics &amp; Astronomy Dept Expenditures </a:t>
            </a:r>
          </a:p>
        </p:txBody>
      </p:sp>
      <p:sp>
        <p:nvSpPr>
          <p:cNvPr id="32772" name="Rectangle 51"/>
          <p:cNvSpPr>
            <a:spLocks noChangeArrowheads="1"/>
          </p:cNvSpPr>
          <p:nvPr/>
        </p:nvSpPr>
        <p:spPr bwMode="auto">
          <a:xfrm>
            <a:off x="457200" y="1981200"/>
            <a:ext cx="8077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marL="514350" indent="-285750">
              <a:lnSpc>
                <a:spcPct val="120000"/>
              </a:lnSpc>
              <a:spcBef>
                <a:spcPts val="600"/>
              </a:spcBef>
              <a:spcAft>
                <a:spcPts val="1200"/>
              </a:spcAft>
              <a:buFont typeface="Arial" panose="020B0604020202020204" pitchFamily="34" charset="0"/>
              <a:buChar char="​"/>
              <a:defRPr sz="1500">
                <a:solidFill>
                  <a:schemeClr val="tx1"/>
                </a:solidFill>
                <a:latin typeface="Georgia" panose="02040502050405020303" pitchFamily="18" charset="0"/>
                <a:ea typeface="ＭＳ Ｐゴシック" panose="020B0600070205080204" pitchFamily="34" charset="-128"/>
                <a:cs typeface="ＭＳ Ｐゴシック" panose="020B0600070205080204" pitchFamily="34" charset="-128"/>
              </a:defRPr>
            </a:lvl1pPr>
            <a:lvl2pPr marL="971550" indent="-285750">
              <a:spcAft>
                <a:spcPts val="600"/>
              </a:spcAft>
              <a:buFont typeface="Arial" panose="020B0604020202020204" pitchFamily="34" charset="0"/>
              <a:buChar char="​"/>
              <a:defRPr sz="1500" i="1">
                <a:solidFill>
                  <a:schemeClr val="tx2"/>
                </a:solidFill>
                <a:latin typeface="Corbel" panose="020B0503020204020204" pitchFamily="34" charset="0"/>
                <a:ea typeface="ＭＳ Ｐゴシック" panose="020B0600070205080204" pitchFamily="34" charset="-128"/>
              </a:defRPr>
            </a:lvl2pPr>
            <a:lvl3pPr marL="1143000" indent="-228600">
              <a:lnSpc>
                <a:spcPct val="110000"/>
              </a:lnSpc>
              <a:spcBef>
                <a:spcPts val="600"/>
              </a:spcBef>
              <a:buFont typeface="Arial" panose="020B0604020202020204" pitchFamily="34" charset="0"/>
              <a:buChar char="​"/>
              <a:defRPr sz="1100" b="1">
                <a:solidFill>
                  <a:srgbClr val="118E97"/>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3pPr>
            <a:lvl4pPr marL="1600200" indent="-228600">
              <a:lnSpc>
                <a:spcPct val="114000"/>
              </a:lnSpc>
              <a:spcBef>
                <a:spcPts val="60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4pPr>
            <a:lvl5pPr marL="171450" indent="-171450">
              <a:lnSpc>
                <a:spcPct val="95000"/>
              </a:lnSpc>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5pPr>
            <a:lvl6pPr marL="628650" indent="-171450"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6pPr>
            <a:lvl7pPr marL="1085850" indent="-171450"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7pPr>
            <a:lvl8pPr marL="1543050" indent="-171450"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8pPr>
            <a:lvl9pPr marL="2000250" indent="-171450"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9pPr>
          </a:lstStyle>
          <a:p>
            <a:pPr eaLnBrk="1" hangingPunct="1">
              <a:lnSpc>
                <a:spcPct val="106000"/>
              </a:lnSpc>
              <a:spcBef>
                <a:spcPct val="0"/>
              </a:spcBef>
              <a:spcAft>
                <a:spcPts val="600"/>
              </a:spcAft>
              <a:buClr>
                <a:srgbClr val="C1C139"/>
              </a:buClr>
              <a:buFont typeface="Wingdings" panose="05000000000000000000" pitchFamily="2" charset="2"/>
              <a:buChar char="ü"/>
            </a:pPr>
            <a:r>
              <a:rPr lang="en-US" altLang="en-US" sz="1600"/>
              <a:t>Grant Expenditures ~10M</a:t>
            </a:r>
          </a:p>
          <a:p>
            <a:pPr eaLnBrk="1" hangingPunct="1">
              <a:lnSpc>
                <a:spcPct val="106000"/>
              </a:lnSpc>
              <a:spcBef>
                <a:spcPct val="0"/>
              </a:spcBef>
              <a:spcAft>
                <a:spcPts val="600"/>
              </a:spcAft>
              <a:buClr>
                <a:srgbClr val="C1C139"/>
              </a:buClr>
              <a:buFont typeface="Wingdings" panose="05000000000000000000" pitchFamily="2" charset="2"/>
              <a:buChar char="ü"/>
            </a:pPr>
            <a:r>
              <a:rPr lang="en-US" altLang="en-US" sz="1600"/>
              <a:t>31 Faculty Salaries ~ $5.1M</a:t>
            </a:r>
          </a:p>
          <a:p>
            <a:pPr eaLnBrk="1" hangingPunct="1">
              <a:lnSpc>
                <a:spcPct val="106000"/>
              </a:lnSpc>
              <a:spcBef>
                <a:spcPct val="0"/>
              </a:spcBef>
              <a:spcAft>
                <a:spcPts val="600"/>
              </a:spcAft>
              <a:buClr>
                <a:srgbClr val="C1C139"/>
              </a:buClr>
              <a:buFont typeface="Wingdings" panose="05000000000000000000" pitchFamily="2" charset="2"/>
              <a:buChar char="ü"/>
            </a:pPr>
            <a:r>
              <a:rPr lang="en-US" altLang="en-US" sz="1600"/>
              <a:t>61 TAs ~$2.1M</a:t>
            </a:r>
          </a:p>
          <a:p>
            <a:pPr eaLnBrk="1" hangingPunct="1">
              <a:lnSpc>
                <a:spcPct val="106000"/>
              </a:lnSpc>
              <a:spcBef>
                <a:spcPct val="0"/>
              </a:spcBef>
              <a:spcAft>
                <a:spcPts val="600"/>
              </a:spcAft>
              <a:buClr>
                <a:srgbClr val="C1C139"/>
              </a:buClr>
              <a:buFont typeface="Wingdings" panose="05000000000000000000" pitchFamily="2" charset="2"/>
              <a:buChar char="ü"/>
            </a:pPr>
            <a:r>
              <a:rPr lang="en-US" altLang="en-US" sz="1600"/>
              <a:t>13 Staff Salaries  ~$1M</a:t>
            </a:r>
          </a:p>
          <a:p>
            <a:pPr eaLnBrk="1" hangingPunct="1">
              <a:lnSpc>
                <a:spcPct val="106000"/>
              </a:lnSpc>
              <a:spcBef>
                <a:spcPct val="0"/>
              </a:spcBef>
              <a:spcAft>
                <a:spcPts val="600"/>
              </a:spcAft>
              <a:buClr>
                <a:srgbClr val="C1C139"/>
              </a:buClr>
              <a:buFont typeface="Wingdings" panose="05000000000000000000" pitchFamily="2" charset="2"/>
              <a:buChar char="ü"/>
            </a:pPr>
            <a:r>
              <a:rPr lang="en-US" altLang="en-US" sz="1600"/>
              <a:t>Benefits (~1/3 of Salaries)- Paid by College</a:t>
            </a:r>
          </a:p>
          <a:p>
            <a:pPr eaLnBrk="1" hangingPunct="1">
              <a:lnSpc>
                <a:spcPct val="106000"/>
              </a:lnSpc>
              <a:spcBef>
                <a:spcPct val="0"/>
              </a:spcBef>
              <a:spcAft>
                <a:spcPct val="0"/>
              </a:spcAft>
              <a:buClr>
                <a:srgbClr val="C1C139"/>
              </a:buClr>
              <a:buFont typeface="Wingdings" panose="05000000000000000000" pitchFamily="2" charset="2"/>
              <a:buChar char="ü"/>
            </a:pPr>
            <a:r>
              <a:rPr lang="en-US" altLang="en-US" sz="1600"/>
              <a:t>Misc Salaries: ~$20k</a:t>
            </a:r>
          </a:p>
          <a:p>
            <a:pPr lvl="1" eaLnBrk="1" hangingPunct="1">
              <a:lnSpc>
                <a:spcPct val="106000"/>
              </a:lnSpc>
              <a:spcAft>
                <a:spcPct val="0"/>
              </a:spcAft>
              <a:buClr>
                <a:srgbClr val="C1C139"/>
              </a:buClr>
              <a:buFontTx/>
              <a:buChar char="-"/>
            </a:pPr>
            <a:r>
              <a:rPr lang="en-US" altLang="en-US" sz="1600" i="0">
                <a:solidFill>
                  <a:schemeClr val="tx1"/>
                </a:solidFill>
                <a:latin typeface="Georgia" panose="02040502050405020303" pitchFamily="18" charset="0"/>
              </a:rPr>
              <a:t>Overtime: 150% (straight &lt;40hrs/wk)</a:t>
            </a:r>
          </a:p>
          <a:p>
            <a:pPr lvl="1" eaLnBrk="1" hangingPunct="1">
              <a:lnSpc>
                <a:spcPct val="106000"/>
              </a:lnSpc>
              <a:spcAft>
                <a:spcPct val="0"/>
              </a:spcAft>
              <a:buClr>
                <a:srgbClr val="C1C139"/>
              </a:buClr>
              <a:buFontTx/>
              <a:buChar char="-"/>
            </a:pPr>
            <a:r>
              <a:rPr lang="en-US" altLang="en-US" sz="1600" i="0">
                <a:solidFill>
                  <a:schemeClr val="tx1"/>
                </a:solidFill>
                <a:latin typeface="Georgia" panose="02040502050405020303" pitchFamily="18" charset="0"/>
              </a:rPr>
              <a:t>Work Study helpers (e.g. Student lab assistants).</a:t>
            </a:r>
          </a:p>
          <a:p>
            <a:pPr eaLnBrk="1" hangingPunct="1">
              <a:lnSpc>
                <a:spcPct val="106000"/>
              </a:lnSpc>
              <a:spcBef>
                <a:spcPct val="0"/>
              </a:spcBef>
              <a:spcAft>
                <a:spcPts val="600"/>
              </a:spcAft>
              <a:buClr>
                <a:srgbClr val="C1C139"/>
              </a:buClr>
              <a:buFont typeface="Wingdings" panose="05000000000000000000" pitchFamily="2" charset="2"/>
              <a:buChar char="ü"/>
            </a:pPr>
            <a:r>
              <a:rPr lang="en-US" altLang="en-US" sz="1600"/>
              <a:t>Instructional lab support purchases ~$150k</a:t>
            </a:r>
          </a:p>
          <a:p>
            <a:pPr eaLnBrk="1" hangingPunct="1">
              <a:lnSpc>
                <a:spcPct val="106000"/>
              </a:lnSpc>
              <a:spcBef>
                <a:spcPct val="0"/>
              </a:spcBef>
              <a:spcAft>
                <a:spcPts val="600"/>
              </a:spcAft>
              <a:buClr>
                <a:srgbClr val="C1C139"/>
              </a:buClr>
              <a:buFont typeface="Wingdings" panose="05000000000000000000" pitchFamily="2" charset="2"/>
              <a:buChar char="ü"/>
            </a:pPr>
            <a:r>
              <a:rPr lang="en-US" altLang="en-US" sz="1600"/>
              <a:t>General S&amp;E, Facilities ~$50-100k</a:t>
            </a:r>
          </a:p>
          <a:p>
            <a:pPr eaLnBrk="1" hangingPunct="1">
              <a:lnSpc>
                <a:spcPct val="106000"/>
              </a:lnSpc>
              <a:spcBef>
                <a:spcPct val="0"/>
              </a:spcBef>
              <a:spcAft>
                <a:spcPts val="600"/>
              </a:spcAft>
              <a:buClr>
                <a:srgbClr val="C1C139"/>
              </a:buClr>
              <a:buFont typeface="Wingdings" panose="05000000000000000000" pitchFamily="2" charset="2"/>
              <a:buChar char="ü"/>
            </a:pPr>
            <a:r>
              <a:rPr lang="en-US" altLang="en-US" sz="1600"/>
              <a:t>Faculty Recruitment $10-40k</a:t>
            </a:r>
          </a:p>
          <a:p>
            <a:pPr eaLnBrk="1" hangingPunct="1">
              <a:lnSpc>
                <a:spcPct val="106000"/>
              </a:lnSpc>
              <a:spcBef>
                <a:spcPct val="0"/>
              </a:spcBef>
              <a:spcAft>
                <a:spcPts val="600"/>
              </a:spcAft>
              <a:buClr>
                <a:srgbClr val="C1C139"/>
              </a:buClr>
              <a:buFont typeface="Wingdings" panose="05000000000000000000" pitchFamily="2" charset="2"/>
              <a:buChar char="ü"/>
            </a:pPr>
            <a:r>
              <a:rPr lang="en-US" altLang="en-US" sz="1600"/>
              <a:t>Seminars/Colloquium $20k/yr</a:t>
            </a:r>
          </a:p>
          <a:p>
            <a:pPr eaLnBrk="1" hangingPunct="1">
              <a:lnSpc>
                <a:spcPct val="106000"/>
              </a:lnSpc>
              <a:spcBef>
                <a:spcPct val="0"/>
              </a:spcBef>
              <a:spcAft>
                <a:spcPts val="600"/>
              </a:spcAft>
              <a:buClr>
                <a:srgbClr val="C1C139"/>
              </a:buClr>
              <a:buFont typeface="Wingdings" panose="05000000000000000000" pitchFamily="2" charset="2"/>
              <a:buChar char="ü"/>
            </a:pPr>
            <a:r>
              <a:rPr lang="en-US" altLang="en-US" sz="1600"/>
              <a:t>Graduate Recruiting $25k/yr</a:t>
            </a:r>
          </a:p>
          <a:p>
            <a:pPr eaLnBrk="1" hangingPunct="1">
              <a:lnSpc>
                <a:spcPct val="106000"/>
              </a:lnSpc>
              <a:spcBef>
                <a:spcPct val="0"/>
              </a:spcBef>
              <a:spcAft>
                <a:spcPts val="600"/>
              </a:spcAft>
              <a:buClr>
                <a:srgbClr val="C1C139"/>
              </a:buClr>
              <a:buFontTx/>
              <a:buNone/>
            </a:pPr>
            <a:endParaRPr lang="en-US" altLang="en-US" sz="1600"/>
          </a:p>
          <a:p>
            <a:pPr eaLnBrk="1" hangingPunct="1">
              <a:lnSpc>
                <a:spcPct val="106000"/>
              </a:lnSpc>
              <a:spcBef>
                <a:spcPct val="0"/>
              </a:spcBef>
              <a:spcAft>
                <a:spcPts val="600"/>
              </a:spcAft>
              <a:buClr>
                <a:srgbClr val="C1C139"/>
              </a:buClr>
              <a:buFont typeface="Wingdings" panose="05000000000000000000" pitchFamily="2" charset="2"/>
              <a:buChar char="ü"/>
            </a:pPr>
            <a:endParaRPr lang="en-US" altLang="en-US" sz="1600"/>
          </a:p>
          <a:p>
            <a:pPr eaLnBrk="1" hangingPunct="1">
              <a:lnSpc>
                <a:spcPct val="106000"/>
              </a:lnSpc>
              <a:spcBef>
                <a:spcPct val="0"/>
              </a:spcBef>
              <a:spcAft>
                <a:spcPts val="600"/>
              </a:spcAft>
              <a:buClr>
                <a:srgbClr val="C1C139"/>
              </a:buClr>
              <a:buFontTx/>
              <a:buNone/>
            </a:pPr>
            <a:endParaRPr lang="en-US" altLang="en-US" sz="1600"/>
          </a:p>
          <a:p>
            <a:pPr eaLnBrk="1" hangingPunct="1">
              <a:lnSpc>
                <a:spcPct val="106000"/>
              </a:lnSpc>
              <a:spcBef>
                <a:spcPct val="0"/>
              </a:spcBef>
              <a:spcAft>
                <a:spcPts val="600"/>
              </a:spcAft>
              <a:buClr>
                <a:srgbClr val="C1C139"/>
              </a:buClr>
              <a:buFontTx/>
              <a:buNone/>
            </a:pPr>
            <a:endParaRPr lang="en-US" altLang="en-US" sz="1600"/>
          </a:p>
          <a:p>
            <a:pPr eaLnBrk="1" hangingPunct="1">
              <a:lnSpc>
                <a:spcPct val="106000"/>
              </a:lnSpc>
              <a:spcBef>
                <a:spcPct val="0"/>
              </a:spcBef>
              <a:buClr>
                <a:srgbClr val="C1C139"/>
              </a:buClr>
              <a:buFont typeface="Wingdings" panose="05000000000000000000" pitchFamily="2" charset="2"/>
              <a:buChar char="ü"/>
            </a:pPr>
            <a:endParaRPr lang="en-US" altLang="en-US" sz="1600"/>
          </a:p>
        </p:txBody>
      </p:sp>
      <p:sp>
        <p:nvSpPr>
          <p:cNvPr id="4" name="Rounded Rectangle 3"/>
          <p:cNvSpPr/>
          <p:nvPr/>
        </p:nvSpPr>
        <p:spPr>
          <a:xfrm>
            <a:off x="457200" y="1143000"/>
            <a:ext cx="7996238" cy="533400"/>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95000"/>
              </a:lnSpc>
              <a:spcBef>
                <a:spcPts val="0"/>
              </a:spcBef>
              <a:spcAft>
                <a:spcPts val="0"/>
              </a:spcAft>
              <a:defRPr/>
            </a:pPr>
            <a:r>
              <a:rPr lang="en-US" b="1" dirty="0">
                <a:solidFill>
                  <a:schemeClr val="tx2"/>
                </a:solidFill>
                <a:latin typeface="+mj-lt"/>
              </a:rPr>
              <a:t>Salaries, Instructional Labs, S&amp;E, Grants, Seminars, Recruiting, etc.</a:t>
            </a:r>
          </a:p>
        </p:txBody>
      </p:sp>
    </p:spTree>
    <p:extLst>
      <p:ext uri="{BB962C8B-B14F-4D97-AF65-F5344CB8AC3E}">
        <p14:creationId xmlns:p14="http://schemas.microsoft.com/office/powerpoint/2010/main" val="2368607065"/>
      </p:ext>
    </p:extLst>
  </p:cSld>
  <p:clrMapOvr>
    <a:masterClrMapping/>
  </p:clrMapOvr>
  <p:transition>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there TMI in the Personnel File? </a:t>
            </a:r>
            <a:endParaRPr lang="en-US" dirty="0"/>
          </a:p>
        </p:txBody>
      </p:sp>
      <p:sp>
        <p:nvSpPr>
          <p:cNvPr id="3" name="Content Placeholder 2"/>
          <p:cNvSpPr>
            <a:spLocks noGrp="1"/>
          </p:cNvSpPr>
          <p:nvPr>
            <p:ph sz="quarter" idx="1"/>
          </p:nvPr>
        </p:nvSpPr>
        <p:spPr/>
        <p:txBody>
          <a:bodyPr/>
          <a:lstStyle/>
          <a:p>
            <a:r>
              <a:rPr lang="en-US" sz="3000" dirty="0" smtClean="0"/>
              <a:t>Which types of documents should go into a “medical file” rather than the employee’s personnel file? </a:t>
            </a:r>
          </a:p>
          <a:p>
            <a:pPr lvl="2"/>
            <a:r>
              <a:rPr lang="en-US" sz="2400" dirty="0" smtClean="0"/>
              <a:t>All documents related to Family and Medical Leave </a:t>
            </a:r>
          </a:p>
          <a:p>
            <a:pPr lvl="2"/>
            <a:r>
              <a:rPr lang="en-US" sz="2400" dirty="0" smtClean="0"/>
              <a:t>All documents related to disability accommodation, including requests for accommodation and documentation provided to substantiate disability or provide the employee’s limitations</a:t>
            </a:r>
          </a:p>
          <a:p>
            <a:pPr lvl="2"/>
            <a:r>
              <a:rPr lang="en-US" sz="2400" dirty="0" smtClean="0"/>
              <a:t>Doctor’s notes provided to excuse employee’s absences unrelated to FML or disability</a:t>
            </a:r>
            <a:endParaRPr lang="en-US" sz="2400" dirty="0"/>
          </a:p>
        </p:txBody>
      </p:sp>
      <p:sp>
        <p:nvSpPr>
          <p:cNvPr id="4" name="Slide Number Placeholder 3"/>
          <p:cNvSpPr>
            <a:spLocks noGrp="1"/>
          </p:cNvSpPr>
          <p:nvPr>
            <p:ph type="sldNum" sz="quarter" idx="11"/>
          </p:nvPr>
        </p:nvSpPr>
        <p:spPr/>
        <p:txBody>
          <a:bodyPr/>
          <a:lstStyle/>
          <a:p>
            <a:pPr>
              <a:defRPr/>
            </a:pPr>
            <a:fld id="{03C48FEA-6BCB-403E-AD93-CD467E3122E1}" type="slidenum">
              <a:rPr lang="en-US" smtClean="0"/>
              <a:pPr>
                <a:defRPr/>
              </a:pPr>
              <a:t>150</a:t>
            </a:fld>
            <a:endParaRPr lang="en-US" dirty="0"/>
          </a:p>
        </p:txBody>
      </p:sp>
    </p:spTree>
    <p:extLst>
      <p:ext uri="{BB962C8B-B14F-4D97-AF65-F5344CB8AC3E}">
        <p14:creationId xmlns:p14="http://schemas.microsoft.com/office/powerpoint/2010/main" val="283811812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good deed goes unpunished</a:t>
            </a:r>
            <a:endParaRPr lang="en-US" dirty="0"/>
          </a:p>
        </p:txBody>
      </p:sp>
      <p:sp>
        <p:nvSpPr>
          <p:cNvPr id="3" name="Content Placeholder 2"/>
          <p:cNvSpPr>
            <a:spLocks noGrp="1"/>
          </p:cNvSpPr>
          <p:nvPr>
            <p:ph sz="quarter" idx="1"/>
          </p:nvPr>
        </p:nvSpPr>
        <p:spPr>
          <a:xfrm>
            <a:off x="0" y="1600200"/>
            <a:ext cx="8766048" cy="4495800"/>
          </a:xfrm>
        </p:spPr>
        <p:txBody>
          <a:bodyPr/>
          <a:lstStyle/>
          <a:p>
            <a:r>
              <a:rPr lang="en-US" dirty="0" smtClean="0"/>
              <a:t>Scenario: </a:t>
            </a:r>
          </a:p>
          <a:p>
            <a:pPr lvl="1"/>
            <a:r>
              <a:rPr lang="en-US" sz="2500" dirty="0" smtClean="0"/>
              <a:t>About 3 years ago, Liza Round told you that she was having problems arriving by 8.  She asked for an 8:30 start time, and you agreed. </a:t>
            </a:r>
          </a:p>
          <a:p>
            <a:pPr lvl="1"/>
            <a:r>
              <a:rPr lang="en-US" sz="2500" dirty="0" smtClean="0"/>
              <a:t>Six months come and go, and Liza starts coming in later and later.  When you talk to her, she vaguely references a medical condition and asks to come in at 9.  You once again agree.</a:t>
            </a:r>
          </a:p>
          <a:p>
            <a:pPr lvl="1"/>
            <a:r>
              <a:rPr lang="en-US" sz="2500" dirty="0" smtClean="0"/>
              <a:t>When Liza continues to be late, you let her know that she is not keeping her end of the bargain.  Liza brings a note from her doctor that says “I recommend that Liza’s workday start at 10.”</a:t>
            </a:r>
          </a:p>
          <a:p>
            <a:pPr lvl="1"/>
            <a:endParaRPr lang="en-US" dirty="0"/>
          </a:p>
        </p:txBody>
      </p:sp>
      <p:sp>
        <p:nvSpPr>
          <p:cNvPr id="4" name="Slide Number Placeholder 3"/>
          <p:cNvSpPr>
            <a:spLocks noGrp="1"/>
          </p:cNvSpPr>
          <p:nvPr>
            <p:ph type="sldNum" sz="quarter" idx="11"/>
          </p:nvPr>
        </p:nvSpPr>
        <p:spPr/>
        <p:txBody>
          <a:bodyPr/>
          <a:lstStyle/>
          <a:p>
            <a:pPr>
              <a:defRPr/>
            </a:pPr>
            <a:fld id="{03C48FEA-6BCB-403E-AD93-CD467E3122E1}" type="slidenum">
              <a:rPr lang="en-US" smtClean="0"/>
              <a:pPr>
                <a:defRPr/>
              </a:pPr>
              <a:t>151</a:t>
            </a:fld>
            <a:endParaRPr lang="en-US" dirty="0"/>
          </a:p>
        </p:txBody>
      </p:sp>
    </p:spTree>
    <p:extLst>
      <p:ext uri="{BB962C8B-B14F-4D97-AF65-F5344CB8AC3E}">
        <p14:creationId xmlns:p14="http://schemas.microsoft.com/office/powerpoint/2010/main" val="185720766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dirty="0" smtClean="0"/>
              <a:t>Other Employment Issues</a:t>
            </a:r>
            <a:endParaRPr lang="en-US" sz="4800" dirty="0"/>
          </a:p>
        </p:txBody>
      </p:sp>
      <p:pic>
        <p:nvPicPr>
          <p:cNvPr id="5" name="Content Placeholder 4" descr="multiracial group working together - 4 people.jpg"/>
          <p:cNvPicPr>
            <a:picLocks noGrp="1" noChangeAspect="1"/>
          </p:cNvPicPr>
          <p:nvPr>
            <p:ph sz="quarter" idx="1"/>
          </p:nvPr>
        </p:nvPicPr>
        <p:blipFill>
          <a:blip r:embed="rId2" cstate="print"/>
          <a:stretch>
            <a:fillRect/>
          </a:stretch>
        </p:blipFill>
        <p:spPr>
          <a:xfrm>
            <a:off x="1329456" y="1600200"/>
            <a:ext cx="6720037" cy="4495800"/>
          </a:xfrm>
        </p:spPr>
      </p:pic>
      <p:sp>
        <p:nvSpPr>
          <p:cNvPr id="4" name="Slide Number Placeholder 3"/>
          <p:cNvSpPr>
            <a:spLocks noGrp="1"/>
          </p:cNvSpPr>
          <p:nvPr>
            <p:ph type="sldNum" sz="quarter" idx="11"/>
          </p:nvPr>
        </p:nvSpPr>
        <p:spPr/>
        <p:txBody>
          <a:bodyPr/>
          <a:lstStyle/>
          <a:p>
            <a:pPr>
              <a:defRPr/>
            </a:pPr>
            <a:fld id="{03C48FEA-6BCB-403E-AD93-CD467E3122E1}" type="slidenum">
              <a:rPr lang="en-US" smtClean="0"/>
              <a:pPr>
                <a:defRPr/>
              </a:pPr>
              <a:t>152</a:t>
            </a:fld>
            <a:endParaRPr lang="en-US" dirty="0"/>
          </a:p>
        </p:txBody>
      </p:sp>
    </p:spTree>
    <p:extLst>
      <p:ext uri="{BB962C8B-B14F-4D97-AF65-F5344CB8AC3E}">
        <p14:creationId xmlns:p14="http://schemas.microsoft.com/office/powerpoint/2010/main" val="296783534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Between a rock and a hard place</a:t>
            </a:r>
            <a:endParaRPr lang="en-US" dirty="0"/>
          </a:p>
        </p:txBody>
      </p:sp>
      <p:sp>
        <p:nvSpPr>
          <p:cNvPr id="3" name="Content Placeholder 2"/>
          <p:cNvSpPr>
            <a:spLocks noGrp="1"/>
          </p:cNvSpPr>
          <p:nvPr>
            <p:ph sz="quarter" idx="1"/>
          </p:nvPr>
        </p:nvSpPr>
        <p:spPr>
          <a:xfrm>
            <a:off x="381000" y="1600200"/>
            <a:ext cx="8229600" cy="4495800"/>
          </a:xfrm>
        </p:spPr>
        <p:txBody>
          <a:bodyPr/>
          <a:lstStyle/>
          <a:p>
            <a:r>
              <a:rPr lang="en-US" dirty="0" smtClean="0"/>
              <a:t>Scenario: </a:t>
            </a:r>
          </a:p>
          <a:p>
            <a:pPr lvl="1"/>
            <a:r>
              <a:rPr lang="en-US" dirty="0" smtClean="0"/>
              <a:t>Bjorn Lyer, one of your direct reports, filed a complaint with the LDO alleging that you had done something he believed was an improper governmental activity (IGA). An investigation was done under the Whistleblower Policy, which resulted in a finding that (a) you had not done what was alleged and (b) even if you had, it would not have been an IGA.  </a:t>
            </a:r>
          </a:p>
          <a:p>
            <a:pPr lvl="1"/>
            <a:r>
              <a:rPr lang="en-US" dirty="0" smtClean="0"/>
              <a:t>You feel relieved and vindicated – but also annoyed that a complaint was ever filed.</a:t>
            </a:r>
            <a:r>
              <a:rPr lang="en-US" sz="2400" dirty="0" smtClean="0"/>
              <a:t>  </a:t>
            </a:r>
          </a:p>
        </p:txBody>
      </p:sp>
      <p:sp>
        <p:nvSpPr>
          <p:cNvPr id="4" name="Slide Number Placeholder 3"/>
          <p:cNvSpPr>
            <a:spLocks noGrp="1"/>
          </p:cNvSpPr>
          <p:nvPr>
            <p:ph type="sldNum" sz="quarter" idx="11"/>
          </p:nvPr>
        </p:nvSpPr>
        <p:spPr/>
        <p:txBody>
          <a:bodyPr/>
          <a:lstStyle/>
          <a:p>
            <a:pPr>
              <a:defRPr/>
            </a:pPr>
            <a:fld id="{03C48FEA-6BCB-403E-AD93-CD467E3122E1}" type="slidenum">
              <a:rPr lang="en-US" smtClean="0"/>
              <a:pPr>
                <a:defRPr/>
              </a:pPr>
              <a:t>153</a:t>
            </a:fld>
            <a:endParaRPr lang="en-US" dirty="0"/>
          </a:p>
        </p:txBody>
      </p:sp>
    </p:spTree>
    <p:extLst>
      <p:ext uri="{BB962C8B-B14F-4D97-AF65-F5344CB8AC3E}">
        <p14:creationId xmlns:p14="http://schemas.microsoft.com/office/powerpoint/2010/main" val="285324645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838200"/>
          </a:xfrm>
        </p:spPr>
        <p:txBody>
          <a:bodyPr/>
          <a:lstStyle/>
          <a:p>
            <a:r>
              <a:rPr lang="en-US" dirty="0" smtClean="0"/>
              <a:t>Between a rock and a hard place</a:t>
            </a:r>
            <a:endParaRPr lang="en-US" dirty="0"/>
          </a:p>
        </p:txBody>
      </p:sp>
      <p:sp>
        <p:nvSpPr>
          <p:cNvPr id="3" name="Content Placeholder 2"/>
          <p:cNvSpPr>
            <a:spLocks noGrp="1"/>
          </p:cNvSpPr>
          <p:nvPr>
            <p:ph sz="quarter" idx="1"/>
          </p:nvPr>
        </p:nvSpPr>
        <p:spPr>
          <a:xfrm>
            <a:off x="152400" y="1600200"/>
            <a:ext cx="8610600" cy="4495800"/>
          </a:xfrm>
        </p:spPr>
        <p:txBody>
          <a:bodyPr/>
          <a:lstStyle/>
          <a:p>
            <a:pPr lvl="1"/>
            <a:r>
              <a:rPr lang="en-US" dirty="0" smtClean="0"/>
              <a:t>Bjorn was never a model employee, although you routinely rated him “Meets Expectations” on his performance evaluations and hoped he would improve.  </a:t>
            </a:r>
          </a:p>
          <a:p>
            <a:pPr lvl="1"/>
            <a:r>
              <a:rPr lang="en-US" dirty="0" smtClean="0"/>
              <a:t>Since filing the complaint, Bjorn’s performance has completely gone downhill.  Dozens of his projects are overdue, the ones he has turned in are filled with errors, and he is never at the office. Just when you’re about to put him on a Performance Improvement Plan, you happen to overhear him crowing to a coworker that he’s been totally blowing off work but knows he is “untouchable” because he blew the whistle on you.</a:t>
            </a:r>
          </a:p>
          <a:p>
            <a:pPr lvl="1"/>
            <a:r>
              <a:rPr lang="en-US" dirty="0" smtClean="0"/>
              <a:t>What can you do?</a:t>
            </a:r>
            <a:endParaRPr lang="en-US" dirty="0" smtClean="0">
              <a:solidFill>
                <a:srgbClr val="00B050"/>
              </a:solidFill>
            </a:endParaRPr>
          </a:p>
          <a:p>
            <a:pPr lvl="1"/>
            <a:endParaRPr lang="en-US" sz="2200" dirty="0" smtClean="0"/>
          </a:p>
        </p:txBody>
      </p:sp>
      <p:sp>
        <p:nvSpPr>
          <p:cNvPr id="4" name="Slide Number Placeholder 3"/>
          <p:cNvSpPr>
            <a:spLocks noGrp="1"/>
          </p:cNvSpPr>
          <p:nvPr>
            <p:ph type="sldNum" sz="quarter" idx="11"/>
          </p:nvPr>
        </p:nvSpPr>
        <p:spPr/>
        <p:txBody>
          <a:bodyPr/>
          <a:lstStyle/>
          <a:p>
            <a:pPr>
              <a:defRPr/>
            </a:pPr>
            <a:fld id="{03C48FEA-6BCB-403E-AD93-CD467E3122E1}" type="slidenum">
              <a:rPr lang="en-US" smtClean="0"/>
              <a:pPr>
                <a:defRPr/>
              </a:pPr>
              <a:t>154</a:t>
            </a:fld>
            <a:endParaRPr lang="en-US" dirty="0"/>
          </a:p>
        </p:txBody>
      </p:sp>
    </p:spTree>
    <p:extLst>
      <p:ext uri="{BB962C8B-B14F-4D97-AF65-F5344CB8AC3E}">
        <p14:creationId xmlns:p14="http://schemas.microsoft.com/office/powerpoint/2010/main" val="295015711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20" name="Rectangle 4"/>
          <p:cNvSpPr>
            <a:spLocks noGrp="1" noChangeArrowheads="1"/>
          </p:cNvSpPr>
          <p:nvPr>
            <p:ph type="title"/>
          </p:nvPr>
        </p:nvSpPr>
        <p:spPr/>
        <p:txBody>
          <a:bodyPr>
            <a:normAutofit/>
          </a:bodyPr>
          <a:lstStyle/>
          <a:p>
            <a:pPr eaLnBrk="1" fontAlgn="auto" hangingPunct="1">
              <a:spcAft>
                <a:spcPts val="0"/>
              </a:spcAft>
              <a:defRPr/>
            </a:pPr>
            <a:r>
              <a:rPr lang="en-US" dirty="0" smtClean="0"/>
              <a:t>Questions?</a:t>
            </a:r>
          </a:p>
        </p:txBody>
      </p:sp>
      <p:sp>
        <p:nvSpPr>
          <p:cNvPr id="5" name="Content Placeholder 4"/>
          <p:cNvSpPr>
            <a:spLocks noGrp="1"/>
          </p:cNvSpPr>
          <p:nvPr>
            <p:ph sz="quarter" idx="1"/>
          </p:nvPr>
        </p:nvSpPr>
        <p:spPr/>
        <p:txBody>
          <a:bodyPr/>
          <a:lstStyle/>
          <a:p>
            <a:endParaRPr lang="en-US" dirty="0"/>
          </a:p>
        </p:txBody>
      </p:sp>
      <p:pic>
        <p:nvPicPr>
          <p:cNvPr id="59395" name="Picture 4" descr="C:\Documents and Settings\sleider\Local Settings\Temporary Internet Files\Content.IE5\MSWC2OCE\MP900439536[1].jpg"/>
          <p:cNvPicPr>
            <a:picLocks noChangeAspect="1" noChangeArrowheads="1"/>
          </p:cNvPicPr>
          <p:nvPr/>
        </p:nvPicPr>
        <p:blipFill>
          <a:blip r:embed="rId2" cstate="print"/>
          <a:srcRect/>
          <a:stretch>
            <a:fillRect/>
          </a:stretch>
        </p:blipFill>
        <p:spPr bwMode="auto">
          <a:xfrm>
            <a:off x="1600200" y="2133600"/>
            <a:ext cx="6400800" cy="3444875"/>
          </a:xfrm>
          <a:prstGeom prst="rect">
            <a:avLst/>
          </a:prstGeom>
          <a:noFill/>
          <a:ln w="9525">
            <a:noFill/>
            <a:miter lim="800000"/>
            <a:headEnd/>
            <a:tailEnd/>
          </a:ln>
        </p:spPr>
      </p:pic>
    </p:spTree>
    <p:extLst>
      <p:ext uri="{BB962C8B-B14F-4D97-AF65-F5344CB8AC3E}">
        <p14:creationId xmlns:p14="http://schemas.microsoft.com/office/powerpoint/2010/main" val="291995475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Got a problem? Who you </a:t>
            </a:r>
            <a:r>
              <a:rPr lang="en-US" dirty="0" err="1"/>
              <a:t>gonna</a:t>
            </a:r>
            <a:r>
              <a:rPr lang="en-US" dirty="0"/>
              <a:t> call?</a:t>
            </a:r>
          </a:p>
        </p:txBody>
      </p:sp>
      <p:sp>
        <p:nvSpPr>
          <p:cNvPr id="3" name="Content Placeholder 2"/>
          <p:cNvSpPr>
            <a:spLocks noGrp="1"/>
          </p:cNvSpPr>
          <p:nvPr>
            <p:ph idx="1"/>
          </p:nvPr>
        </p:nvSpPr>
        <p:spPr>
          <a:xfrm>
            <a:off x="628650" y="1928035"/>
            <a:ext cx="7886700" cy="4611754"/>
          </a:xfrm>
        </p:spPr>
        <p:txBody>
          <a:bodyPr>
            <a:normAutofit fontScale="62500" lnSpcReduction="20000"/>
          </a:bodyPr>
          <a:lstStyle/>
          <a:p>
            <a:r>
              <a:rPr lang="en-US" dirty="0"/>
              <a:t>Experienced Former chairs-</a:t>
            </a:r>
          </a:p>
          <a:p>
            <a:pPr marL="0" indent="0">
              <a:buNone/>
            </a:pPr>
            <a:r>
              <a:rPr lang="en-US" dirty="0"/>
              <a:t>    We have provided a list of </a:t>
            </a:r>
          </a:p>
          <a:p>
            <a:pPr marL="0" indent="0">
              <a:buNone/>
            </a:pPr>
            <a:r>
              <a:rPr lang="en-US" dirty="0"/>
              <a:t>     those willing to act as mentors</a:t>
            </a:r>
          </a:p>
          <a:p>
            <a:r>
              <a:rPr lang="en-US" dirty="0"/>
              <a:t>Fellow Current Chairs whom you will get to know through the Chairs 201 lunch time sessions (12-1pm, lunch provided if you RSVP) </a:t>
            </a:r>
          </a:p>
          <a:p>
            <a:r>
              <a:rPr lang="en-US" dirty="0"/>
              <a:t>October 2</a:t>
            </a:r>
            <a:r>
              <a:rPr lang="en-US" baseline="30000" dirty="0"/>
              <a:t>nd</a:t>
            </a:r>
            <a:r>
              <a:rPr lang="en-US" dirty="0"/>
              <a:t> Good and Bad Department Letters</a:t>
            </a:r>
          </a:p>
          <a:p>
            <a:r>
              <a:rPr lang="en-US" dirty="0"/>
              <a:t>November 2</a:t>
            </a:r>
            <a:r>
              <a:rPr lang="en-US" baseline="30000" dirty="0"/>
              <a:t>nd</a:t>
            </a:r>
            <a:r>
              <a:rPr lang="en-US" dirty="0"/>
              <a:t> Stalled Faculty</a:t>
            </a:r>
          </a:p>
          <a:p>
            <a:r>
              <a:rPr lang="en-US" dirty="0"/>
              <a:t>December 1</a:t>
            </a:r>
            <a:r>
              <a:rPr lang="en-US" baseline="30000" dirty="0"/>
              <a:t>st</a:t>
            </a:r>
            <a:r>
              <a:rPr lang="en-US" dirty="0"/>
              <a:t> Offer/IC Letters</a:t>
            </a:r>
          </a:p>
          <a:p>
            <a:r>
              <a:rPr lang="en-US" dirty="0"/>
              <a:t>January 2</a:t>
            </a:r>
            <a:r>
              <a:rPr lang="en-US" baseline="30000" dirty="0"/>
              <a:t>nd</a:t>
            </a:r>
            <a:r>
              <a:rPr lang="en-US" dirty="0"/>
              <a:t> Faculty Retention Process</a:t>
            </a:r>
          </a:p>
          <a:p>
            <a:r>
              <a:rPr lang="en-US" dirty="0"/>
              <a:t>February 2</a:t>
            </a:r>
            <a:r>
              <a:rPr lang="en-US" baseline="30000" dirty="0"/>
              <a:t>nd</a:t>
            </a:r>
            <a:r>
              <a:rPr lang="en-US" dirty="0"/>
              <a:t> Negotiation Skills for Chairs (Rami Zwick)</a:t>
            </a:r>
          </a:p>
          <a:p>
            <a:r>
              <a:rPr lang="en-US" dirty="0"/>
              <a:t>March 2</a:t>
            </a:r>
            <a:r>
              <a:rPr lang="en-US" baseline="30000" dirty="0"/>
              <a:t>nd</a:t>
            </a:r>
            <a:r>
              <a:rPr lang="en-US" dirty="0"/>
              <a:t> Leaves of all Kinds (Sara Umali)</a:t>
            </a:r>
          </a:p>
          <a:p>
            <a:r>
              <a:rPr lang="en-US" dirty="0"/>
              <a:t>April 2</a:t>
            </a:r>
            <a:r>
              <a:rPr lang="en-US" baseline="30000" dirty="0"/>
              <a:t>nd</a:t>
            </a:r>
            <a:r>
              <a:rPr lang="en-US" dirty="0"/>
              <a:t> Compliance for Chairs (Elizabeth Boyd)</a:t>
            </a:r>
          </a:p>
          <a:p>
            <a:r>
              <a:rPr lang="en-US" dirty="0"/>
              <a:t>May 2</a:t>
            </a:r>
            <a:r>
              <a:rPr lang="en-US" baseline="30000" dirty="0"/>
              <a:t>nd</a:t>
            </a:r>
            <a:r>
              <a:rPr lang="en-US" dirty="0"/>
              <a:t> What was your worst problem This Year (this one with Hors </a:t>
            </a:r>
            <a:r>
              <a:rPr lang="en-US" dirty="0" err="1"/>
              <a:t>D’Oeuvres</a:t>
            </a:r>
            <a:r>
              <a:rPr lang="en-US" dirty="0"/>
              <a:t> and Wine) so from 4-6pm</a:t>
            </a:r>
          </a:p>
          <a:p>
            <a:r>
              <a:rPr lang="en-US" dirty="0"/>
              <a:t>                 Mark your calendars!</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5491167" y="1027907"/>
            <a:ext cx="2536156" cy="1713124"/>
          </a:xfrm>
          <a:prstGeom prst="rect">
            <a:avLst/>
          </a:prstGeom>
        </p:spPr>
      </p:pic>
    </p:spTree>
    <p:extLst>
      <p:ext uri="{BB962C8B-B14F-4D97-AF65-F5344CB8AC3E}">
        <p14:creationId xmlns:p14="http://schemas.microsoft.com/office/powerpoint/2010/main" val="36558262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sp>
        <p:nvSpPr>
          <p:cNvPr id="12" name="Rectangle 11">
            <a:extLst>
              <a:ext uri="{FF2B5EF4-FFF2-40B4-BE49-F238E27FC236}">
                <a16:creationId xmlns:a16="http://schemas.microsoft.com/office/drawing/2014/main" id="{823AC064-BC96-4F32-8AE1-B2FD3875482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7E7C77BC-7138-40B1-A15B-20F57A49462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B146403-F3D6-484B-B2ED-97F9565D037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E2FAEBDD-6600-425C-9D24-4C2F63EA45A2}"/>
              </a:ext>
            </a:extLst>
          </p:cNvPr>
          <p:cNvPicPr>
            <a:picLocks noGrp="1" noChangeAspect="1"/>
          </p:cNvPicPr>
          <p:nvPr>
            <p:ph idx="1"/>
          </p:nvPr>
        </p:nvPicPr>
        <p:blipFill>
          <a:blip r:embed="rId2"/>
          <a:stretch>
            <a:fillRect/>
          </a:stretch>
        </p:blipFill>
        <p:spPr>
          <a:xfrm>
            <a:off x="240030" y="782303"/>
            <a:ext cx="4091937" cy="3048493"/>
          </a:xfrm>
          <a:prstGeom prst="rect">
            <a:avLst/>
          </a:prstGeom>
        </p:spPr>
      </p:pic>
      <p:pic>
        <p:nvPicPr>
          <p:cNvPr id="5" name="Picture 4">
            <a:extLst>
              <a:ext uri="{FF2B5EF4-FFF2-40B4-BE49-F238E27FC236}">
                <a16:creationId xmlns:a16="http://schemas.microsoft.com/office/drawing/2014/main" id="{F110F44B-C7B8-499A-8EC1-B900BD7754F2}"/>
              </a:ext>
            </a:extLst>
          </p:cNvPr>
          <p:cNvPicPr>
            <a:picLocks noChangeAspect="1"/>
          </p:cNvPicPr>
          <p:nvPr/>
        </p:nvPicPr>
        <p:blipFill rotWithShape="1">
          <a:blip r:embed="rId3"/>
          <a:srcRect l="29033"/>
          <a:stretch/>
        </p:blipFill>
        <p:spPr>
          <a:xfrm>
            <a:off x="4812032" y="1150577"/>
            <a:ext cx="4091938" cy="2311944"/>
          </a:xfrm>
          <a:prstGeom prst="rect">
            <a:avLst/>
          </a:prstGeom>
        </p:spPr>
      </p:pic>
      <p:sp>
        <p:nvSpPr>
          <p:cNvPr id="2" name="Title 1">
            <a:extLst>
              <a:ext uri="{FF2B5EF4-FFF2-40B4-BE49-F238E27FC236}">
                <a16:creationId xmlns:a16="http://schemas.microsoft.com/office/drawing/2014/main" id="{C33D5E03-CE7B-435D-B7DB-0213F2734AC1}"/>
              </a:ext>
            </a:extLst>
          </p:cNvPr>
          <p:cNvSpPr>
            <a:spLocks noGrp="1"/>
          </p:cNvSpPr>
          <p:nvPr>
            <p:ph type="title"/>
          </p:nvPr>
        </p:nvSpPr>
        <p:spPr>
          <a:xfrm>
            <a:off x="395653" y="4756638"/>
            <a:ext cx="8354891" cy="930447"/>
          </a:xfrm>
        </p:spPr>
        <p:txBody>
          <a:bodyPr vert="horz" lIns="91440" tIns="45720" rIns="91440" bIns="45720" rtlCol="0" anchor="b">
            <a:normAutofit/>
          </a:bodyPr>
          <a:lstStyle/>
          <a:p>
            <a:pPr algn="ctr"/>
            <a:r>
              <a:rPr lang="en-US" sz="4700">
                <a:solidFill>
                  <a:schemeClr val="bg1"/>
                </a:solidFill>
              </a:rPr>
              <a:t>Take Care of Yourself!</a:t>
            </a:r>
          </a:p>
        </p:txBody>
      </p:sp>
    </p:spTree>
    <p:extLst>
      <p:ext uri="{BB962C8B-B14F-4D97-AF65-F5344CB8AC3E}">
        <p14:creationId xmlns:p14="http://schemas.microsoft.com/office/powerpoint/2010/main" val="2459995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29970" y="4124173"/>
            <a:ext cx="8884060" cy="3176279"/>
          </a:xfrm>
          <a:prstGeom prst="rect">
            <a:avLst/>
          </a:prstGeom>
          <a:solidFill>
            <a:srgbClr val="FF6600"/>
          </a:solidFill>
          <a:ln>
            <a:solidFill>
              <a:srgbClr val="FF6600"/>
            </a:solidFill>
          </a:ln>
        </p:spPr>
        <p:txBody>
          <a:bodyPr wrap="square" rtlCol="0">
            <a:spAutoFit/>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530" y="4753667"/>
            <a:ext cx="8572500" cy="2743200"/>
          </a:xfrm>
          <a:prstGeom prst="rect">
            <a:avLst/>
          </a:prstGeom>
          <a:solidFill>
            <a:srgbClr val="FF6600"/>
          </a:solidFill>
          <a:ln>
            <a:solidFill>
              <a:srgbClr val="FF6600"/>
            </a:solidFill>
          </a:ln>
        </p:spPr>
      </p:pic>
      <p:sp>
        <p:nvSpPr>
          <p:cNvPr id="6" name="Title 5"/>
          <p:cNvSpPr>
            <a:spLocks noGrp="1"/>
          </p:cNvSpPr>
          <p:nvPr>
            <p:ph type="title"/>
          </p:nvPr>
        </p:nvSpPr>
        <p:spPr>
          <a:xfrm>
            <a:off x="129970" y="3360145"/>
            <a:ext cx="8884060" cy="764028"/>
          </a:xfrm>
        </p:spPr>
        <p:txBody>
          <a:bodyPr>
            <a:normAutofit/>
          </a:bodyPr>
          <a:lstStyle/>
          <a:p>
            <a:r>
              <a:rPr lang="en-US" sz="3600" dirty="0" smtClean="0">
                <a:solidFill>
                  <a:srgbClr val="FF6600"/>
                </a:solidFill>
              </a:rPr>
              <a:t>Refer to orange hand out in packet</a:t>
            </a:r>
            <a:endParaRPr lang="en-US" sz="3600" dirty="0">
              <a:solidFill>
                <a:srgbClr val="FF6600"/>
              </a:solidFill>
            </a:endParaRPr>
          </a:p>
        </p:txBody>
      </p:sp>
      <p:sp>
        <p:nvSpPr>
          <p:cNvPr id="9" name="Subtitle 2"/>
          <p:cNvSpPr txBox="1">
            <a:spLocks/>
          </p:cNvSpPr>
          <p:nvPr/>
        </p:nvSpPr>
        <p:spPr>
          <a:xfrm>
            <a:off x="0" y="651121"/>
            <a:ext cx="9144000" cy="165576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smtClean="0"/>
              <a:t>Andrew </a:t>
            </a:r>
            <a:r>
              <a:rPr lang="en-US" sz="4000" b="1" dirty="0" err="1" smtClean="0"/>
              <a:t>Larrat</a:t>
            </a:r>
            <a:r>
              <a:rPr lang="en-US" sz="4000" b="1" dirty="0" smtClean="0"/>
              <a:t>-Smith, Ombudsman</a:t>
            </a:r>
            <a:r>
              <a:rPr lang="en-US" dirty="0" smtClean="0"/>
              <a:t/>
            </a:r>
            <a:br>
              <a:rPr lang="en-US" dirty="0" smtClean="0"/>
            </a:br>
            <a:r>
              <a:rPr lang="en-US" dirty="0" smtClean="0"/>
              <a:t/>
            </a:r>
            <a:br>
              <a:rPr lang="en-US" dirty="0" smtClean="0"/>
            </a:br>
            <a:r>
              <a:rPr lang="en-US" dirty="0" smtClean="0"/>
              <a:t>Phone: 951-8</a:t>
            </a:r>
            <a:r>
              <a:rPr lang="en-US" dirty="0" smtClean="0">
                <a:solidFill>
                  <a:srgbClr val="FF0000"/>
                </a:solidFill>
              </a:rPr>
              <a:t>2</a:t>
            </a:r>
            <a:r>
              <a:rPr lang="en-US" dirty="0" smtClean="0"/>
              <a:t>7-</a:t>
            </a:r>
            <a:r>
              <a:rPr lang="en-US" dirty="0" smtClean="0">
                <a:solidFill>
                  <a:srgbClr val="FF0000"/>
                </a:solidFill>
              </a:rPr>
              <a:t>5678</a:t>
            </a:r>
            <a:r>
              <a:rPr lang="en-US" dirty="0"/>
              <a:t/>
            </a:r>
            <a:br>
              <a:rPr lang="en-US" dirty="0"/>
            </a:br>
            <a:r>
              <a:rPr lang="en-US" dirty="0" smtClean="0"/>
              <a:t>Email: </a:t>
            </a:r>
            <a:r>
              <a:rPr lang="en-US" dirty="0" smtClean="0">
                <a:hlinkClick r:id="rId3"/>
              </a:rPr>
              <a:t>andrew.larratt-smith@ucr.edu</a:t>
            </a:r>
            <a:endParaRPr lang="en-US" dirty="0" smtClean="0"/>
          </a:p>
          <a:p>
            <a:endParaRPr lang="en-US" dirty="0"/>
          </a:p>
        </p:txBody>
      </p:sp>
    </p:spTree>
    <p:extLst>
      <p:ext uri="{BB962C8B-B14F-4D97-AF65-F5344CB8AC3E}">
        <p14:creationId xmlns:p14="http://schemas.microsoft.com/office/powerpoint/2010/main" val="970835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890" y="240236"/>
            <a:ext cx="9070110" cy="2387600"/>
          </a:xfrm>
        </p:spPr>
        <p:txBody>
          <a:bodyPr>
            <a:normAutofit/>
          </a:bodyPr>
          <a:lstStyle/>
          <a:p>
            <a:pPr algn="l"/>
            <a:r>
              <a:rPr lang="en-US" b="1" dirty="0" smtClean="0">
                <a:latin typeface="+mn-lt"/>
              </a:rPr>
              <a:t>Conflict Resolution</a:t>
            </a:r>
            <a:endParaRPr lang="en-US" b="1" dirty="0">
              <a:latin typeface="+mn-lt"/>
            </a:endParaRPr>
          </a:p>
        </p:txBody>
      </p:sp>
      <p:sp>
        <p:nvSpPr>
          <p:cNvPr id="3" name="Subtitle 2"/>
          <p:cNvSpPr>
            <a:spLocks noGrp="1"/>
          </p:cNvSpPr>
          <p:nvPr>
            <p:ph type="subTitle" idx="1"/>
          </p:nvPr>
        </p:nvSpPr>
        <p:spPr>
          <a:xfrm>
            <a:off x="73890" y="3096429"/>
            <a:ext cx="9070109" cy="1655762"/>
          </a:xfrm>
        </p:spPr>
        <p:txBody>
          <a:bodyPr>
            <a:normAutofit/>
          </a:bodyPr>
          <a:lstStyle/>
          <a:p>
            <a:pPr algn="l"/>
            <a:r>
              <a:rPr lang="en-US" sz="2800" dirty="0" smtClean="0">
                <a:solidFill>
                  <a:schemeClr val="tx1"/>
                </a:solidFill>
              </a:rPr>
              <a:t>John Andersen</a:t>
            </a:r>
            <a:br>
              <a:rPr lang="en-US" sz="2800" dirty="0" smtClean="0">
                <a:solidFill>
                  <a:schemeClr val="tx1"/>
                </a:solidFill>
              </a:rPr>
            </a:br>
            <a:r>
              <a:rPr lang="en-US" sz="2800" dirty="0" smtClean="0">
                <a:solidFill>
                  <a:schemeClr val="tx1"/>
                </a:solidFill>
              </a:rPr>
              <a:t>Vice Provost for Administrative Resolution</a:t>
            </a:r>
            <a:endParaRPr lang="en-US" sz="28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89801" y="6176963"/>
            <a:ext cx="12668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1597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9144000" cy="1325563"/>
          </a:xfrm>
        </p:spPr>
        <p:txBody>
          <a:bodyPr>
            <a:normAutofit/>
          </a:bodyPr>
          <a:lstStyle/>
          <a:p>
            <a:r>
              <a:rPr lang="en-US" sz="3600" b="1" dirty="0" smtClean="0">
                <a:latin typeface="+mn-lt"/>
              </a:rPr>
              <a:t>VPAR Office</a:t>
            </a:r>
            <a:endParaRPr lang="en-US" sz="3600" b="1" dirty="0">
              <a:latin typeface="+mn-lt"/>
            </a:endParaRPr>
          </a:p>
        </p:txBody>
      </p:sp>
      <p:sp>
        <p:nvSpPr>
          <p:cNvPr id="3" name="Content Placeholder 2"/>
          <p:cNvSpPr>
            <a:spLocks noGrp="1"/>
          </p:cNvSpPr>
          <p:nvPr>
            <p:ph idx="1"/>
          </p:nvPr>
        </p:nvSpPr>
        <p:spPr>
          <a:xfrm>
            <a:off x="0" y="1803592"/>
            <a:ext cx="9144000" cy="1798924"/>
          </a:xfrm>
        </p:spPr>
        <p:txBody>
          <a:bodyPr/>
          <a:lstStyle/>
          <a:p>
            <a:r>
              <a:rPr lang="en-US" dirty="0" smtClean="0"/>
              <a:t>My office is available to assist in conflict resolution cases</a:t>
            </a:r>
          </a:p>
          <a:p>
            <a:pPr marL="0" indent="0">
              <a:buNone/>
            </a:pPr>
            <a:endParaRPr lang="en-US" dirty="0" smtClean="0"/>
          </a:p>
          <a:p>
            <a:r>
              <a:rPr lang="en-US" dirty="0" smtClean="0"/>
              <a:t>Do not hesitate to contact me if you have questions</a:t>
            </a:r>
            <a:endParaRPr lang="en-US" dirty="0"/>
          </a:p>
        </p:txBody>
      </p:sp>
      <p:sp>
        <p:nvSpPr>
          <p:cNvPr id="4" name="Subtitle 2"/>
          <p:cNvSpPr txBox="1">
            <a:spLocks/>
          </p:cNvSpPr>
          <p:nvPr/>
        </p:nvSpPr>
        <p:spPr>
          <a:xfrm>
            <a:off x="121186" y="3939707"/>
            <a:ext cx="9144000" cy="2434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John Andersen,</a:t>
            </a:r>
            <a:br>
              <a:rPr lang="en-US" dirty="0" smtClean="0"/>
            </a:br>
            <a:r>
              <a:rPr lang="en-US" dirty="0" smtClean="0"/>
              <a:t>Vice Provost for Administrative Resolution</a:t>
            </a:r>
          </a:p>
          <a:p>
            <a:pPr marL="0" indent="0">
              <a:buNone/>
            </a:pPr>
            <a:r>
              <a:rPr lang="en-US" dirty="0" smtClean="0"/>
              <a:t/>
            </a:r>
            <a:br>
              <a:rPr lang="en-US" dirty="0" smtClean="0"/>
            </a:br>
            <a:r>
              <a:rPr lang="en-US" dirty="0" smtClean="0"/>
              <a:t>               Phone: 951-8</a:t>
            </a:r>
            <a:r>
              <a:rPr lang="en-US" dirty="0" smtClean="0">
                <a:solidFill>
                  <a:srgbClr val="FF0000"/>
                </a:solidFill>
              </a:rPr>
              <a:t>2</a:t>
            </a:r>
            <a:r>
              <a:rPr lang="en-US" dirty="0" smtClean="0"/>
              <a:t>7-</a:t>
            </a:r>
            <a:r>
              <a:rPr lang="en-US" dirty="0" smtClean="0">
                <a:solidFill>
                  <a:srgbClr val="FF0000"/>
                </a:solidFill>
              </a:rPr>
              <a:t>4383</a:t>
            </a:r>
          </a:p>
          <a:p>
            <a:pPr marL="0" indent="0">
              <a:buNone/>
            </a:pPr>
            <a:r>
              <a:rPr lang="en-US" dirty="0"/>
              <a:t>Email: </a:t>
            </a:r>
            <a:r>
              <a:rPr lang="en-US" dirty="0" smtClean="0">
                <a:hlinkClick r:id="rId2"/>
              </a:rPr>
              <a:t>VPAR@ucr.edu</a:t>
            </a:r>
            <a:endParaRPr lang="en-US" dirty="0" smtClean="0"/>
          </a:p>
          <a:p>
            <a:pPr marL="0" indent="0">
              <a:buNone/>
            </a:pPr>
            <a:endParaRPr lang="en-US" dirty="0" smtClean="0"/>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9801" y="6176963"/>
            <a:ext cx="12668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quot;Paris Experience&quot; Collection Pupa Milano - Parte Occhi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4877" y="5431246"/>
            <a:ext cx="1067946" cy="1067946"/>
          </a:xfrm>
          <a:prstGeom prst="rect">
            <a:avLst/>
          </a:prstGeom>
        </p:spPr>
      </p:pic>
      <p:pic>
        <p:nvPicPr>
          <p:cNvPr id="10" name="Picture 9" descr="&lt;strong&gt;Call Me&lt;/strong&gt; Logo/Button by ZenicStriker on deviantAR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20" y="4549204"/>
            <a:ext cx="1299992" cy="1299992"/>
          </a:xfrm>
          <a:prstGeom prst="rect">
            <a:avLst/>
          </a:prstGeom>
        </p:spPr>
      </p:pic>
    </p:spTree>
    <p:extLst>
      <p:ext uri="{BB962C8B-B14F-4D97-AF65-F5344CB8AC3E}">
        <p14:creationId xmlns:p14="http://schemas.microsoft.com/office/powerpoint/2010/main" val="2855513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772"/>
            <a:ext cx="9144000" cy="1325563"/>
          </a:xfrm>
        </p:spPr>
        <p:txBody>
          <a:bodyPr>
            <a:normAutofit/>
          </a:bodyPr>
          <a:lstStyle/>
          <a:p>
            <a:r>
              <a:rPr lang="en-US" sz="3600" b="1" dirty="0" smtClean="0">
                <a:latin typeface="+mn-lt"/>
              </a:rPr>
              <a:t>Types of Conflict resolution</a:t>
            </a:r>
            <a:endParaRPr lang="en-US" sz="3600" b="1" dirty="0">
              <a:latin typeface="+mn-lt"/>
            </a:endParaRPr>
          </a:p>
        </p:txBody>
      </p:sp>
      <p:sp>
        <p:nvSpPr>
          <p:cNvPr id="3" name="Content Placeholder 2"/>
          <p:cNvSpPr>
            <a:spLocks noGrp="1"/>
          </p:cNvSpPr>
          <p:nvPr>
            <p:ph idx="1"/>
          </p:nvPr>
        </p:nvSpPr>
        <p:spPr>
          <a:xfrm>
            <a:off x="0" y="1825625"/>
            <a:ext cx="8515350" cy="4351338"/>
          </a:xfrm>
        </p:spPr>
        <p:txBody>
          <a:bodyPr>
            <a:normAutofit fontScale="92500" lnSpcReduction="10000"/>
          </a:bodyPr>
          <a:lstStyle/>
          <a:p>
            <a:r>
              <a:rPr lang="en-US" dirty="0"/>
              <a:t>Understand my role in the meeting – I am here to serve the institution and it’s constituents</a:t>
            </a:r>
          </a:p>
          <a:p>
            <a:endParaRPr lang="en-US" dirty="0" smtClean="0"/>
          </a:p>
          <a:p>
            <a:r>
              <a:rPr lang="en-US" dirty="0" smtClean="0"/>
              <a:t>Chair as mediator between two parties</a:t>
            </a:r>
          </a:p>
          <a:p>
            <a:pPr lvl="1"/>
            <a:r>
              <a:rPr lang="en-US" dirty="0" smtClean="0"/>
              <a:t>You play a neutral role</a:t>
            </a:r>
          </a:p>
          <a:p>
            <a:pPr lvl="1"/>
            <a:r>
              <a:rPr lang="en-US" dirty="0" smtClean="0"/>
              <a:t>Weigh positive and negative sides of both parties</a:t>
            </a:r>
          </a:p>
          <a:p>
            <a:pPr lvl="1"/>
            <a:r>
              <a:rPr lang="en-US" dirty="0" smtClean="0"/>
              <a:t>Try to build a bridge between the parties</a:t>
            </a:r>
          </a:p>
          <a:p>
            <a:pPr lvl="2"/>
            <a:r>
              <a:rPr lang="en-US" dirty="0" smtClean="0"/>
              <a:t>listen for common ground</a:t>
            </a:r>
          </a:p>
          <a:p>
            <a:pPr lvl="2"/>
            <a:endParaRPr lang="en-US" dirty="0" smtClean="0"/>
          </a:p>
          <a:p>
            <a:r>
              <a:rPr lang="en-US" dirty="0" smtClean="0"/>
              <a:t>You as a party in mediation</a:t>
            </a:r>
          </a:p>
          <a:p>
            <a:pPr lvl="1"/>
            <a:r>
              <a:rPr lang="en-US" dirty="0" smtClean="0"/>
              <a:t>You play a role with a goal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89801" y="6176963"/>
            <a:ext cx="12668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322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21"/>
            <a:ext cx="8515350" cy="861837"/>
          </a:xfrm>
        </p:spPr>
        <p:txBody>
          <a:bodyPr/>
          <a:lstStyle/>
          <a:p>
            <a:r>
              <a:rPr lang="en-US" b="1" dirty="0"/>
              <a:t>Agenda</a:t>
            </a:r>
          </a:p>
        </p:txBody>
      </p:sp>
      <p:sp>
        <p:nvSpPr>
          <p:cNvPr id="3" name="Content Placeholder 2"/>
          <p:cNvSpPr>
            <a:spLocks noGrp="1"/>
          </p:cNvSpPr>
          <p:nvPr>
            <p:ph idx="1"/>
          </p:nvPr>
        </p:nvSpPr>
        <p:spPr>
          <a:xfrm>
            <a:off x="0" y="980500"/>
            <a:ext cx="9143999" cy="5877499"/>
          </a:xfrm>
        </p:spPr>
        <p:txBody>
          <a:bodyPr>
            <a:normAutofit fontScale="77500" lnSpcReduction="20000"/>
          </a:bodyPr>
          <a:lstStyle/>
          <a:p>
            <a:r>
              <a:rPr lang="en-US" dirty="0">
                <a:solidFill>
                  <a:srgbClr val="00B0F0"/>
                </a:solidFill>
              </a:rPr>
              <a:t>8:00 a.m. – 8:45 a.m. </a:t>
            </a:r>
            <a:r>
              <a:rPr lang="en-US" b="1" dirty="0">
                <a:solidFill>
                  <a:srgbClr val="00B0F0"/>
                </a:solidFill>
              </a:rPr>
              <a:t>Budgeting 101 </a:t>
            </a:r>
            <a:r>
              <a:rPr lang="en-US" b="1" dirty="0" smtClean="0">
                <a:solidFill>
                  <a:srgbClr val="00B0F0"/>
                </a:solidFill>
              </a:rPr>
              <a:t/>
            </a:r>
            <a:br>
              <a:rPr lang="en-US" b="1" dirty="0" smtClean="0">
                <a:solidFill>
                  <a:srgbClr val="00B0F0"/>
                </a:solidFill>
              </a:rPr>
            </a:br>
            <a:r>
              <a:rPr lang="en-US" dirty="0" smtClean="0">
                <a:solidFill>
                  <a:srgbClr val="00B0F0"/>
                </a:solidFill>
              </a:rPr>
              <a:t>Umar </a:t>
            </a:r>
            <a:r>
              <a:rPr lang="en-US" dirty="0">
                <a:solidFill>
                  <a:srgbClr val="00B0F0"/>
                </a:solidFill>
              </a:rPr>
              <a:t>Mohideen, former Chair of Physics, Current </a:t>
            </a:r>
            <a:r>
              <a:rPr lang="en-US" dirty="0" err="1">
                <a:solidFill>
                  <a:srgbClr val="00B0F0"/>
                </a:solidFill>
              </a:rPr>
              <a:t>PhySci</a:t>
            </a:r>
            <a:r>
              <a:rPr lang="en-US" dirty="0">
                <a:solidFill>
                  <a:srgbClr val="00B0F0"/>
                </a:solidFill>
              </a:rPr>
              <a:t> Div. Dean.</a:t>
            </a:r>
          </a:p>
          <a:p>
            <a:r>
              <a:rPr lang="en-US" dirty="0">
                <a:solidFill>
                  <a:schemeClr val="accent2"/>
                </a:solidFill>
              </a:rPr>
              <a:t> 8:45-9:45 a.m. </a:t>
            </a:r>
            <a:r>
              <a:rPr lang="en-US" b="1" dirty="0">
                <a:solidFill>
                  <a:schemeClr val="accent2"/>
                </a:solidFill>
              </a:rPr>
              <a:t>Campus Resources &amp; Policies for Department Chairs  </a:t>
            </a:r>
            <a:r>
              <a:rPr lang="en-US" dirty="0">
                <a:solidFill>
                  <a:schemeClr val="accent2"/>
                </a:solidFill>
              </a:rPr>
              <a:t>Andrew Larratt-Smith, </a:t>
            </a:r>
            <a:r>
              <a:rPr lang="en-US" dirty="0" err="1">
                <a:solidFill>
                  <a:schemeClr val="accent2"/>
                </a:solidFill>
              </a:rPr>
              <a:t>Ombuds</a:t>
            </a:r>
            <a:r>
              <a:rPr lang="en-US" dirty="0">
                <a:solidFill>
                  <a:schemeClr val="accent2"/>
                </a:solidFill>
              </a:rPr>
              <a:t>, and John Andersen, VPAR</a:t>
            </a:r>
            <a:r>
              <a:rPr lang="en-US" dirty="0" smtClean="0">
                <a:solidFill>
                  <a:schemeClr val="accent2"/>
                </a:solidFill>
              </a:rPr>
              <a:t>.</a:t>
            </a:r>
            <a:r>
              <a:rPr lang="en-US" dirty="0" smtClean="0"/>
              <a:t/>
            </a:r>
            <a:br>
              <a:rPr lang="en-US" dirty="0" smtClean="0"/>
            </a:br>
            <a:endParaRPr lang="en-US" dirty="0">
              <a:solidFill>
                <a:srgbClr val="00B050"/>
              </a:solidFill>
            </a:endParaRPr>
          </a:p>
          <a:p>
            <a:r>
              <a:rPr lang="en-US" dirty="0">
                <a:solidFill>
                  <a:srgbClr val="00B050"/>
                </a:solidFill>
              </a:rPr>
              <a:t> 10:00-10:30 a.m. </a:t>
            </a:r>
            <a:r>
              <a:rPr lang="en-US" b="1" dirty="0">
                <a:solidFill>
                  <a:srgbClr val="00B050"/>
                </a:solidFill>
              </a:rPr>
              <a:t>Managing Emergencies </a:t>
            </a:r>
            <a:r>
              <a:rPr lang="en-US" b="1" dirty="0" smtClean="0">
                <a:solidFill>
                  <a:srgbClr val="00B050"/>
                </a:solidFill>
              </a:rPr>
              <a:t/>
            </a:r>
            <a:br>
              <a:rPr lang="en-US" b="1" dirty="0" smtClean="0">
                <a:solidFill>
                  <a:srgbClr val="00B050"/>
                </a:solidFill>
              </a:rPr>
            </a:br>
            <a:r>
              <a:rPr lang="en-US" dirty="0" smtClean="0">
                <a:solidFill>
                  <a:srgbClr val="00B050"/>
                </a:solidFill>
              </a:rPr>
              <a:t>Lisa </a:t>
            </a:r>
            <a:r>
              <a:rPr lang="en-US" dirty="0">
                <a:solidFill>
                  <a:srgbClr val="00B050"/>
                </a:solidFill>
              </a:rPr>
              <a:t>Martin, Campus Emergency Manager</a:t>
            </a:r>
            <a:r>
              <a:rPr lang="en-US" dirty="0" smtClean="0">
                <a:solidFill>
                  <a:srgbClr val="00B050"/>
                </a:solidFill>
              </a:rPr>
              <a:t>.</a:t>
            </a:r>
            <a:r>
              <a:rPr lang="en-US" dirty="0" smtClean="0"/>
              <a:t/>
            </a:r>
            <a:br>
              <a:rPr lang="en-US" dirty="0" smtClean="0"/>
            </a:br>
            <a:endParaRPr lang="en-US" dirty="0">
              <a:solidFill>
                <a:schemeClr val="tx1">
                  <a:lumMod val="65000"/>
                  <a:lumOff val="35000"/>
                </a:schemeClr>
              </a:solidFill>
            </a:endParaRPr>
          </a:p>
          <a:p>
            <a:r>
              <a:rPr lang="en-US" dirty="0">
                <a:solidFill>
                  <a:schemeClr val="tx1">
                    <a:lumMod val="65000"/>
                    <a:lumOff val="35000"/>
                  </a:schemeClr>
                </a:solidFill>
              </a:rPr>
              <a:t> 10:30-12:00 </a:t>
            </a:r>
            <a:r>
              <a:rPr lang="en-US" b="1" dirty="0">
                <a:solidFill>
                  <a:schemeClr val="tx1">
                    <a:lumMod val="65000"/>
                    <a:lumOff val="35000"/>
                  </a:schemeClr>
                </a:solidFill>
              </a:rPr>
              <a:t>Academic Personnel Processes that you May Not Yet Know About </a:t>
            </a:r>
            <a:r>
              <a:rPr lang="en-US" dirty="0" smtClean="0">
                <a:solidFill>
                  <a:schemeClr val="tx1">
                    <a:lumMod val="65000"/>
                    <a:lumOff val="35000"/>
                  </a:schemeClr>
                </a:solidFill>
              </a:rPr>
              <a:t>Ameae </a:t>
            </a:r>
            <a:r>
              <a:rPr lang="en-US" dirty="0">
                <a:solidFill>
                  <a:schemeClr val="tx1">
                    <a:lumMod val="65000"/>
                    <a:lumOff val="35000"/>
                  </a:schemeClr>
                </a:solidFill>
              </a:rPr>
              <a:t>Walker, VPAP.</a:t>
            </a:r>
          </a:p>
          <a:p>
            <a:r>
              <a:rPr lang="en-US" dirty="0">
                <a:solidFill>
                  <a:schemeClr val="accent1">
                    <a:lumMod val="75000"/>
                  </a:schemeClr>
                </a:solidFill>
              </a:rPr>
              <a:t> 12 noon-1:00p.m. </a:t>
            </a:r>
            <a:r>
              <a:rPr lang="en-US" b="1" dirty="0" smtClean="0">
                <a:solidFill>
                  <a:schemeClr val="accent1">
                    <a:lumMod val="75000"/>
                  </a:schemeClr>
                </a:solidFill>
              </a:rPr>
              <a:t>Lunch</a:t>
            </a:r>
            <a:r>
              <a:rPr lang="en-US" b="1" dirty="0">
                <a:solidFill>
                  <a:schemeClr val="accent1">
                    <a:lumMod val="75000"/>
                  </a:schemeClr>
                </a:solidFill>
              </a:rPr>
              <a:t>, Group Introductions, </a:t>
            </a:r>
            <a:r>
              <a:rPr lang="en-US" b="1" dirty="0" smtClean="0">
                <a:solidFill>
                  <a:schemeClr val="accent1">
                    <a:lumMod val="75000"/>
                  </a:schemeClr>
                </a:solidFill>
              </a:rPr>
              <a:t>and </a:t>
            </a:r>
            <a:r>
              <a:rPr lang="en-US" b="1" dirty="0">
                <a:solidFill>
                  <a:schemeClr val="accent1">
                    <a:lumMod val="75000"/>
                  </a:schemeClr>
                </a:solidFill>
              </a:rPr>
              <a:t>Getting to know your Colleagues</a:t>
            </a:r>
            <a:endParaRPr lang="en-US" dirty="0">
              <a:solidFill>
                <a:schemeClr val="accent1">
                  <a:lumMod val="75000"/>
                </a:schemeClr>
              </a:solidFill>
            </a:endParaRPr>
          </a:p>
          <a:p>
            <a:r>
              <a:rPr lang="en-US" dirty="0">
                <a:solidFill>
                  <a:srgbClr val="FF0000"/>
                </a:solidFill>
              </a:rPr>
              <a:t> 1.00p.m. – 3.45p.m. </a:t>
            </a:r>
            <a:r>
              <a:rPr lang="en-US" b="1" dirty="0">
                <a:solidFill>
                  <a:srgbClr val="FF0000"/>
                </a:solidFill>
              </a:rPr>
              <a:t>Know Yourself, Time Management Tips, Order at Faculty Meetings, Chair’s Responsibilities,  Who You </a:t>
            </a:r>
            <a:r>
              <a:rPr lang="en-US" b="1" dirty="0" err="1">
                <a:solidFill>
                  <a:srgbClr val="FF0000"/>
                </a:solidFill>
              </a:rPr>
              <a:t>Gonna</a:t>
            </a:r>
            <a:r>
              <a:rPr lang="en-US" b="1" dirty="0">
                <a:solidFill>
                  <a:srgbClr val="FF0000"/>
                </a:solidFill>
              </a:rPr>
              <a:t> Call? </a:t>
            </a:r>
            <a:r>
              <a:rPr lang="en-US" dirty="0" smtClean="0">
                <a:solidFill>
                  <a:srgbClr val="FF0000"/>
                </a:solidFill>
              </a:rPr>
              <a:t>Ameae Walker</a:t>
            </a:r>
            <a:r>
              <a:rPr lang="en-US" dirty="0" smtClean="0"/>
              <a:t/>
            </a:r>
            <a:br>
              <a:rPr lang="en-US" dirty="0" smtClean="0"/>
            </a:br>
            <a:endParaRPr lang="en-US" dirty="0">
              <a:solidFill>
                <a:schemeClr val="accent4">
                  <a:lumMod val="50000"/>
                </a:schemeClr>
              </a:solidFill>
            </a:endParaRPr>
          </a:p>
          <a:p>
            <a:r>
              <a:rPr lang="en-US" dirty="0">
                <a:solidFill>
                  <a:schemeClr val="accent4">
                    <a:lumMod val="50000"/>
                  </a:schemeClr>
                </a:solidFill>
              </a:rPr>
              <a:t> 3:45p.m. – 4:45p.m. </a:t>
            </a:r>
            <a:r>
              <a:rPr lang="en-US" b="1" dirty="0">
                <a:solidFill>
                  <a:schemeClr val="accent4">
                    <a:lumMod val="50000"/>
                  </a:schemeClr>
                </a:solidFill>
              </a:rPr>
              <a:t>Promoting Best Practices and Avoiding Legal Traps for Department Chairs </a:t>
            </a:r>
            <a:r>
              <a:rPr lang="en-US" dirty="0">
                <a:solidFill>
                  <a:schemeClr val="accent4">
                    <a:lumMod val="50000"/>
                  </a:schemeClr>
                </a:solidFill>
              </a:rPr>
              <a:t>David Bergquist,</a:t>
            </a:r>
            <a:r>
              <a:rPr lang="en-US" b="1" dirty="0">
                <a:solidFill>
                  <a:schemeClr val="accent4">
                    <a:lumMod val="50000"/>
                  </a:schemeClr>
                </a:solidFill>
              </a:rPr>
              <a:t>  </a:t>
            </a:r>
            <a:r>
              <a:rPr lang="en-US" dirty="0">
                <a:solidFill>
                  <a:schemeClr val="accent4">
                    <a:lumMod val="50000"/>
                  </a:schemeClr>
                </a:solidFill>
              </a:rPr>
              <a:t>Chief Campus Counsel</a:t>
            </a:r>
            <a:r>
              <a:rPr lang="en-US" dirty="0" smtClean="0">
                <a:solidFill>
                  <a:schemeClr val="accent4">
                    <a:lumMod val="50000"/>
                  </a:schemeClr>
                </a:solidFill>
              </a:rPr>
              <a:t>.</a:t>
            </a:r>
            <a:r>
              <a:rPr lang="en-US" dirty="0" smtClean="0"/>
              <a:t/>
            </a:r>
            <a:br>
              <a:rPr lang="en-US" dirty="0" smtClean="0"/>
            </a:br>
            <a:endParaRPr lang="en-US" dirty="0"/>
          </a:p>
          <a:p>
            <a:r>
              <a:rPr lang="en-US" dirty="0"/>
              <a:t> 4.45-5:00pm </a:t>
            </a:r>
            <a:r>
              <a:rPr lang="en-US" b="1" dirty="0"/>
              <a:t>Mentor Support Program for Chairs </a:t>
            </a:r>
            <a:r>
              <a:rPr lang="en-US" dirty="0"/>
              <a:t>Ameae Walker.</a:t>
            </a:r>
          </a:p>
          <a:p>
            <a:endParaRPr lang="en-US" dirty="0"/>
          </a:p>
        </p:txBody>
      </p:sp>
    </p:spTree>
    <p:extLst>
      <p:ext uri="{BB962C8B-B14F-4D97-AF65-F5344CB8AC3E}">
        <p14:creationId xmlns:p14="http://schemas.microsoft.com/office/powerpoint/2010/main" val="4137201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592"/>
            <a:ext cx="9144000" cy="1143000"/>
          </a:xfrm>
        </p:spPr>
        <p:txBody>
          <a:bodyPr>
            <a:normAutofit/>
          </a:bodyPr>
          <a:lstStyle/>
          <a:p>
            <a:r>
              <a:rPr lang="en-US" sz="3200" b="1" dirty="0" smtClean="0">
                <a:latin typeface="+mn-lt"/>
              </a:rPr>
              <a:t>My approach to Conflict </a:t>
            </a:r>
            <a:r>
              <a:rPr lang="en-US" sz="3200" b="1" dirty="0">
                <a:latin typeface="+mn-lt"/>
              </a:rPr>
              <a:t>R</a:t>
            </a:r>
            <a:r>
              <a:rPr lang="en-US" sz="3200" b="1" dirty="0" smtClean="0">
                <a:latin typeface="+mn-lt"/>
              </a:rPr>
              <a:t>esolution:</a:t>
            </a:r>
            <a:br>
              <a:rPr lang="en-US" sz="3200" b="1" dirty="0" smtClean="0">
                <a:latin typeface="+mn-lt"/>
              </a:rPr>
            </a:br>
            <a:r>
              <a:rPr lang="en-US" sz="3200" b="1" dirty="0" smtClean="0">
                <a:latin typeface="+mn-lt"/>
              </a:rPr>
              <a:t>Self Assessment and Reflection</a:t>
            </a:r>
            <a:endParaRPr lang="en-US" sz="3200" b="1" dirty="0">
              <a:latin typeface="+mn-lt"/>
            </a:endParaRPr>
          </a:p>
        </p:txBody>
      </p:sp>
      <p:sp>
        <p:nvSpPr>
          <p:cNvPr id="3" name="Content Placeholder 2"/>
          <p:cNvSpPr>
            <a:spLocks noGrp="1"/>
          </p:cNvSpPr>
          <p:nvPr>
            <p:ph idx="1"/>
          </p:nvPr>
        </p:nvSpPr>
        <p:spPr>
          <a:xfrm>
            <a:off x="77118" y="914400"/>
            <a:ext cx="8609682" cy="4525963"/>
          </a:xfrm>
        </p:spPr>
        <p:txBody>
          <a:bodyPr>
            <a:noAutofit/>
          </a:bodyPr>
          <a:lstStyle/>
          <a:p>
            <a:pPr marL="0" indent="0">
              <a:buNone/>
            </a:pPr>
            <a:endParaRPr lang="en-US" sz="2000" b="1" dirty="0" smtClean="0"/>
          </a:p>
          <a:p>
            <a:pPr marL="0" indent="0">
              <a:buNone/>
            </a:pPr>
            <a:r>
              <a:rPr lang="en-US" sz="2000" b="1" dirty="0" smtClean="0"/>
              <a:t>Before Meeting</a:t>
            </a:r>
            <a:r>
              <a:rPr lang="en-US" sz="2000" dirty="0" smtClean="0"/>
              <a:t>: </a:t>
            </a:r>
            <a:r>
              <a:rPr lang="en-US" sz="2000" u="sng" dirty="0" smtClean="0"/>
              <a:t>Am </a:t>
            </a:r>
            <a:r>
              <a:rPr lang="en-US" sz="2000" u="sng" dirty="0"/>
              <a:t>I </a:t>
            </a:r>
            <a:r>
              <a:rPr lang="en-US" sz="2000" u="sng" dirty="0" smtClean="0"/>
              <a:t>ready?</a:t>
            </a:r>
          </a:p>
          <a:p>
            <a:r>
              <a:rPr lang="en-US" sz="1600" dirty="0" smtClean="0"/>
              <a:t>Understand issue and policy</a:t>
            </a:r>
          </a:p>
          <a:p>
            <a:pPr marL="0" indent="0">
              <a:buNone/>
            </a:pPr>
            <a:r>
              <a:rPr lang="en-US" sz="2000" b="1" dirty="0" smtClean="0"/>
              <a:t>During </a:t>
            </a:r>
            <a:r>
              <a:rPr lang="en-US" sz="2000" b="1" dirty="0" smtClean="0"/>
              <a:t>Meeting: </a:t>
            </a:r>
            <a:r>
              <a:rPr lang="en-US" sz="1800" u="sng" dirty="0" smtClean="0"/>
              <a:t>Awareness of </a:t>
            </a:r>
            <a:r>
              <a:rPr lang="en-US" sz="1800" u="sng" dirty="0"/>
              <a:t>how things are </a:t>
            </a:r>
            <a:r>
              <a:rPr lang="en-US" sz="1800" u="sng" dirty="0" smtClean="0"/>
              <a:t>going </a:t>
            </a:r>
          </a:p>
          <a:p>
            <a:r>
              <a:rPr lang="en-US" sz="1600" dirty="0" smtClean="0"/>
              <a:t>Recognize and manage your emotions while staying calm</a:t>
            </a:r>
            <a:endParaRPr lang="en-US" sz="1600" dirty="0"/>
          </a:p>
          <a:p>
            <a:r>
              <a:rPr lang="en-US" sz="1600" dirty="0" smtClean="0"/>
              <a:t>Allow </a:t>
            </a:r>
            <a:r>
              <a:rPr lang="en-US" sz="1600" dirty="0"/>
              <a:t>individuals to speak what </a:t>
            </a:r>
            <a:r>
              <a:rPr lang="en-US" sz="1600" dirty="0" smtClean="0"/>
              <a:t>they </a:t>
            </a:r>
            <a:r>
              <a:rPr lang="en-US" sz="1600" dirty="0"/>
              <a:t>feel (“Their feelings are real</a:t>
            </a:r>
            <a:r>
              <a:rPr lang="en-US" sz="1600" dirty="0" smtClean="0"/>
              <a:t>”)</a:t>
            </a:r>
          </a:p>
          <a:p>
            <a:r>
              <a:rPr lang="en-US" sz="1600" dirty="0" smtClean="0"/>
              <a:t>Be </a:t>
            </a:r>
            <a:r>
              <a:rPr lang="en-US" sz="1600" dirty="0"/>
              <a:t>aware of and respect </a:t>
            </a:r>
            <a:r>
              <a:rPr lang="en-US" sz="1600" dirty="0" smtClean="0"/>
              <a:t>differences</a:t>
            </a:r>
          </a:p>
          <a:p>
            <a:r>
              <a:rPr lang="en-US" sz="1600" dirty="0" smtClean="0"/>
              <a:t>When </a:t>
            </a:r>
            <a:r>
              <a:rPr lang="en-US" sz="1600" dirty="0"/>
              <a:t>appropriate focus on “I” </a:t>
            </a:r>
            <a:r>
              <a:rPr lang="en-US" sz="1600" dirty="0" smtClean="0"/>
              <a:t>statements</a:t>
            </a:r>
          </a:p>
          <a:p>
            <a:r>
              <a:rPr lang="en-US" sz="1600" dirty="0" smtClean="0"/>
              <a:t>repeat </a:t>
            </a:r>
            <a:r>
              <a:rPr lang="en-US" sz="1600" dirty="0"/>
              <a:t>what is </a:t>
            </a:r>
            <a:r>
              <a:rPr lang="en-US" sz="1600" dirty="0" smtClean="0"/>
              <a:t>said</a:t>
            </a:r>
          </a:p>
          <a:p>
            <a:r>
              <a:rPr lang="en-US" sz="1600" dirty="0" smtClean="0"/>
              <a:t>If </a:t>
            </a:r>
            <a:r>
              <a:rPr lang="en-US" sz="1600" dirty="0"/>
              <a:t>discussion gets too heated</a:t>
            </a:r>
          </a:p>
          <a:p>
            <a:pPr lvl="1"/>
            <a:r>
              <a:rPr lang="en-US" sz="1400" dirty="0"/>
              <a:t>Politely and respectfully end the discussion and reschedule</a:t>
            </a:r>
          </a:p>
          <a:p>
            <a:pPr marL="0" indent="0">
              <a:buNone/>
            </a:pPr>
            <a:r>
              <a:rPr lang="en-US" sz="2000" b="1" dirty="0" smtClean="0"/>
              <a:t>After </a:t>
            </a:r>
            <a:r>
              <a:rPr lang="en-US" sz="2000" b="1" dirty="0" smtClean="0"/>
              <a:t>Meeting: </a:t>
            </a:r>
            <a:r>
              <a:rPr lang="en-US" sz="1800" u="sng" dirty="0" smtClean="0"/>
              <a:t>A teachable moment</a:t>
            </a:r>
          </a:p>
          <a:p>
            <a:r>
              <a:rPr lang="en-US" sz="1600" dirty="0" smtClean="0"/>
              <a:t>How did the meeting go</a:t>
            </a:r>
          </a:p>
          <a:p>
            <a:r>
              <a:rPr lang="en-US" sz="1600" dirty="0" smtClean="0"/>
              <a:t>What worked or did not work</a:t>
            </a:r>
          </a:p>
          <a:p>
            <a:r>
              <a:rPr lang="en-US" sz="1600" dirty="0" smtClean="0"/>
              <a:t>If I did something wrong – apologize</a:t>
            </a:r>
            <a:endParaRPr lang="en-US" sz="1600" dirty="0"/>
          </a:p>
          <a:p>
            <a:r>
              <a:rPr lang="en-US" sz="1600" dirty="0" smtClean="0"/>
              <a:t>Be OK if parties wish to complain about my actions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89801" y="6176963"/>
            <a:ext cx="12668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0884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65760"/>
            <a:ext cx="9144000" cy="3022899"/>
          </a:xfrm>
        </p:spPr>
        <p:txBody>
          <a:bodyPr/>
          <a:lstStyle/>
          <a:p>
            <a:r>
              <a:rPr lang="en-US" sz="4400" dirty="0"/>
              <a:t>New Department Chair Workshop</a:t>
            </a:r>
            <a:r>
              <a:rPr lang="en-US" sz="2000" dirty="0" smtClean="0"/>
              <a:t/>
            </a:r>
            <a:br>
              <a:rPr lang="en-US" sz="2000" dirty="0" smtClean="0"/>
            </a:br>
            <a:r>
              <a:rPr lang="en-US" sz="2000" dirty="0" smtClean="0"/>
              <a:t/>
            </a:r>
            <a:br>
              <a:rPr lang="en-US" sz="2000" dirty="0" smtClean="0"/>
            </a:br>
            <a:r>
              <a:rPr lang="en-US" sz="2000" dirty="0"/>
              <a:t/>
            </a:r>
            <a:br>
              <a:rPr lang="en-US" sz="2000" dirty="0"/>
            </a:br>
            <a:endParaRPr lang="en-US" sz="2000" dirty="0"/>
          </a:p>
        </p:txBody>
      </p:sp>
      <p:sp>
        <p:nvSpPr>
          <p:cNvPr id="3" name="Subtitle 2"/>
          <p:cNvSpPr>
            <a:spLocks noGrp="1"/>
          </p:cNvSpPr>
          <p:nvPr>
            <p:ph type="subTitle" idx="1"/>
          </p:nvPr>
        </p:nvSpPr>
        <p:spPr>
          <a:xfrm>
            <a:off x="0" y="2953871"/>
            <a:ext cx="9144000" cy="1752600"/>
          </a:xfrm>
        </p:spPr>
        <p:txBody>
          <a:bodyPr/>
          <a:lstStyle/>
          <a:p>
            <a:pPr>
              <a:lnSpc>
                <a:spcPct val="90000"/>
              </a:lnSpc>
            </a:pPr>
            <a:endParaRPr lang="en-US" sz="800" b="1" dirty="0" smtClean="0"/>
          </a:p>
          <a:p>
            <a:pPr>
              <a:lnSpc>
                <a:spcPct val="90000"/>
              </a:lnSpc>
              <a:buClr>
                <a:srgbClr val="330066"/>
              </a:buClr>
            </a:pPr>
            <a:r>
              <a:rPr lang="en-US" sz="3200" b="1" dirty="0" smtClean="0"/>
              <a:t>Lisa Martin, MAOM, CBCP</a:t>
            </a:r>
          </a:p>
          <a:p>
            <a:pPr>
              <a:lnSpc>
                <a:spcPct val="90000"/>
              </a:lnSpc>
              <a:buClr>
                <a:srgbClr val="330066"/>
              </a:buClr>
            </a:pPr>
            <a:r>
              <a:rPr lang="en-US" sz="3200" b="1" dirty="0" smtClean="0"/>
              <a:t>Campus Emergency Manager</a:t>
            </a:r>
          </a:p>
          <a:p>
            <a:pPr>
              <a:lnSpc>
                <a:spcPct val="90000"/>
              </a:lnSpc>
              <a:buClr>
                <a:srgbClr val="330066"/>
              </a:buClr>
            </a:pPr>
            <a:endParaRPr lang="en-US" b="1" i="1"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6466" y="6121998"/>
            <a:ext cx="12668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558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2388D10-9AB4-4A50-AA09-4C573B5BDDFC}" type="slidenum">
              <a:rPr lang="en-US" altLang="en-US" smtClean="0"/>
              <a:pPr>
                <a:defRPr/>
              </a:pPr>
              <a:t>22</a:t>
            </a:fld>
            <a:endParaRPr lang="en-US" altLang="en-US" dirty="0"/>
          </a:p>
        </p:txBody>
      </p:sp>
      <p:sp>
        <p:nvSpPr>
          <p:cNvPr id="2" name="Title 1"/>
          <p:cNvSpPr>
            <a:spLocks noGrp="1"/>
          </p:cNvSpPr>
          <p:nvPr>
            <p:ph type="title" idx="4294967295"/>
          </p:nvPr>
        </p:nvSpPr>
        <p:spPr>
          <a:xfrm>
            <a:off x="533400" y="685800"/>
            <a:ext cx="8229600" cy="762000"/>
          </a:xfrm>
        </p:spPr>
        <p:txBody>
          <a:bodyPr/>
          <a:lstStyle/>
          <a:p>
            <a:r>
              <a:rPr lang="en-US" sz="3600" dirty="0" smtClean="0"/>
              <a:t>Question: </a:t>
            </a:r>
            <a:endParaRPr lang="en-US" sz="3600" dirty="0"/>
          </a:p>
        </p:txBody>
      </p:sp>
      <p:sp>
        <p:nvSpPr>
          <p:cNvPr id="3" name="Content Placeholder 2"/>
          <p:cNvSpPr>
            <a:spLocks noGrp="1"/>
          </p:cNvSpPr>
          <p:nvPr>
            <p:ph idx="4294967295"/>
          </p:nvPr>
        </p:nvSpPr>
        <p:spPr>
          <a:xfrm>
            <a:off x="533400" y="1562100"/>
            <a:ext cx="8610600" cy="2579594"/>
          </a:xfrm>
        </p:spPr>
        <p:txBody>
          <a:bodyPr/>
          <a:lstStyle/>
          <a:p>
            <a:pPr marL="0" indent="0" algn="ctr">
              <a:buNone/>
            </a:pPr>
            <a:endParaRPr lang="en-US" dirty="0" smtClean="0"/>
          </a:p>
          <a:p>
            <a:pPr marL="0" indent="0">
              <a:spcBef>
                <a:spcPts val="0"/>
              </a:spcBef>
              <a:buNone/>
            </a:pPr>
            <a:r>
              <a:rPr lang="en-US" sz="4800" dirty="0" smtClean="0"/>
              <a:t>What emergencies or</a:t>
            </a:r>
          </a:p>
          <a:p>
            <a:pPr marL="0" indent="0">
              <a:spcBef>
                <a:spcPts val="0"/>
              </a:spcBef>
              <a:buNone/>
            </a:pPr>
            <a:r>
              <a:rPr lang="en-US" sz="4800" dirty="0" smtClean="0"/>
              <a:t>risks on campus keep </a:t>
            </a:r>
          </a:p>
          <a:p>
            <a:pPr marL="0" indent="0">
              <a:spcBef>
                <a:spcPts val="0"/>
              </a:spcBef>
              <a:buNone/>
            </a:pPr>
            <a:r>
              <a:rPr lang="en-US" sz="4800" dirty="0" smtClean="0"/>
              <a:t>you up at night?</a:t>
            </a:r>
            <a:endParaRPr lang="en-US" sz="4800" dirty="0"/>
          </a:p>
        </p:txBody>
      </p:sp>
      <p:pic>
        <p:nvPicPr>
          <p:cNvPr id="5" name="Picture 4" descr="* UMA ESPOSA EXPATRIADA * one expat wife: Junho 20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6478" y="3372616"/>
            <a:ext cx="2652209" cy="298373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6466" y="6121998"/>
            <a:ext cx="12668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69518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2388D10-9AB4-4A50-AA09-4C573B5BDDFC}" type="slidenum">
              <a:rPr lang="en-US" altLang="en-US" smtClean="0"/>
              <a:pPr>
                <a:defRPr/>
              </a:pPr>
              <a:t>23</a:t>
            </a:fld>
            <a:endParaRPr lang="en-US" altLang="en-US" dirty="0"/>
          </a:p>
        </p:txBody>
      </p:sp>
      <p:sp>
        <p:nvSpPr>
          <p:cNvPr id="2" name="Title 1"/>
          <p:cNvSpPr>
            <a:spLocks noGrp="1"/>
          </p:cNvSpPr>
          <p:nvPr>
            <p:ph type="title" idx="4294967295"/>
          </p:nvPr>
        </p:nvSpPr>
        <p:spPr>
          <a:xfrm>
            <a:off x="609600" y="697154"/>
            <a:ext cx="8229600" cy="762000"/>
          </a:xfrm>
        </p:spPr>
        <p:txBody>
          <a:bodyPr/>
          <a:lstStyle/>
          <a:p>
            <a:r>
              <a:rPr lang="en-US" sz="3600" dirty="0" smtClean="0"/>
              <a:t>Question: </a:t>
            </a:r>
            <a:endParaRPr lang="en-US" sz="3600" dirty="0"/>
          </a:p>
        </p:txBody>
      </p:sp>
      <p:sp>
        <p:nvSpPr>
          <p:cNvPr id="3" name="Content Placeholder 2"/>
          <p:cNvSpPr>
            <a:spLocks noGrp="1"/>
          </p:cNvSpPr>
          <p:nvPr>
            <p:ph idx="4294967295"/>
          </p:nvPr>
        </p:nvSpPr>
        <p:spPr>
          <a:xfrm>
            <a:off x="685800" y="1546079"/>
            <a:ext cx="8229600" cy="4724400"/>
          </a:xfrm>
        </p:spPr>
        <p:txBody>
          <a:bodyPr/>
          <a:lstStyle/>
          <a:p>
            <a:pPr marL="0" indent="0" algn="ctr">
              <a:spcBef>
                <a:spcPts val="0"/>
              </a:spcBef>
              <a:buNone/>
            </a:pPr>
            <a:endParaRPr lang="en-US" sz="1600" dirty="0" smtClean="0"/>
          </a:p>
          <a:p>
            <a:pPr marL="0" indent="0" algn="ctr">
              <a:spcBef>
                <a:spcPts val="0"/>
              </a:spcBef>
              <a:buNone/>
            </a:pPr>
            <a:r>
              <a:rPr lang="en-US" sz="4800" dirty="0" smtClean="0"/>
              <a:t>What area does it fall under?</a:t>
            </a:r>
          </a:p>
          <a:p>
            <a:pPr marL="0" indent="0">
              <a:spcBef>
                <a:spcPts val="0"/>
              </a:spcBef>
              <a:buNone/>
            </a:pPr>
            <a:endParaRPr lang="en-US" sz="2000" dirty="0" smtClean="0"/>
          </a:p>
          <a:p>
            <a:pPr marL="0" indent="0">
              <a:spcBef>
                <a:spcPts val="0"/>
              </a:spcBef>
              <a:buNone/>
            </a:pPr>
            <a:endParaRPr lang="en-US" sz="2000" dirty="0" smtClean="0"/>
          </a:p>
        </p:txBody>
      </p:sp>
      <p:sp>
        <p:nvSpPr>
          <p:cNvPr id="5" name="Oval 4"/>
          <p:cNvSpPr/>
          <p:nvPr/>
        </p:nvSpPr>
        <p:spPr>
          <a:xfrm>
            <a:off x="373615" y="2778400"/>
            <a:ext cx="2112309" cy="1825213"/>
          </a:xfrm>
          <a:prstGeom prst="ellipse">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947613" y="2742989"/>
            <a:ext cx="2079812" cy="1860624"/>
          </a:xfrm>
          <a:prstGeom prst="ellipse">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684687" y="2646964"/>
            <a:ext cx="2102224" cy="2001819"/>
          </a:xfrm>
          <a:prstGeom prst="ellipse">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255073" y="3237989"/>
            <a:ext cx="1447800" cy="830997"/>
          </a:xfrm>
          <a:prstGeom prst="rect">
            <a:avLst/>
          </a:prstGeom>
          <a:noFill/>
        </p:spPr>
        <p:txBody>
          <a:bodyPr wrap="square" rtlCol="0">
            <a:spAutoFit/>
          </a:bodyPr>
          <a:lstStyle/>
          <a:p>
            <a:pPr algn="ctr"/>
            <a:r>
              <a:rPr lang="en-US" sz="2400" b="1" dirty="0" smtClean="0"/>
              <a:t>Risk Services</a:t>
            </a:r>
            <a:endParaRPr lang="en-US" sz="2400" b="1" dirty="0"/>
          </a:p>
        </p:txBody>
      </p:sp>
      <p:sp>
        <p:nvSpPr>
          <p:cNvPr id="13" name="TextBox 12"/>
          <p:cNvSpPr txBox="1"/>
          <p:nvPr/>
        </p:nvSpPr>
        <p:spPr>
          <a:xfrm>
            <a:off x="856572" y="3446614"/>
            <a:ext cx="1447800" cy="461665"/>
          </a:xfrm>
          <a:prstGeom prst="rect">
            <a:avLst/>
          </a:prstGeom>
          <a:noFill/>
        </p:spPr>
        <p:txBody>
          <a:bodyPr wrap="square" rtlCol="0">
            <a:spAutoFit/>
          </a:bodyPr>
          <a:lstStyle/>
          <a:p>
            <a:r>
              <a:rPr lang="en-US" sz="2400" b="1" dirty="0" smtClean="0"/>
              <a:t>EH&amp;S</a:t>
            </a:r>
            <a:endParaRPr lang="en-US" sz="2400" b="1" dirty="0"/>
          </a:p>
        </p:txBody>
      </p:sp>
      <p:sp>
        <p:nvSpPr>
          <p:cNvPr id="14" name="TextBox 13"/>
          <p:cNvSpPr txBox="1"/>
          <p:nvPr/>
        </p:nvSpPr>
        <p:spPr>
          <a:xfrm>
            <a:off x="5630899" y="3208491"/>
            <a:ext cx="2209800" cy="830997"/>
          </a:xfrm>
          <a:prstGeom prst="rect">
            <a:avLst/>
          </a:prstGeom>
          <a:noFill/>
        </p:spPr>
        <p:txBody>
          <a:bodyPr wrap="square" rtlCol="0">
            <a:spAutoFit/>
          </a:bodyPr>
          <a:lstStyle/>
          <a:p>
            <a:pPr algn="ctr"/>
            <a:r>
              <a:rPr lang="en-US" sz="2400" b="1" dirty="0" smtClean="0"/>
              <a:t>Emergency Management</a:t>
            </a:r>
            <a:endParaRPr lang="en-US" sz="2400" b="1" dirty="0"/>
          </a:p>
        </p:txBody>
      </p:sp>
      <p:sp>
        <p:nvSpPr>
          <p:cNvPr id="16" name="Oval 15"/>
          <p:cNvSpPr/>
          <p:nvPr/>
        </p:nvSpPr>
        <p:spPr>
          <a:xfrm>
            <a:off x="1408859" y="4679806"/>
            <a:ext cx="2112309" cy="1825213"/>
          </a:xfrm>
          <a:prstGeom prst="ellipse">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150231" y="4679805"/>
            <a:ext cx="2112309" cy="1825213"/>
          </a:xfrm>
          <a:prstGeom prst="ellipse">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381024" y="5176911"/>
            <a:ext cx="2209800" cy="830997"/>
          </a:xfrm>
          <a:prstGeom prst="rect">
            <a:avLst/>
          </a:prstGeom>
          <a:noFill/>
        </p:spPr>
        <p:txBody>
          <a:bodyPr wrap="square" rtlCol="0">
            <a:spAutoFit/>
          </a:bodyPr>
          <a:lstStyle/>
          <a:p>
            <a:pPr algn="ctr"/>
            <a:r>
              <a:rPr lang="en-US" sz="2400" b="1" dirty="0" smtClean="0"/>
              <a:t>Continuity Planning</a:t>
            </a:r>
            <a:endParaRPr lang="en-US" sz="2400" b="1" dirty="0"/>
          </a:p>
        </p:txBody>
      </p:sp>
      <p:sp>
        <p:nvSpPr>
          <p:cNvPr id="19" name="TextBox 18"/>
          <p:cNvSpPr txBox="1"/>
          <p:nvPr/>
        </p:nvSpPr>
        <p:spPr>
          <a:xfrm>
            <a:off x="4702873" y="5361576"/>
            <a:ext cx="1447800" cy="461665"/>
          </a:xfrm>
          <a:prstGeom prst="rect">
            <a:avLst/>
          </a:prstGeom>
          <a:noFill/>
        </p:spPr>
        <p:txBody>
          <a:bodyPr wrap="square" rtlCol="0">
            <a:spAutoFit/>
          </a:bodyPr>
          <a:lstStyle/>
          <a:p>
            <a:r>
              <a:rPr lang="en-US" sz="2400" b="1" dirty="0" smtClean="0"/>
              <a:t>UCPD</a:t>
            </a:r>
            <a:endParaRPr lang="en-US" sz="2400" b="1" dirty="0"/>
          </a:p>
        </p:txBody>
      </p:sp>
      <p:sp>
        <p:nvSpPr>
          <p:cNvPr id="15" name="Oval 14"/>
          <p:cNvSpPr/>
          <p:nvPr/>
        </p:nvSpPr>
        <p:spPr>
          <a:xfrm>
            <a:off x="6671188" y="4679804"/>
            <a:ext cx="2112309" cy="1825213"/>
          </a:xfrm>
          <a:prstGeom prst="ellipse">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123189" y="5361576"/>
            <a:ext cx="1447800" cy="461665"/>
          </a:xfrm>
          <a:prstGeom prst="rect">
            <a:avLst/>
          </a:prstGeom>
          <a:noFill/>
        </p:spPr>
        <p:txBody>
          <a:bodyPr wrap="square" rtlCol="0">
            <a:spAutoFit/>
          </a:bodyPr>
          <a:lstStyle/>
          <a:p>
            <a:r>
              <a:rPr lang="en-US" sz="2400" b="1" dirty="0" smtClean="0"/>
              <a:t>Other…</a:t>
            </a:r>
            <a:endParaRPr lang="en-US" sz="2400" b="1" dirty="0"/>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6466" y="6121998"/>
            <a:ext cx="12668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14439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5F31417-CC0C-49C9-8CF9-F51CA756EC53}" type="slidenum">
              <a:rPr lang="en-US" altLang="en-US" smtClean="0"/>
              <a:pPr>
                <a:defRPr/>
              </a:pPr>
              <a:t>24</a:t>
            </a:fld>
            <a:endParaRPr lang="en-US" altLang="en-US" dirty="0"/>
          </a:p>
        </p:txBody>
      </p:sp>
      <p:sp>
        <p:nvSpPr>
          <p:cNvPr id="4" name="Title 5"/>
          <p:cNvSpPr>
            <a:spLocks noGrp="1"/>
          </p:cNvSpPr>
          <p:nvPr>
            <p:ph type="title"/>
          </p:nvPr>
        </p:nvSpPr>
        <p:spPr/>
        <p:txBody>
          <a:bodyPr/>
          <a:lstStyle/>
          <a:p>
            <a:r>
              <a:rPr lang="en-US" sz="3600" dirty="0" smtClean="0"/>
              <a:t>ERM Division:</a:t>
            </a:r>
            <a:endParaRPr lang="en-US" sz="3600" dirty="0"/>
          </a:p>
        </p:txBody>
      </p:sp>
      <p:sp>
        <p:nvSpPr>
          <p:cNvPr id="6" name="Isosceles Triangle 5"/>
          <p:cNvSpPr/>
          <p:nvPr/>
        </p:nvSpPr>
        <p:spPr>
          <a:xfrm>
            <a:off x="1271429" y="1114529"/>
            <a:ext cx="7377112" cy="1450975"/>
          </a:xfrm>
          <a:prstGeom prst="triangle">
            <a:avLst/>
          </a:prstGeom>
          <a:solidFill>
            <a:srgbClr val="3A65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EB811"/>
                </a:solidFill>
              </a:rPr>
              <a:t>UC Riverside</a:t>
            </a:r>
          </a:p>
          <a:p>
            <a:pPr algn="ctr">
              <a:defRPr/>
            </a:pPr>
            <a:r>
              <a:rPr lang="en-US" sz="2000" b="1" dirty="0">
                <a:solidFill>
                  <a:srgbClr val="FEB811"/>
                </a:solidFill>
              </a:rPr>
              <a:t>Enterprise Risk Management</a:t>
            </a:r>
          </a:p>
        </p:txBody>
      </p:sp>
      <p:sp>
        <p:nvSpPr>
          <p:cNvPr id="7" name="Rectangle 6"/>
          <p:cNvSpPr/>
          <p:nvPr/>
        </p:nvSpPr>
        <p:spPr>
          <a:xfrm>
            <a:off x="1340485" y="2684296"/>
            <a:ext cx="7239000" cy="171450"/>
          </a:xfrm>
          <a:prstGeom prst="rect">
            <a:avLst/>
          </a:prstGeom>
          <a:solidFill>
            <a:srgbClr val="3A65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1600120" y="2959178"/>
            <a:ext cx="1447800" cy="2731617"/>
          </a:xfrm>
          <a:prstGeom prst="rect">
            <a:avLst/>
          </a:prstGeom>
          <a:solidFill>
            <a:srgbClr val="3A659A"/>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1400" b="1" dirty="0">
                <a:solidFill>
                  <a:schemeClr val="bg1"/>
                </a:solidFill>
              </a:rPr>
              <a:t>Emergency Management</a:t>
            </a:r>
          </a:p>
        </p:txBody>
      </p:sp>
      <p:sp>
        <p:nvSpPr>
          <p:cNvPr id="9" name="Rectangle 8"/>
          <p:cNvSpPr/>
          <p:nvPr/>
        </p:nvSpPr>
        <p:spPr>
          <a:xfrm>
            <a:off x="3412251" y="2950447"/>
            <a:ext cx="1446212" cy="2740348"/>
          </a:xfrm>
          <a:prstGeom prst="rect">
            <a:avLst/>
          </a:prstGeom>
          <a:solidFill>
            <a:srgbClr val="3A659A"/>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1400" b="1" dirty="0">
                <a:solidFill>
                  <a:schemeClr val="bg1"/>
                </a:solidFill>
              </a:rPr>
              <a:t>Environmental Health &amp; Safety</a:t>
            </a:r>
          </a:p>
        </p:txBody>
      </p:sp>
      <p:sp>
        <p:nvSpPr>
          <p:cNvPr id="10" name="Rectangle 9"/>
          <p:cNvSpPr/>
          <p:nvPr/>
        </p:nvSpPr>
        <p:spPr>
          <a:xfrm>
            <a:off x="5146079" y="2918650"/>
            <a:ext cx="1336675" cy="2772145"/>
          </a:xfrm>
          <a:prstGeom prst="rect">
            <a:avLst/>
          </a:prstGeom>
          <a:solidFill>
            <a:srgbClr val="3A659A"/>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1400" b="1" dirty="0">
                <a:solidFill>
                  <a:schemeClr val="bg1"/>
                </a:solidFill>
              </a:rPr>
              <a:t>UC Police Department</a:t>
            </a:r>
          </a:p>
        </p:txBody>
      </p:sp>
      <p:sp>
        <p:nvSpPr>
          <p:cNvPr id="11" name="Rectangle 10"/>
          <p:cNvSpPr/>
          <p:nvPr/>
        </p:nvSpPr>
        <p:spPr>
          <a:xfrm>
            <a:off x="6781800" y="2922826"/>
            <a:ext cx="1295400" cy="2767969"/>
          </a:xfrm>
          <a:prstGeom prst="rect">
            <a:avLst/>
          </a:prstGeom>
          <a:solidFill>
            <a:srgbClr val="3A659A"/>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1400" b="1" dirty="0">
                <a:solidFill>
                  <a:schemeClr val="bg1"/>
                </a:solidFill>
              </a:rPr>
              <a:t>Risk Management</a:t>
            </a:r>
          </a:p>
        </p:txBody>
      </p:sp>
      <p:sp>
        <p:nvSpPr>
          <p:cNvPr id="12" name="Rectangle 11"/>
          <p:cNvSpPr/>
          <p:nvPr/>
        </p:nvSpPr>
        <p:spPr>
          <a:xfrm>
            <a:off x="1600119" y="5783452"/>
            <a:ext cx="6477081" cy="140101"/>
          </a:xfrm>
          <a:prstGeom prst="rect">
            <a:avLst/>
          </a:prstGeom>
          <a:solidFill>
            <a:srgbClr val="3A65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1453291" y="5923552"/>
            <a:ext cx="6808582" cy="348155"/>
          </a:xfrm>
          <a:prstGeom prst="rect">
            <a:avLst/>
          </a:prstGeom>
          <a:solidFill>
            <a:srgbClr val="3A65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6466" y="6121998"/>
            <a:ext cx="12668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17586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5F31417-CC0C-49C9-8CF9-F51CA756EC53}" type="slidenum">
              <a:rPr lang="en-US" altLang="en-US" smtClean="0"/>
              <a:pPr>
                <a:defRPr/>
              </a:pPr>
              <a:t>25</a:t>
            </a:fld>
            <a:endParaRPr lang="en-US" altLang="en-US" dirty="0"/>
          </a:p>
        </p:txBody>
      </p:sp>
      <p:sp>
        <p:nvSpPr>
          <p:cNvPr id="4" name="Title 5"/>
          <p:cNvSpPr>
            <a:spLocks noGrp="1"/>
          </p:cNvSpPr>
          <p:nvPr>
            <p:ph type="title"/>
          </p:nvPr>
        </p:nvSpPr>
        <p:spPr/>
        <p:txBody>
          <a:bodyPr/>
          <a:lstStyle/>
          <a:p>
            <a:r>
              <a:rPr lang="en-US" sz="3600" dirty="0" smtClean="0"/>
              <a:t>ERM Vision:</a:t>
            </a:r>
            <a:endParaRPr lang="en-US" sz="3600" dirty="0"/>
          </a:p>
        </p:txBody>
      </p:sp>
      <p:sp>
        <p:nvSpPr>
          <p:cNvPr id="5" name="Content Placeholder 6"/>
          <p:cNvSpPr txBox="1">
            <a:spLocks/>
          </p:cNvSpPr>
          <p:nvPr/>
        </p:nvSpPr>
        <p:spPr>
          <a:xfrm>
            <a:off x="45720" y="1524000"/>
            <a:ext cx="8229600" cy="3810000"/>
          </a:xfrm>
          <a:prstGeom prst="rect">
            <a:avLst/>
          </a:prstGeom>
        </p:spPr>
        <p:txBody>
          <a:bodyPr/>
          <a:lstStyle>
            <a:lvl1pPr marL="342900" indent="-342900" algn="l" rtl="0" eaLnBrk="0" fontAlgn="base" hangingPunct="0">
              <a:spcBef>
                <a:spcPct val="20000"/>
              </a:spcBef>
              <a:spcAft>
                <a:spcPct val="0"/>
              </a:spcAft>
              <a:buClr>
                <a:schemeClr val="tx2"/>
              </a:buClr>
              <a:buSzPct val="70000"/>
              <a:buFont typeface="Wingdings" pitchFamily="2" charset="2"/>
              <a:buBlip>
                <a:blip r:embed="rId3"/>
              </a:buBlip>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Blip>
                <a:blip r:embed="rId4"/>
              </a:buBlip>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Blip>
                <a:blip r:embed="rId5"/>
              </a:buBlip>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Blip>
                <a:blip r:embed="rId4"/>
              </a:buBlip>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Blip>
                <a:blip r:embed="rId5"/>
              </a:buBlip>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Blip>
                <a:blip r:embed="rId5"/>
              </a:buBlip>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Blip>
                <a:blip r:embed="rId5"/>
              </a:buBlip>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Blip>
                <a:blip r:embed="rId5"/>
              </a:buBlip>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Blip>
                <a:blip r:embed="rId5"/>
              </a:buBlip>
              <a:defRPr sz="2000">
                <a:solidFill>
                  <a:schemeClr val="tx1"/>
                </a:solidFill>
                <a:latin typeface="+mn-lt"/>
              </a:defRPr>
            </a:lvl9pPr>
          </a:lstStyle>
          <a:p>
            <a:pPr marL="0" indent="0" algn="r">
              <a:buFont typeface="Wingdings" pitchFamily="2" charset="2"/>
              <a:buNone/>
            </a:pPr>
            <a:endParaRPr lang="en-US" sz="3600" b="1" kern="0" dirty="0" smtClean="0"/>
          </a:p>
          <a:p>
            <a:pPr marL="0" indent="0" algn="r">
              <a:buFont typeface="Wingdings" pitchFamily="2" charset="2"/>
              <a:buNone/>
            </a:pPr>
            <a:r>
              <a:rPr lang="en-US" sz="5400" b="1" kern="0" dirty="0" smtClean="0"/>
              <a:t>When you call one of us, you get all of us.</a:t>
            </a:r>
          </a:p>
          <a:p>
            <a:pPr marL="0" indent="0">
              <a:buFont typeface="Wingdings" pitchFamily="2" charset="2"/>
              <a:buNone/>
            </a:pPr>
            <a:endParaRPr lang="en-US" kern="0" dirty="0" smtClean="0"/>
          </a:p>
          <a:p>
            <a:pPr marL="0" indent="0" algn="r">
              <a:buFont typeface="Wingdings" pitchFamily="2" charset="2"/>
              <a:buNone/>
            </a:pPr>
            <a:r>
              <a:rPr lang="en-US" sz="3200" b="1" i="1" kern="0" dirty="0" smtClean="0"/>
              <a:t>-ERM Team</a:t>
            </a:r>
          </a:p>
          <a:p>
            <a:pPr marL="0" indent="0" algn="r">
              <a:buNone/>
            </a:pPr>
            <a:endParaRPr lang="en-US" altLang="en-US" sz="3200" dirty="0"/>
          </a:p>
          <a:p>
            <a:pPr marL="0" indent="0" algn="r">
              <a:buFont typeface="Wingdings" pitchFamily="2" charset="2"/>
              <a:buNone/>
            </a:pPr>
            <a:r>
              <a:rPr lang="en-US" sz="3200" b="1" i="1" kern="0" dirty="0" smtClean="0"/>
              <a:t> </a:t>
            </a:r>
            <a:endParaRPr lang="en-US" sz="3200" b="1" i="1" kern="0"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1005" y="3429000"/>
            <a:ext cx="2181511" cy="235839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86466" y="6121998"/>
            <a:ext cx="12668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18718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5F31417-CC0C-49C9-8CF9-F51CA756EC53}" type="slidenum">
              <a:rPr lang="en-US" altLang="en-US" smtClean="0"/>
              <a:pPr>
                <a:defRPr/>
              </a:pPr>
              <a:t>26</a:t>
            </a:fld>
            <a:endParaRPr lang="en-US" altLang="en-US" dirty="0"/>
          </a:p>
        </p:txBody>
      </p:sp>
      <p:sp>
        <p:nvSpPr>
          <p:cNvPr id="4" name="Title 5"/>
          <p:cNvSpPr>
            <a:spLocks noGrp="1"/>
          </p:cNvSpPr>
          <p:nvPr>
            <p:ph type="title"/>
          </p:nvPr>
        </p:nvSpPr>
        <p:spPr>
          <a:xfrm>
            <a:off x="53340" y="398033"/>
            <a:ext cx="9090660" cy="762000"/>
          </a:xfrm>
        </p:spPr>
        <p:txBody>
          <a:bodyPr>
            <a:normAutofit fontScale="90000"/>
          </a:bodyPr>
          <a:lstStyle/>
          <a:p>
            <a:r>
              <a:rPr lang="en-US" sz="3600" dirty="0" smtClean="0"/>
              <a:t>Emergency Procedures:</a:t>
            </a:r>
            <a:br>
              <a:rPr lang="en-US" sz="3600" dirty="0" smtClean="0"/>
            </a:br>
            <a:r>
              <a:rPr lang="en-US" sz="1800" u="sng" dirty="0" smtClean="0">
                <a:solidFill>
                  <a:srgbClr val="2D6CC0"/>
                </a:solidFill>
              </a:rPr>
              <a:t>ehs.ucr.edu/emergency/procedures/</a:t>
            </a:r>
            <a:endParaRPr lang="en-US" sz="1800" u="sng" dirty="0">
              <a:solidFill>
                <a:srgbClr val="2D6CC0"/>
              </a:solidFill>
            </a:endParaRPr>
          </a:p>
        </p:txBody>
      </p:sp>
      <p:pic>
        <p:nvPicPr>
          <p:cNvPr id="5" name="Picture 4"/>
          <p:cNvPicPr/>
          <p:nvPr/>
        </p:nvPicPr>
        <p:blipFill rotWithShape="1">
          <a:blip r:embed="rId3"/>
          <a:srcRect l="56930" t="7522" r="9808" b="27365"/>
          <a:stretch/>
        </p:blipFill>
        <p:spPr bwMode="auto">
          <a:xfrm>
            <a:off x="1453290" y="1353820"/>
            <a:ext cx="7062059" cy="5367656"/>
          </a:xfrm>
          <a:prstGeom prst="rect">
            <a:avLst/>
          </a:prstGeom>
          <a:ln>
            <a:noFill/>
          </a:ln>
          <a:extLst>
            <a:ext uri="{53640926-AAD7-44D8-BBD7-CCE9431645EC}">
              <a14:shadowObscured xmlns:a14="http://schemas.microsoft.com/office/drawing/2010/main"/>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7136" y="4031598"/>
            <a:ext cx="1868214" cy="180594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6466" y="6121998"/>
            <a:ext cx="12668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99479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5F31417-CC0C-49C9-8CF9-F51CA756EC53}" type="slidenum">
              <a:rPr lang="en-US" altLang="en-US" smtClean="0"/>
              <a:pPr>
                <a:defRPr/>
              </a:pPr>
              <a:t>27</a:t>
            </a:fld>
            <a:endParaRPr lang="en-US" altLang="en-US" dirty="0"/>
          </a:p>
        </p:txBody>
      </p:sp>
      <p:sp>
        <p:nvSpPr>
          <p:cNvPr id="4" name="Rectangle 3"/>
          <p:cNvSpPr/>
          <p:nvPr/>
        </p:nvSpPr>
        <p:spPr>
          <a:xfrm>
            <a:off x="2133600" y="2667000"/>
            <a:ext cx="5715000" cy="369332"/>
          </a:xfrm>
          <a:prstGeom prst="rect">
            <a:avLst/>
          </a:prstGeom>
        </p:spPr>
        <p:txBody>
          <a:bodyPr wrap="square">
            <a:spAutoFit/>
          </a:bodyPr>
          <a:lstStyle/>
          <a:p>
            <a:r>
              <a:rPr lang="en-US" dirty="0">
                <a:hlinkClick r:id="rId3"/>
              </a:rPr>
              <a:t>http://police.ucr.edu/training/presentation.php</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6466" y="6121998"/>
            <a:ext cx="12668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41370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BF87D8B-9969-4420-9694-86223E4DA2A3}" type="slidenum">
              <a:rPr lang="en-US" altLang="en-US" smtClean="0"/>
              <a:pPr>
                <a:defRPr/>
              </a:pPr>
              <a:t>28</a:t>
            </a:fld>
            <a:endParaRPr lang="en-US" alt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4726" y="565408"/>
            <a:ext cx="6380181" cy="6156068"/>
          </a:xfrm>
          <a:prstGeom prst="rect">
            <a:avLst/>
          </a:prstGeom>
        </p:spPr>
      </p:pic>
      <p:sp>
        <p:nvSpPr>
          <p:cNvPr id="6" name="Title 1"/>
          <p:cNvSpPr txBox="1">
            <a:spLocks/>
          </p:cNvSpPr>
          <p:nvPr/>
        </p:nvSpPr>
        <p:spPr>
          <a:xfrm>
            <a:off x="186466" y="193638"/>
            <a:ext cx="8229600" cy="4322537"/>
          </a:xfrm>
          <a:prstGeom prst="rect">
            <a:avLst/>
          </a:prstGeom>
        </p:spPr>
        <p:txBody>
          <a:bodyPr/>
          <a:lstStyle>
            <a:lvl1pPr algn="l" rtl="0" eaLnBrk="0" fontAlgn="base" hangingPunct="0">
              <a:spcBef>
                <a:spcPct val="0"/>
              </a:spcBef>
              <a:spcAft>
                <a:spcPct val="0"/>
              </a:spcAft>
              <a:defRPr sz="3900" b="1">
                <a:solidFill>
                  <a:schemeClr val="tx1"/>
                </a:solidFill>
                <a:latin typeface="+mj-lt"/>
                <a:ea typeface="+mj-ea"/>
                <a:cs typeface="+mj-cs"/>
              </a:defRPr>
            </a:lvl1pPr>
            <a:lvl2pPr algn="l" rtl="0" eaLnBrk="0" fontAlgn="base" hangingPunct="0">
              <a:spcBef>
                <a:spcPct val="0"/>
              </a:spcBef>
              <a:spcAft>
                <a:spcPct val="0"/>
              </a:spcAft>
              <a:defRPr sz="3900" b="1">
                <a:solidFill>
                  <a:schemeClr val="tx1"/>
                </a:solidFill>
                <a:latin typeface="Arial" charset="0"/>
              </a:defRPr>
            </a:lvl2pPr>
            <a:lvl3pPr algn="l" rtl="0" eaLnBrk="0" fontAlgn="base" hangingPunct="0">
              <a:spcBef>
                <a:spcPct val="0"/>
              </a:spcBef>
              <a:spcAft>
                <a:spcPct val="0"/>
              </a:spcAft>
              <a:defRPr sz="3900" b="1">
                <a:solidFill>
                  <a:schemeClr val="tx1"/>
                </a:solidFill>
                <a:latin typeface="Arial" charset="0"/>
              </a:defRPr>
            </a:lvl3pPr>
            <a:lvl4pPr algn="l" rtl="0" eaLnBrk="0" fontAlgn="base" hangingPunct="0">
              <a:spcBef>
                <a:spcPct val="0"/>
              </a:spcBef>
              <a:spcAft>
                <a:spcPct val="0"/>
              </a:spcAft>
              <a:defRPr sz="3900" b="1">
                <a:solidFill>
                  <a:schemeClr val="tx1"/>
                </a:solidFill>
                <a:latin typeface="Arial" charset="0"/>
              </a:defRPr>
            </a:lvl4pPr>
            <a:lvl5pPr algn="l" rtl="0" eaLnBrk="0" fontAlgn="base" hangingPunct="0">
              <a:spcBef>
                <a:spcPct val="0"/>
              </a:spcBef>
              <a:spcAft>
                <a:spcPct val="0"/>
              </a:spcAft>
              <a:defRPr sz="3900" b="1">
                <a:solidFill>
                  <a:schemeClr val="tx1"/>
                </a:solidFill>
                <a:latin typeface="Arial" charset="0"/>
              </a:defRPr>
            </a:lvl5pPr>
            <a:lvl6pPr marL="457200" algn="l" rtl="0" fontAlgn="base">
              <a:spcBef>
                <a:spcPct val="0"/>
              </a:spcBef>
              <a:spcAft>
                <a:spcPct val="0"/>
              </a:spcAft>
              <a:defRPr sz="3900" b="1">
                <a:solidFill>
                  <a:schemeClr val="tx1"/>
                </a:solidFill>
                <a:latin typeface="Arial" charset="0"/>
              </a:defRPr>
            </a:lvl6pPr>
            <a:lvl7pPr marL="914400" algn="l" rtl="0" fontAlgn="base">
              <a:spcBef>
                <a:spcPct val="0"/>
              </a:spcBef>
              <a:spcAft>
                <a:spcPct val="0"/>
              </a:spcAft>
              <a:defRPr sz="3900" b="1">
                <a:solidFill>
                  <a:schemeClr val="tx1"/>
                </a:solidFill>
                <a:latin typeface="Arial" charset="0"/>
              </a:defRPr>
            </a:lvl7pPr>
            <a:lvl8pPr marL="1371600" algn="l" rtl="0" fontAlgn="base">
              <a:spcBef>
                <a:spcPct val="0"/>
              </a:spcBef>
              <a:spcAft>
                <a:spcPct val="0"/>
              </a:spcAft>
              <a:defRPr sz="3900" b="1">
                <a:solidFill>
                  <a:schemeClr val="tx1"/>
                </a:solidFill>
                <a:latin typeface="Arial" charset="0"/>
              </a:defRPr>
            </a:lvl8pPr>
            <a:lvl9pPr marL="1828800" algn="l" rtl="0" fontAlgn="base">
              <a:spcBef>
                <a:spcPct val="0"/>
              </a:spcBef>
              <a:spcAft>
                <a:spcPct val="0"/>
              </a:spcAft>
              <a:defRPr sz="3900" b="1">
                <a:solidFill>
                  <a:schemeClr val="tx1"/>
                </a:solidFill>
                <a:latin typeface="Arial" charset="0"/>
              </a:defRPr>
            </a:lvl9pPr>
          </a:lstStyle>
          <a:p>
            <a:endParaRPr lang="en-US" sz="1200" kern="0" dirty="0" smtClean="0"/>
          </a:p>
          <a:p>
            <a:endParaRPr lang="en-US" sz="1200" kern="0" dirty="0"/>
          </a:p>
          <a:p>
            <a:r>
              <a:rPr lang="en-US" sz="4400" kern="0" dirty="0" smtClean="0">
                <a:solidFill>
                  <a:srgbClr val="C00000"/>
                </a:solidFill>
                <a:latin typeface="Constantia" panose="02030602050306030303" pitchFamily="18" charset="0"/>
                <a:cs typeface="Aharoni" panose="02010803020104030203" pitchFamily="2" charset="-79"/>
              </a:rPr>
              <a:t>R</a:t>
            </a:r>
            <a:r>
              <a:rPr lang="en-US" sz="3600" kern="0" dirty="0" smtClean="0">
                <a:latin typeface="Aharoni" panose="02010803020104030203" pitchFamily="2" charset="-79"/>
                <a:cs typeface="Aharoni" panose="02010803020104030203" pitchFamily="2" charset="-79"/>
              </a:rPr>
              <a:t>espond</a:t>
            </a:r>
          </a:p>
          <a:p>
            <a:r>
              <a:rPr lang="en-US" sz="4400" kern="0" dirty="0" smtClean="0">
                <a:solidFill>
                  <a:srgbClr val="C00000"/>
                </a:solidFill>
                <a:latin typeface="Constantia" panose="02030602050306030303" pitchFamily="18" charset="0"/>
                <a:cs typeface="Aharoni" panose="02010803020104030203" pitchFamily="2" charset="-79"/>
              </a:rPr>
              <a:t>A</a:t>
            </a:r>
            <a:r>
              <a:rPr lang="en-US" sz="3600" kern="0" dirty="0" smtClean="0">
                <a:latin typeface="Aharoni" panose="02010803020104030203" pitchFamily="2" charset="-79"/>
                <a:cs typeface="Aharoni" panose="02010803020104030203" pitchFamily="2" charset="-79"/>
              </a:rPr>
              <a:t>ssess</a:t>
            </a:r>
          </a:p>
          <a:p>
            <a:r>
              <a:rPr lang="en-US" sz="4400" kern="0" dirty="0" smtClean="0">
                <a:solidFill>
                  <a:srgbClr val="C00000"/>
                </a:solidFill>
                <a:latin typeface="Constantia" panose="02030602050306030303" pitchFamily="18" charset="0"/>
                <a:cs typeface="Aharoni" panose="02010803020104030203" pitchFamily="2" charset="-79"/>
              </a:rPr>
              <a:t>I</a:t>
            </a:r>
            <a:r>
              <a:rPr lang="en-US" sz="3600" kern="0" dirty="0" smtClean="0">
                <a:latin typeface="Aharoni" panose="02010803020104030203" pitchFamily="2" charset="-79"/>
                <a:cs typeface="Aharoni" panose="02010803020104030203" pitchFamily="2" charset="-79"/>
              </a:rPr>
              <a:t>solate</a:t>
            </a:r>
          </a:p>
          <a:p>
            <a:r>
              <a:rPr lang="en-US" sz="4400" kern="0" dirty="0" smtClean="0">
                <a:solidFill>
                  <a:srgbClr val="C00000"/>
                </a:solidFill>
                <a:latin typeface="Constantia" panose="02030602050306030303" pitchFamily="18" charset="0"/>
                <a:cs typeface="Aharoni" panose="02010803020104030203" pitchFamily="2" charset="-79"/>
              </a:rPr>
              <a:t>N</a:t>
            </a:r>
            <a:r>
              <a:rPr lang="en-US" sz="3600" kern="0" dirty="0" smtClean="0">
                <a:latin typeface="Aharoni" panose="02010803020104030203" pitchFamily="2" charset="-79"/>
                <a:cs typeface="Aharoni" panose="02010803020104030203" pitchFamily="2" charset="-79"/>
              </a:rPr>
              <a:t>otify</a:t>
            </a:r>
            <a:endParaRPr lang="en-US" kern="0" dirty="0">
              <a:latin typeface="Aharoni" panose="02010803020104030203" pitchFamily="2" charset="-79"/>
              <a:cs typeface="Aharoni" panose="02010803020104030203" pitchFamily="2" charset="-79"/>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6466" y="6121998"/>
            <a:ext cx="12668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95534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5F31417-CC0C-49C9-8CF9-F51CA756EC53}" type="slidenum">
              <a:rPr lang="en-US" altLang="en-US" smtClean="0"/>
              <a:pPr>
                <a:defRPr/>
              </a:pPr>
              <a:t>29</a:t>
            </a:fld>
            <a:endParaRPr lang="en-US" altLang="en-US" dirty="0"/>
          </a:p>
        </p:txBody>
      </p:sp>
      <p:sp>
        <p:nvSpPr>
          <p:cNvPr id="4" name="Title 5"/>
          <p:cNvSpPr>
            <a:spLocks noGrp="1"/>
          </p:cNvSpPr>
          <p:nvPr>
            <p:ph type="title"/>
          </p:nvPr>
        </p:nvSpPr>
        <p:spPr>
          <a:xfrm>
            <a:off x="0" y="20414"/>
            <a:ext cx="9144000" cy="1325563"/>
          </a:xfrm>
        </p:spPr>
        <p:txBody>
          <a:bodyPr/>
          <a:lstStyle/>
          <a:p>
            <a:r>
              <a:rPr lang="en-US" sz="3600" dirty="0" smtClean="0"/>
              <a:t>Emergency Management Cycle:</a:t>
            </a:r>
            <a:endParaRPr lang="en-US" sz="3600" dirty="0"/>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1044206" y="1292379"/>
            <a:ext cx="7471144" cy="5277294"/>
          </a:xfrm>
          <a:prstGeom prst="rect">
            <a:avLst/>
          </a:prstGeom>
        </p:spPr>
      </p:pic>
      <p:sp>
        <p:nvSpPr>
          <p:cNvPr id="2" name="Explosion 1 1"/>
          <p:cNvSpPr/>
          <p:nvPr/>
        </p:nvSpPr>
        <p:spPr>
          <a:xfrm>
            <a:off x="4154672" y="3733800"/>
            <a:ext cx="685800" cy="1752600"/>
          </a:xfrm>
          <a:prstGeom prst="irregularSeal1">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6466" y="6121998"/>
            <a:ext cx="12668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22265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219200" y="2687638"/>
            <a:ext cx="5438775" cy="893762"/>
          </a:xfrm>
        </p:spPr>
        <p:txBody>
          <a:bodyPr numCol="1" anchorCtr="0" compatLnSpc="1">
            <a:prstTxWarp prst="textNoShape">
              <a:avLst/>
            </a:prstTxWarp>
            <a:normAutofit fontScale="90000"/>
          </a:bodyPr>
          <a:lstStyle/>
          <a:p>
            <a:pPr eaLnBrk="1" hangingPunct="1">
              <a:defRPr/>
            </a:pPr>
            <a:r>
              <a:rPr lang="en-US" altLang="en-US" sz="2400" cap="none" dirty="0" smtClean="0">
                <a:solidFill>
                  <a:srgbClr val="7F7F7F"/>
                </a:solidFill>
                <a:ea typeface="ＭＳ Ｐゴシック" panose="020B0600070205080204" pitchFamily="34" charset="-128"/>
              </a:rPr>
              <a:t>VPAP New Chair Forum:  </a:t>
            </a:r>
            <a:br>
              <a:rPr lang="en-US" altLang="en-US" sz="2400" cap="none" dirty="0" smtClean="0">
                <a:solidFill>
                  <a:srgbClr val="7F7F7F"/>
                </a:solidFill>
                <a:ea typeface="ＭＳ Ｐゴシック" panose="020B0600070205080204" pitchFamily="34" charset="-128"/>
              </a:rPr>
            </a:br>
            <a:r>
              <a:rPr lang="en-US" altLang="en-US" sz="2400" cap="none" dirty="0" smtClean="0">
                <a:solidFill>
                  <a:srgbClr val="7F7F7F"/>
                </a:solidFill>
                <a:ea typeface="ＭＳ Ｐゴシック" panose="020B0600070205080204" pitchFamily="34" charset="-128"/>
              </a:rPr>
              <a:t>Topic:  </a:t>
            </a:r>
            <a:r>
              <a:rPr lang="en-US" altLang="en-US" sz="3600" b="1" cap="none" dirty="0" smtClean="0">
                <a:solidFill>
                  <a:srgbClr val="0000FF"/>
                </a:solidFill>
                <a:ea typeface="ＭＳ Ｐゴシック" panose="020B0600070205080204" pitchFamily="34" charset="-128"/>
              </a:rPr>
              <a:t>Department Budget</a:t>
            </a:r>
            <a:br>
              <a:rPr lang="en-US" altLang="en-US" sz="3600" b="1" cap="none" dirty="0" smtClean="0">
                <a:solidFill>
                  <a:srgbClr val="0000FF"/>
                </a:solidFill>
                <a:ea typeface="ＭＳ Ｐゴシック" panose="020B0600070205080204" pitchFamily="34" charset="-128"/>
              </a:rPr>
            </a:br>
            <a:r>
              <a:rPr lang="en-US" altLang="en-US" sz="3600" b="1" cap="none" dirty="0" smtClean="0">
                <a:solidFill>
                  <a:srgbClr val="0000FF"/>
                </a:solidFill>
                <a:ea typeface="ＭＳ Ｐゴシック" panose="020B0600070205080204" pitchFamily="34" charset="-128"/>
              </a:rPr>
              <a:t>Umar </a:t>
            </a:r>
            <a:r>
              <a:rPr lang="en-US" altLang="en-US" sz="3600" b="1" cap="none" dirty="0" err="1" smtClean="0">
                <a:solidFill>
                  <a:srgbClr val="0000FF"/>
                </a:solidFill>
                <a:ea typeface="ＭＳ Ｐゴシック" panose="020B0600070205080204" pitchFamily="34" charset="-128"/>
              </a:rPr>
              <a:t>Mohideen</a:t>
            </a:r>
            <a:r>
              <a:rPr lang="en-US" altLang="en-US" sz="3600" b="1" cap="none" dirty="0" smtClean="0">
                <a:solidFill>
                  <a:srgbClr val="0000FF"/>
                </a:solidFill>
                <a:ea typeface="ＭＳ Ｐゴシック" panose="020B0600070205080204" pitchFamily="34" charset="-128"/>
              </a:rPr>
              <a:t> </a:t>
            </a:r>
          </a:p>
        </p:txBody>
      </p:sp>
      <p:sp>
        <p:nvSpPr>
          <p:cNvPr id="8195" name="Rectangle 1"/>
          <p:cNvSpPr>
            <a:spLocks noChangeArrowheads="1"/>
          </p:cNvSpPr>
          <p:nvPr/>
        </p:nvSpPr>
        <p:spPr bwMode="auto">
          <a:xfrm>
            <a:off x="2051050" y="4114800"/>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600"/>
              </a:spcBef>
              <a:spcAft>
                <a:spcPts val="1200"/>
              </a:spcAft>
              <a:buFont typeface="Arial" panose="020B0604020202020204" pitchFamily="34" charset="0"/>
              <a:buChar char="​"/>
              <a:defRPr sz="1500">
                <a:solidFill>
                  <a:schemeClr val="tx1"/>
                </a:solidFill>
                <a:latin typeface="Georgia" panose="02040502050405020303" pitchFamily="18" charset="0"/>
                <a:ea typeface="ＭＳ Ｐゴシック" panose="020B0600070205080204" pitchFamily="34" charset="-128"/>
                <a:cs typeface="ＭＳ Ｐゴシック" panose="020B0600070205080204" pitchFamily="34" charset="-128"/>
              </a:defRPr>
            </a:lvl1pPr>
            <a:lvl2pPr marL="37931725" indent="-37474525">
              <a:spcAft>
                <a:spcPts val="600"/>
              </a:spcAft>
              <a:buFont typeface="Arial" panose="020B0604020202020204" pitchFamily="34" charset="0"/>
              <a:buChar char="​"/>
              <a:defRPr sz="1500" i="1">
                <a:solidFill>
                  <a:schemeClr val="tx2"/>
                </a:solidFill>
                <a:latin typeface="Corbel" panose="020B0503020204020204" pitchFamily="34" charset="0"/>
                <a:ea typeface="ＭＳ Ｐゴシック" panose="020B0600070205080204" pitchFamily="34" charset="-128"/>
              </a:defRPr>
            </a:lvl2pPr>
            <a:lvl3pPr marL="1143000" indent="-228600">
              <a:lnSpc>
                <a:spcPct val="110000"/>
              </a:lnSpc>
              <a:spcBef>
                <a:spcPts val="600"/>
              </a:spcBef>
              <a:buFont typeface="Arial" panose="020B0604020202020204" pitchFamily="34" charset="0"/>
              <a:buChar char="​"/>
              <a:defRPr sz="1100" b="1">
                <a:solidFill>
                  <a:srgbClr val="118E97"/>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3pPr>
            <a:lvl4pPr marL="1600200" indent="-228600">
              <a:lnSpc>
                <a:spcPct val="114000"/>
              </a:lnSpc>
              <a:spcBef>
                <a:spcPts val="60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4pPr>
            <a:lvl5pPr marL="171450" indent="-171450">
              <a:lnSpc>
                <a:spcPct val="95000"/>
              </a:lnSpc>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5pPr>
            <a:lvl6pPr marL="628650" indent="-171450"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6pPr>
            <a:lvl7pPr marL="1085850" indent="-171450"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7pPr>
            <a:lvl8pPr marL="1543050" indent="-171450"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8pPr>
            <a:lvl9pPr marL="2000250" indent="-171450"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9pPr>
          </a:lstStyle>
          <a:p>
            <a:pPr algn="r" eaLnBrk="1" hangingPunct="1">
              <a:lnSpc>
                <a:spcPct val="100000"/>
              </a:lnSpc>
              <a:spcBef>
                <a:spcPct val="0"/>
              </a:spcBef>
              <a:spcAft>
                <a:spcPct val="0"/>
              </a:spcAft>
              <a:buFontTx/>
              <a:buNone/>
            </a:pPr>
            <a:r>
              <a:rPr lang="en-US" altLang="en-US" sz="1400" b="1">
                <a:solidFill>
                  <a:srgbClr val="7F7F7F"/>
                </a:solidFill>
                <a:latin typeface="Lucida Sans" panose="020B0602030504020204" pitchFamily="34" charset="0"/>
              </a:rPr>
              <a:t>October 11, 2017</a:t>
            </a:r>
          </a:p>
          <a:p>
            <a:pPr algn="r" eaLnBrk="1" hangingPunct="1">
              <a:lnSpc>
                <a:spcPct val="100000"/>
              </a:lnSpc>
              <a:spcBef>
                <a:spcPct val="0"/>
              </a:spcBef>
              <a:spcAft>
                <a:spcPct val="0"/>
              </a:spcAft>
              <a:buFontTx/>
              <a:buNone/>
            </a:pPr>
            <a:endParaRPr lang="en-US" altLang="en-US" sz="1400">
              <a:solidFill>
                <a:srgbClr val="7F7F7F"/>
              </a:solidFill>
              <a:latin typeface="Lucida Sans" panose="020B0602030504020204" pitchFamily="34" charset="0"/>
            </a:endParaRPr>
          </a:p>
        </p:txBody>
      </p:sp>
      <p:pic>
        <p:nvPicPr>
          <p:cNvPr id="8196"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8963" y="2028825"/>
            <a:ext cx="99853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2" descr="University of California President Janet Napolitano,left, talks with &#10;Secretary of State John Kerry, center, accompanied by US Ambassador to Mexico, E. Anthony Wayne, right, and UC Riverside Chancellor Kim Wilcox before they join a bilateral forum on higher education, innovation and research, at the Ministry of Foreign Affairs in Mexico City.&#10;Ministry of Foreign Affairs /AP Images for University of California, Rivers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5" y="4737100"/>
            <a:ext cx="20129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33638" y="4737100"/>
            <a:ext cx="20415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2" descr="http://www.engr.ucr.edu/images/home/laserstudentsla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2313" y="4737100"/>
            <a:ext cx="20701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6" descr="http://www.rcoe.us/newsroom/files/2013/08/20130702-UCR-Pamela-Clut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0" y="4737100"/>
            <a:ext cx="20288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0976656"/>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5F31417-CC0C-49C9-8CF9-F51CA756EC53}" type="slidenum">
              <a:rPr lang="en-US" altLang="en-US" smtClean="0"/>
              <a:pPr>
                <a:defRPr/>
              </a:pPr>
              <a:t>30</a:t>
            </a:fld>
            <a:endParaRPr lang="en-US" altLang="en-US" dirty="0"/>
          </a:p>
        </p:txBody>
      </p:sp>
      <p:sp>
        <p:nvSpPr>
          <p:cNvPr id="4" name="Title 5"/>
          <p:cNvSpPr>
            <a:spLocks noGrp="1"/>
          </p:cNvSpPr>
          <p:nvPr>
            <p:ph type="title"/>
          </p:nvPr>
        </p:nvSpPr>
        <p:spPr>
          <a:xfrm>
            <a:off x="0" y="0"/>
            <a:ext cx="9144000" cy="1325563"/>
          </a:xfrm>
        </p:spPr>
        <p:txBody>
          <a:bodyPr/>
          <a:lstStyle/>
          <a:p>
            <a:r>
              <a:rPr lang="en-US" sz="3600" dirty="0" smtClean="0"/>
              <a:t>UCR’s Response Model:</a:t>
            </a:r>
            <a:endParaRPr lang="en-US" sz="36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5787" y="1281254"/>
            <a:ext cx="6483042" cy="525018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6466" y="6121998"/>
            <a:ext cx="12668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03238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p>
            <a:r>
              <a:rPr lang="en-US" sz="4000" dirty="0" smtClean="0"/>
              <a:t>Our Campus EOC</a:t>
            </a:r>
            <a:endParaRPr lang="en-US" dirty="0"/>
          </a:p>
        </p:txBody>
      </p:sp>
      <p:sp>
        <p:nvSpPr>
          <p:cNvPr id="3" name="Slide Number Placeholder 2"/>
          <p:cNvSpPr>
            <a:spLocks noGrp="1"/>
          </p:cNvSpPr>
          <p:nvPr>
            <p:ph type="sldNum" sz="quarter" idx="12"/>
          </p:nvPr>
        </p:nvSpPr>
        <p:spPr/>
        <p:txBody>
          <a:bodyPr/>
          <a:lstStyle/>
          <a:p>
            <a:pPr>
              <a:defRPr/>
            </a:pPr>
            <a:fld id="{75F31417-CC0C-49C9-8CF9-F51CA756EC53}" type="slidenum">
              <a:rPr lang="en-US" altLang="en-US" smtClean="0"/>
              <a:pPr>
                <a:defRPr/>
              </a:pPr>
              <a:t>31</a:t>
            </a:fld>
            <a:endParaRPr lang="en-US" alt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7500" b="20000"/>
          <a:stretch/>
        </p:blipFill>
        <p:spPr>
          <a:xfrm>
            <a:off x="0" y="1269402"/>
            <a:ext cx="9144000" cy="467957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6466" y="6121998"/>
            <a:ext cx="12668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81432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5F31417-CC0C-49C9-8CF9-F51CA756EC53}" type="slidenum">
              <a:rPr lang="en-US" altLang="en-US" smtClean="0"/>
              <a:pPr>
                <a:defRPr/>
              </a:pPr>
              <a:t>32</a:t>
            </a:fld>
            <a:endParaRPr lang="en-US" altLang="en-US" dirty="0"/>
          </a:p>
        </p:txBody>
      </p:sp>
      <p:sp>
        <p:nvSpPr>
          <p:cNvPr id="4" name="Title 5"/>
          <p:cNvSpPr>
            <a:spLocks noGrp="1"/>
          </p:cNvSpPr>
          <p:nvPr>
            <p:ph type="title"/>
          </p:nvPr>
        </p:nvSpPr>
        <p:spPr>
          <a:xfrm>
            <a:off x="440846" y="321547"/>
            <a:ext cx="8117505" cy="2846708"/>
          </a:xfrm>
        </p:spPr>
        <p:txBody>
          <a:bodyPr>
            <a:normAutofit fontScale="90000"/>
          </a:bodyPr>
          <a:lstStyle/>
          <a:p>
            <a:r>
              <a:rPr lang="en-US" sz="3600" dirty="0" smtClean="0"/>
              <a:t/>
            </a:r>
            <a:br>
              <a:rPr lang="en-US" sz="3600" dirty="0" smtClean="0"/>
            </a:br>
            <a:r>
              <a:rPr lang="en-US" sz="3600" dirty="0"/>
              <a:t/>
            </a:r>
            <a:br>
              <a:rPr lang="en-US" sz="3600" dirty="0"/>
            </a:br>
            <a:r>
              <a:rPr lang="en-US" sz="3600" dirty="0" smtClean="0"/>
              <a:t/>
            </a:r>
            <a:br>
              <a:rPr lang="en-US" sz="3600" dirty="0" smtClean="0"/>
            </a:br>
            <a:r>
              <a:rPr lang="en-US" sz="3600" dirty="0"/>
              <a:t/>
            </a:r>
            <a:br>
              <a:rPr lang="en-US" sz="3600" dirty="0"/>
            </a:br>
            <a:r>
              <a:rPr lang="en-US" sz="3600" dirty="0" smtClean="0"/>
              <a:t/>
            </a:r>
            <a:br>
              <a:rPr lang="en-US" sz="3600" dirty="0" smtClean="0"/>
            </a:br>
            <a:r>
              <a:rPr lang="en-US" sz="3600" dirty="0"/>
              <a:t/>
            </a:r>
            <a:br>
              <a:rPr lang="en-US" sz="3600" dirty="0"/>
            </a:br>
            <a:r>
              <a:rPr lang="en-US" sz="3600" dirty="0" smtClean="0"/>
              <a:t/>
            </a:r>
            <a:br>
              <a:rPr lang="en-US" sz="3600" dirty="0" smtClean="0"/>
            </a:br>
            <a:r>
              <a:rPr lang="en-US" sz="3600" dirty="0"/>
              <a:t/>
            </a:r>
            <a:br>
              <a:rPr lang="en-US" sz="3600" dirty="0"/>
            </a:br>
            <a:r>
              <a:rPr lang="en-US" sz="3600" dirty="0" smtClean="0"/>
              <a:t/>
            </a:r>
            <a:br>
              <a:rPr lang="en-US" sz="3600" dirty="0" smtClean="0"/>
            </a:br>
            <a:r>
              <a:rPr lang="en-US" sz="3600" dirty="0"/>
              <a:t/>
            </a:r>
            <a:br>
              <a:rPr lang="en-US" sz="3600" dirty="0"/>
            </a:br>
            <a:r>
              <a:rPr lang="en-US" sz="3600" dirty="0" smtClean="0"/>
              <a:t/>
            </a:r>
            <a:br>
              <a:rPr lang="en-US" sz="3600" dirty="0" smtClean="0"/>
            </a:br>
            <a:r>
              <a:rPr lang="en-US" sz="3600" dirty="0"/>
              <a:t/>
            </a:r>
            <a:br>
              <a:rPr lang="en-US" sz="3600" dirty="0"/>
            </a:br>
            <a:r>
              <a:rPr lang="en-US" sz="3600" dirty="0"/>
              <a:t>Our </a:t>
            </a:r>
            <a:br>
              <a:rPr lang="en-US" sz="3600" dirty="0"/>
            </a:br>
            <a:r>
              <a:rPr lang="en-US" sz="3600" dirty="0"/>
              <a:t>EOC in </a:t>
            </a:r>
            <a:br>
              <a:rPr lang="en-US" sz="3600" dirty="0"/>
            </a:br>
            <a:r>
              <a:rPr lang="en-US" sz="3600" dirty="0"/>
              <a:t>Action…</a:t>
            </a:r>
            <a:r>
              <a:rPr lang="en-US" sz="3600" dirty="0" smtClean="0"/>
              <a:t/>
            </a:r>
            <a:br>
              <a:rPr lang="en-US" sz="3600" dirty="0" smtClean="0"/>
            </a:br>
            <a:r>
              <a:rPr lang="en-US" sz="3600" dirty="0"/>
              <a:t/>
            </a:r>
            <a:br>
              <a:rPr lang="en-US" sz="3600" dirty="0"/>
            </a:br>
            <a:r>
              <a:rPr lang="en-US" sz="3600" dirty="0" smtClean="0"/>
              <a:t/>
            </a:r>
            <a:br>
              <a:rPr lang="en-US" sz="3600" dirty="0" smtClean="0"/>
            </a:br>
            <a:r>
              <a:rPr lang="en-US" sz="3600" dirty="0"/>
              <a:t/>
            </a:r>
            <a:br>
              <a:rPr lang="en-US" sz="3600" dirty="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a:t/>
            </a:r>
            <a:br>
              <a:rPr lang="en-US" sz="3600" dirty="0"/>
            </a:br>
            <a:r>
              <a:rPr lang="en-US" sz="3600" dirty="0" smtClean="0"/>
              <a:t/>
            </a:r>
            <a:br>
              <a:rPr lang="en-US" sz="3600" dirty="0" smtClean="0"/>
            </a:br>
            <a:r>
              <a:rPr lang="en-US" sz="3600" dirty="0"/>
              <a:t/>
            </a:r>
            <a:br>
              <a:rPr lang="en-US" sz="3600" dirty="0"/>
            </a:br>
            <a:r>
              <a:rPr lang="en-US" sz="3600" dirty="0" smtClean="0"/>
              <a:t/>
            </a:r>
            <a:br>
              <a:rPr lang="en-US" sz="3600" dirty="0" smtClean="0"/>
            </a:br>
            <a:endParaRPr lang="en-US" sz="36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8971" t="23921" r="35924" b="23111"/>
          <a:stretch/>
        </p:blipFill>
        <p:spPr>
          <a:xfrm>
            <a:off x="440847" y="3168255"/>
            <a:ext cx="3733800" cy="2833207"/>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8019" t="15703" r="25823"/>
          <a:stretch/>
        </p:blipFill>
        <p:spPr>
          <a:xfrm rot="5400000">
            <a:off x="5138686" y="2335597"/>
            <a:ext cx="2787673" cy="4544062"/>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18644" r="23389" b="20339"/>
          <a:stretch/>
        </p:blipFill>
        <p:spPr>
          <a:xfrm>
            <a:off x="2194241" y="321547"/>
            <a:ext cx="4408806" cy="2824598"/>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0810" t="15916" r="8109" b="4806"/>
          <a:stretch/>
        </p:blipFill>
        <p:spPr>
          <a:xfrm rot="5400000">
            <a:off x="6315017" y="720271"/>
            <a:ext cx="2824597" cy="207137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86466" y="6121998"/>
            <a:ext cx="12668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31174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5F31417-CC0C-49C9-8CF9-F51CA756EC53}" type="slidenum">
              <a:rPr lang="en-US" altLang="en-US" smtClean="0"/>
              <a:pPr>
                <a:defRPr/>
              </a:pPr>
              <a:t>33</a:t>
            </a:fld>
            <a:endParaRPr lang="en-US" altLang="en-US" dirty="0"/>
          </a:p>
        </p:txBody>
      </p:sp>
      <p:sp>
        <p:nvSpPr>
          <p:cNvPr id="4" name="Title 5"/>
          <p:cNvSpPr>
            <a:spLocks noGrp="1"/>
          </p:cNvSpPr>
          <p:nvPr>
            <p:ph type="title"/>
          </p:nvPr>
        </p:nvSpPr>
        <p:spPr>
          <a:xfrm>
            <a:off x="0" y="266512"/>
            <a:ext cx="9144000" cy="762000"/>
          </a:xfrm>
        </p:spPr>
        <p:txBody>
          <a:bodyPr>
            <a:normAutofit fontScale="90000"/>
          </a:bodyPr>
          <a:lstStyle/>
          <a:p>
            <a:r>
              <a:rPr lang="en-US" sz="3600" dirty="0" smtClean="0"/>
              <a:t>Emergency Notification (Texts):</a:t>
            </a:r>
            <a:br>
              <a:rPr lang="en-US" sz="3600" dirty="0" smtClean="0"/>
            </a:br>
            <a:r>
              <a:rPr lang="en-US" sz="1800" u="sng" dirty="0" smtClean="0">
                <a:solidFill>
                  <a:srgbClr val="2D6CC0"/>
                </a:solidFill>
              </a:rPr>
              <a:t>cnc.ucr.edu/</a:t>
            </a:r>
            <a:r>
              <a:rPr lang="en-US" sz="1800" u="sng" dirty="0" err="1" smtClean="0">
                <a:solidFill>
                  <a:srgbClr val="2D6CC0"/>
                </a:solidFill>
              </a:rPr>
              <a:t>ens</a:t>
            </a:r>
            <a:r>
              <a:rPr lang="en-US" sz="1800" u="sng" dirty="0" smtClean="0">
                <a:solidFill>
                  <a:srgbClr val="2D6CC0"/>
                </a:solidFill>
              </a:rPr>
              <a:t>/</a:t>
            </a:r>
            <a:endParaRPr lang="en-US" sz="1800" u="sng" dirty="0">
              <a:solidFill>
                <a:srgbClr val="2D6CC0"/>
              </a:solidFill>
            </a:endParaRPr>
          </a:p>
        </p:txBody>
      </p:sp>
      <p:pic>
        <p:nvPicPr>
          <p:cNvPr id="5" name="Picture 4"/>
          <p:cNvPicPr/>
          <p:nvPr/>
        </p:nvPicPr>
        <p:blipFill rotWithShape="1">
          <a:blip r:embed="rId3"/>
          <a:srcRect l="60470" t="8204" r="10577" b="19605"/>
          <a:stretch/>
        </p:blipFill>
        <p:spPr bwMode="auto">
          <a:xfrm>
            <a:off x="2205766" y="1092798"/>
            <a:ext cx="6701566" cy="5628678"/>
          </a:xfrm>
          <a:prstGeom prst="rect">
            <a:avLst/>
          </a:prstGeom>
          <a:ln>
            <a:noFill/>
          </a:ln>
          <a:extLst>
            <a:ext uri="{53640926-AAD7-44D8-BBD7-CCE9431645EC}">
              <a14:shadowObscured xmlns:a14="http://schemas.microsoft.com/office/drawing/2010/main"/>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466" y="2617694"/>
            <a:ext cx="2590800" cy="17526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6466" y="6121998"/>
            <a:ext cx="12668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19790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5F31417-CC0C-49C9-8CF9-F51CA756EC53}" type="slidenum">
              <a:rPr lang="en-US" altLang="en-US" smtClean="0"/>
              <a:pPr>
                <a:defRPr/>
              </a:pPr>
              <a:t>34</a:t>
            </a:fld>
            <a:endParaRPr lang="en-US" altLang="en-US" dirty="0"/>
          </a:p>
        </p:txBody>
      </p:sp>
      <p:sp>
        <p:nvSpPr>
          <p:cNvPr id="4" name="Title 5"/>
          <p:cNvSpPr>
            <a:spLocks noGrp="1"/>
          </p:cNvSpPr>
          <p:nvPr>
            <p:ph type="title"/>
          </p:nvPr>
        </p:nvSpPr>
        <p:spPr>
          <a:xfrm>
            <a:off x="0" y="122654"/>
            <a:ext cx="9144000" cy="762000"/>
          </a:xfrm>
        </p:spPr>
        <p:txBody>
          <a:bodyPr>
            <a:normAutofit fontScale="90000"/>
          </a:bodyPr>
          <a:lstStyle/>
          <a:p>
            <a:r>
              <a:rPr lang="en-US" sz="3600" dirty="0" smtClean="0"/>
              <a:t>Campus Status:</a:t>
            </a:r>
            <a:br>
              <a:rPr lang="en-US" sz="3600" dirty="0" smtClean="0"/>
            </a:br>
            <a:r>
              <a:rPr lang="en-US" sz="1800" u="sng" dirty="0" smtClean="0">
                <a:solidFill>
                  <a:srgbClr val="2D6CC0"/>
                </a:solidFill>
              </a:rPr>
              <a:t>campusstatus.ucr.edu/</a:t>
            </a:r>
            <a:endParaRPr lang="en-US" sz="1800" u="sng" dirty="0">
              <a:solidFill>
                <a:srgbClr val="2D6CC0"/>
              </a:solidFill>
            </a:endParaRPr>
          </a:p>
        </p:txBody>
      </p:sp>
      <p:pic>
        <p:nvPicPr>
          <p:cNvPr id="6" name="Picture 5"/>
          <p:cNvPicPr/>
          <p:nvPr/>
        </p:nvPicPr>
        <p:blipFill rotWithShape="1">
          <a:blip r:embed="rId3"/>
          <a:srcRect l="60324" t="7720" r="6891" b="24901"/>
          <a:stretch/>
        </p:blipFill>
        <p:spPr bwMode="auto">
          <a:xfrm>
            <a:off x="2061531" y="1051750"/>
            <a:ext cx="6939249" cy="5227673"/>
          </a:xfrm>
          <a:prstGeom prst="rect">
            <a:avLst/>
          </a:prstGeom>
          <a:ln>
            <a:noFill/>
          </a:ln>
          <a:extLst>
            <a:ext uri="{53640926-AAD7-44D8-BBD7-CCE9431645EC}">
              <a14:shadowObscured xmlns:a14="http://schemas.microsoft.com/office/drawing/2010/main"/>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12212">
            <a:off x="986636" y="3740629"/>
            <a:ext cx="1863350" cy="163353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8418">
            <a:off x="6248260" y="3079811"/>
            <a:ext cx="1541079" cy="154107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6466" y="6121998"/>
            <a:ext cx="12668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49064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Be Prepared:</a:t>
            </a:r>
            <a:endParaRPr lang="en-US" dirty="0"/>
          </a:p>
        </p:txBody>
      </p:sp>
      <p:sp>
        <p:nvSpPr>
          <p:cNvPr id="4" name="Content Placeholder 3"/>
          <p:cNvSpPr>
            <a:spLocks noGrp="1"/>
          </p:cNvSpPr>
          <p:nvPr>
            <p:ph sz="half" idx="2"/>
          </p:nvPr>
        </p:nvSpPr>
        <p:spPr>
          <a:xfrm>
            <a:off x="716096" y="1524000"/>
            <a:ext cx="8298812" cy="5197476"/>
          </a:xfrm>
        </p:spPr>
        <p:txBody>
          <a:bodyPr>
            <a:normAutofit fontScale="85000" lnSpcReduction="20000"/>
          </a:bodyPr>
          <a:lstStyle/>
          <a:p>
            <a:pPr marL="0" indent="0">
              <a:buNone/>
            </a:pPr>
            <a:endParaRPr lang="en-US" sz="1200" dirty="0" smtClean="0">
              <a:latin typeface="Times New Roman" panose="02020603050405020304" pitchFamily="18" charset="0"/>
              <a:cs typeface="Times New Roman" panose="02020603050405020304" pitchFamily="18" charset="0"/>
            </a:endParaRPr>
          </a:p>
          <a:p>
            <a:pPr marL="514350" indent="-514350">
              <a:buFont typeface="+mj-lt"/>
              <a:buAutoNum type="arabicPeriod"/>
            </a:pPr>
            <a:r>
              <a:rPr lang="en-US" sz="2800" dirty="0" smtClean="0">
                <a:latin typeface="Times New Roman" panose="02020603050405020304" pitchFamily="18" charset="0"/>
                <a:cs typeface="Times New Roman" panose="02020603050405020304" pitchFamily="18" charset="0"/>
              </a:rPr>
              <a:t>Have </a:t>
            </a:r>
            <a:r>
              <a:rPr lang="en-US" sz="2800" b="1" dirty="0" smtClean="0">
                <a:solidFill>
                  <a:srgbClr val="FF0000"/>
                </a:solidFill>
                <a:latin typeface="Times New Roman" panose="02020603050405020304" pitchFamily="18" charset="0"/>
                <a:cs typeface="Times New Roman" panose="02020603050405020304" pitchFamily="18" charset="0"/>
              </a:rPr>
              <a:t>Emergency </a:t>
            </a:r>
            <a:r>
              <a:rPr lang="en-US" sz="2800" b="1" dirty="0">
                <a:solidFill>
                  <a:srgbClr val="FF0000"/>
                </a:solidFill>
                <a:latin typeface="Times New Roman" panose="02020603050405020304" pitchFamily="18" charset="0"/>
                <a:cs typeface="Times New Roman" panose="02020603050405020304" pitchFamily="18" charset="0"/>
              </a:rPr>
              <a:t>Contact Information</a:t>
            </a:r>
          </a:p>
          <a:p>
            <a:pPr marL="863600" lvl="1" indent="-51435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Include</a:t>
            </a:r>
            <a:r>
              <a:rPr lang="en-US" sz="2400" b="1" dirty="0" smtClean="0">
                <a:solidFill>
                  <a:srgbClr val="FF0000"/>
                </a:solidFill>
                <a:latin typeface="Times New Roman" panose="02020603050405020304" pitchFamily="18" charset="0"/>
                <a:cs typeface="Times New Roman" panose="02020603050405020304" pitchFamily="18" charset="0"/>
              </a:rPr>
              <a:t> UCPD (951) 827-5222 &amp; EHS (951) 827-5528</a:t>
            </a:r>
          </a:p>
          <a:p>
            <a:pPr marL="514350" indent="-514350">
              <a:buFont typeface="+mj-lt"/>
              <a:buAutoNum type="arabicPeriod"/>
            </a:pPr>
            <a:endParaRPr lang="en-US" sz="1100" dirty="0" smtClean="0">
              <a:latin typeface="Times New Roman" panose="02020603050405020304" pitchFamily="18" charset="0"/>
              <a:cs typeface="Times New Roman" panose="02020603050405020304" pitchFamily="18" charset="0"/>
            </a:endParaRPr>
          </a:p>
          <a:p>
            <a:pPr marL="514350" indent="-514350">
              <a:buFont typeface="+mj-lt"/>
              <a:buAutoNum type="arabicPeriod"/>
            </a:pPr>
            <a:r>
              <a:rPr lang="en-US" sz="2800" dirty="0" smtClean="0">
                <a:latin typeface="Times New Roman" panose="02020603050405020304" pitchFamily="18" charset="0"/>
                <a:cs typeface="Times New Roman" panose="02020603050405020304" pitchFamily="18" charset="0"/>
              </a:rPr>
              <a:t>Know your </a:t>
            </a:r>
            <a:r>
              <a:rPr lang="en-US" sz="2800" b="1" dirty="0" smtClean="0">
                <a:solidFill>
                  <a:srgbClr val="FF0000"/>
                </a:solidFill>
                <a:latin typeface="Times New Roman" panose="02020603050405020304" pitchFamily="18" charset="0"/>
                <a:cs typeface="Times New Roman" panose="02020603050405020304" pitchFamily="18" charset="0"/>
              </a:rPr>
              <a:t>Evacuation Locations</a:t>
            </a:r>
            <a:endParaRPr lang="en-US" sz="2800" b="1" dirty="0">
              <a:solidFill>
                <a:srgbClr val="FF0000"/>
              </a:solidFill>
              <a:latin typeface="Times New Roman" panose="02020603050405020304" pitchFamily="18" charset="0"/>
              <a:cs typeface="Times New Roman" panose="02020603050405020304" pitchFamily="18" charset="0"/>
            </a:endParaRPr>
          </a:p>
          <a:p>
            <a:pPr marL="514350" indent="-514350">
              <a:buFont typeface="+mj-lt"/>
              <a:buAutoNum type="arabicPeriod"/>
            </a:pPr>
            <a:endParaRPr lang="en-US" sz="1100" dirty="0" smtClean="0">
              <a:latin typeface="Times New Roman" panose="02020603050405020304" pitchFamily="18" charset="0"/>
              <a:cs typeface="Times New Roman" panose="02020603050405020304" pitchFamily="18" charset="0"/>
            </a:endParaRPr>
          </a:p>
          <a:p>
            <a:pPr marL="514350" indent="-514350">
              <a:buFont typeface="+mj-lt"/>
              <a:buAutoNum type="arabicPeriod"/>
            </a:pPr>
            <a:endParaRPr lang="en-US" sz="1100" dirty="0">
              <a:latin typeface="Times New Roman" panose="02020603050405020304" pitchFamily="18" charset="0"/>
              <a:cs typeface="Times New Roman" panose="02020603050405020304" pitchFamily="18" charset="0"/>
            </a:endParaRPr>
          </a:p>
          <a:p>
            <a:pPr marL="514350" indent="-514350">
              <a:buFont typeface="+mj-lt"/>
              <a:buAutoNum type="arabicPeriod"/>
            </a:pPr>
            <a:endParaRPr lang="en-US" sz="1100" dirty="0" smtClean="0">
              <a:latin typeface="Times New Roman" panose="02020603050405020304" pitchFamily="18" charset="0"/>
              <a:cs typeface="Times New Roman" panose="02020603050405020304" pitchFamily="18" charset="0"/>
            </a:endParaRPr>
          </a:p>
          <a:p>
            <a:pPr marL="514350" indent="-514350">
              <a:buFont typeface="+mj-lt"/>
              <a:buAutoNum type="arabicPeriod"/>
            </a:pPr>
            <a:r>
              <a:rPr lang="en-US" sz="2800" dirty="0" smtClean="0">
                <a:latin typeface="Times New Roman" panose="02020603050405020304" pitchFamily="18" charset="0"/>
                <a:cs typeface="Times New Roman" panose="02020603050405020304" pitchFamily="18" charset="0"/>
              </a:rPr>
              <a:t>Register for          </a:t>
            </a:r>
            <a:r>
              <a:rPr lang="en-US" sz="2800" b="1" dirty="0">
                <a:solidFill>
                  <a:srgbClr val="FF0000"/>
                </a:solidFill>
                <a:latin typeface="Times New Roman" panose="02020603050405020304" pitchFamily="18" charset="0"/>
                <a:cs typeface="Times New Roman" panose="02020603050405020304" pitchFamily="18" charset="0"/>
              </a:rPr>
              <a:t>Text </a:t>
            </a:r>
            <a:r>
              <a:rPr lang="en-US" sz="2800" b="1" dirty="0" smtClean="0">
                <a:solidFill>
                  <a:srgbClr val="FF0000"/>
                </a:solidFill>
                <a:latin typeface="Times New Roman" panose="02020603050405020304" pitchFamily="18" charset="0"/>
                <a:cs typeface="Times New Roman" panose="02020603050405020304" pitchFamily="18" charset="0"/>
              </a:rPr>
              <a:t>Alerts </a:t>
            </a:r>
            <a:r>
              <a:rPr lang="en-US" sz="2400" b="1" u="sng" dirty="0" smtClean="0">
                <a:solidFill>
                  <a:srgbClr val="FF0000"/>
                </a:solidFill>
                <a:latin typeface="Times New Roman" panose="02020603050405020304" pitchFamily="18" charset="0"/>
                <a:cs typeface="Times New Roman" panose="02020603050405020304" pitchFamily="18" charset="0"/>
              </a:rPr>
              <a:t>cnc.ucr.edu/</a:t>
            </a:r>
            <a:r>
              <a:rPr lang="en-US" sz="2400" b="1" u="sng" dirty="0" err="1" smtClean="0">
                <a:solidFill>
                  <a:srgbClr val="FF0000"/>
                </a:solidFill>
                <a:latin typeface="Times New Roman" panose="02020603050405020304" pitchFamily="18" charset="0"/>
                <a:cs typeface="Times New Roman" panose="02020603050405020304" pitchFamily="18" charset="0"/>
              </a:rPr>
              <a:t>ens</a:t>
            </a:r>
            <a:endParaRPr lang="en-US" sz="1100" b="1" dirty="0">
              <a:solidFill>
                <a:srgbClr val="FF0000"/>
              </a:solidFill>
              <a:latin typeface="Times New Roman" panose="02020603050405020304" pitchFamily="18" charset="0"/>
              <a:cs typeface="Times New Roman" panose="02020603050405020304" pitchFamily="18" charset="0"/>
            </a:endParaRPr>
          </a:p>
          <a:p>
            <a:pPr marL="514350" indent="-514350">
              <a:buFont typeface="+mj-lt"/>
              <a:buAutoNum type="arabicPeriod"/>
            </a:pPr>
            <a:endParaRPr lang="en-US" sz="800" dirty="0">
              <a:latin typeface="Times New Roman" panose="02020603050405020304" pitchFamily="18" charset="0"/>
              <a:cs typeface="Times New Roman" panose="02020603050405020304" pitchFamily="18" charset="0"/>
            </a:endParaRPr>
          </a:p>
          <a:p>
            <a:pPr marL="514350" indent="-514350">
              <a:buFont typeface="+mj-lt"/>
              <a:buAutoNum type="arabicPeriod"/>
            </a:pPr>
            <a:r>
              <a:rPr lang="en-US" sz="2800" dirty="0" smtClean="0">
                <a:latin typeface="Times New Roman" panose="02020603050405020304" pitchFamily="18" charset="0"/>
                <a:cs typeface="Times New Roman" panose="02020603050405020304" pitchFamily="18" charset="0"/>
              </a:rPr>
              <a:t>Prepare your </a:t>
            </a:r>
            <a:r>
              <a:rPr lang="en-US" sz="2800" b="1" dirty="0" smtClean="0">
                <a:solidFill>
                  <a:srgbClr val="FF0000"/>
                </a:solidFill>
                <a:latin typeface="Times New Roman" panose="02020603050405020304" pitchFamily="18" charset="0"/>
                <a:cs typeface="Times New Roman" panose="02020603050405020304" pitchFamily="18" charset="0"/>
              </a:rPr>
              <a:t>Vital Records</a:t>
            </a:r>
          </a:p>
          <a:p>
            <a:pPr marL="514350" indent="-514350">
              <a:buFont typeface="+mj-lt"/>
              <a:buAutoNum type="arabicPeriod"/>
            </a:pPr>
            <a:endParaRPr lang="en-US" sz="1100" dirty="0" smtClean="0">
              <a:latin typeface="Times New Roman" panose="02020603050405020304" pitchFamily="18" charset="0"/>
              <a:cs typeface="Times New Roman" panose="02020603050405020304" pitchFamily="18" charset="0"/>
            </a:endParaRPr>
          </a:p>
          <a:p>
            <a:pPr marL="514350" indent="-514350">
              <a:buFont typeface="+mj-lt"/>
              <a:buAutoNum type="arabicPeriod"/>
            </a:pPr>
            <a:r>
              <a:rPr lang="en-US" sz="2800" dirty="0" smtClean="0">
                <a:latin typeface="Times New Roman" panose="02020603050405020304" pitchFamily="18" charset="0"/>
                <a:cs typeface="Times New Roman" panose="02020603050405020304" pitchFamily="18" charset="0"/>
              </a:rPr>
              <a:t>Make a </a:t>
            </a:r>
            <a:r>
              <a:rPr lang="en-US" sz="2800" b="1" dirty="0" smtClean="0">
                <a:solidFill>
                  <a:srgbClr val="FF0000"/>
                </a:solidFill>
                <a:latin typeface="Times New Roman" panose="02020603050405020304" pitchFamily="18" charset="0"/>
                <a:cs typeface="Times New Roman" panose="02020603050405020304" pitchFamily="18" charset="0"/>
              </a:rPr>
              <a:t>Work Plan </a:t>
            </a:r>
            <a:r>
              <a:rPr lang="en-US" sz="2800" dirty="0" smtClean="0">
                <a:latin typeface="Times New Roman" panose="02020603050405020304" pitchFamily="18" charset="0"/>
                <a:cs typeface="Times New Roman" panose="02020603050405020304" pitchFamily="18" charset="0"/>
              </a:rPr>
              <a:t>and</a:t>
            </a:r>
            <a:r>
              <a:rPr lang="en-US" sz="2800" b="1" dirty="0" smtClean="0">
                <a:solidFill>
                  <a:srgbClr val="FF0000"/>
                </a:solidFill>
                <a:latin typeface="Times New Roman" panose="02020603050405020304" pitchFamily="18" charset="0"/>
                <a:cs typeface="Times New Roman" panose="02020603050405020304" pitchFamily="18" charset="0"/>
              </a:rPr>
              <a:t> Home Plan</a:t>
            </a:r>
          </a:p>
          <a:p>
            <a:pPr marL="0" indent="0">
              <a:buNone/>
            </a:pPr>
            <a:r>
              <a:rPr lang="en-US" sz="2800" dirty="0" smtClean="0">
                <a:latin typeface="Times New Roman" panose="02020603050405020304" pitchFamily="18" charset="0"/>
                <a:cs typeface="Times New Roman" panose="02020603050405020304" pitchFamily="18" charset="0"/>
              </a:rPr>
              <a:t>     (For more information: Ready.gov/make-a-plan)</a:t>
            </a:r>
            <a:endParaRPr lang="en-US" sz="2800" b="1" dirty="0" smtClean="0">
              <a:solidFill>
                <a:srgbClr val="FF0000"/>
              </a:solidFill>
              <a:latin typeface="Times New Roman" panose="02020603050405020304" pitchFamily="18" charset="0"/>
              <a:cs typeface="Times New Roman" panose="02020603050405020304" pitchFamily="18" charset="0"/>
            </a:endParaRPr>
          </a:p>
          <a:p>
            <a:pPr marL="0" indent="0">
              <a:buNone/>
            </a:pPr>
            <a:endParaRPr lang="en-US" sz="2800" b="1" dirty="0" smtClean="0">
              <a:solidFill>
                <a:srgbClr val="FF0000"/>
              </a:solidFill>
            </a:endParaRPr>
          </a:p>
          <a:p>
            <a:pPr marL="0" indent="0">
              <a:buNone/>
            </a:pPr>
            <a:r>
              <a:rPr lang="en-US" sz="2800" b="1" dirty="0" smtClean="0">
                <a:solidFill>
                  <a:srgbClr val="FF0000"/>
                </a:solidFill>
              </a:rPr>
              <a:t>	</a:t>
            </a:r>
            <a:endParaRPr lang="en-US" sz="2800" b="1" dirty="0">
              <a:solidFill>
                <a:srgbClr val="FF0000"/>
              </a:solidFill>
            </a:endParaRPr>
          </a:p>
        </p:txBody>
      </p:sp>
      <p:sp>
        <p:nvSpPr>
          <p:cNvPr id="7" name="Slide Number Placeholder 6"/>
          <p:cNvSpPr>
            <a:spLocks noGrp="1"/>
          </p:cNvSpPr>
          <p:nvPr>
            <p:ph type="sldNum" sz="quarter" idx="12"/>
          </p:nvPr>
        </p:nvSpPr>
        <p:spPr/>
        <p:txBody>
          <a:bodyPr/>
          <a:lstStyle/>
          <a:p>
            <a:pPr>
              <a:defRPr/>
            </a:pPr>
            <a:fld id="{96A1838E-3939-4A1D-AFCA-428EA73A7232}" type="slidenum">
              <a:rPr lang="en-US" altLang="en-US" smtClean="0"/>
              <a:pPr>
                <a:defRPr/>
              </a:pPr>
              <a:t>35</a:t>
            </a:fld>
            <a:endParaRPr lang="en-US" alt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7030" y="3276600"/>
            <a:ext cx="2400300" cy="2076450"/>
          </a:xfrm>
          <a:prstGeom prst="rect">
            <a:avLst/>
          </a:prstGeom>
        </p:spPr>
      </p:pic>
      <p:pic>
        <p:nvPicPr>
          <p:cNvPr id="3" name="Picture 2" descr="copyright - Can I freely use the fire exit symbol and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8075" y="2409219"/>
            <a:ext cx="1197909" cy="1197909"/>
          </a:xfrm>
          <a:prstGeom prst="rect">
            <a:avLst/>
          </a:prstGeom>
        </p:spPr>
      </p:pic>
      <p:pic>
        <p:nvPicPr>
          <p:cNvPr id="5" name="Picture 4" descr="Simple &lt;strong&gt;Cellphone&lt;/strong&gt; Clipart by anubisza on DeviantAr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8043" y="3164469"/>
            <a:ext cx="632347" cy="74187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6466" y="6121998"/>
            <a:ext cx="12668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79212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5F31417-CC0C-49C9-8CF9-F51CA756EC53}" type="slidenum">
              <a:rPr lang="en-US" altLang="en-US" smtClean="0"/>
              <a:pPr>
                <a:defRPr/>
              </a:pPr>
              <a:t>36</a:t>
            </a:fld>
            <a:endParaRPr lang="en-US" altLang="en-US" dirty="0"/>
          </a:p>
        </p:txBody>
      </p:sp>
      <p:sp>
        <p:nvSpPr>
          <p:cNvPr id="4" name="Title 5"/>
          <p:cNvSpPr>
            <a:spLocks noGrp="1"/>
          </p:cNvSpPr>
          <p:nvPr>
            <p:ph type="title"/>
          </p:nvPr>
        </p:nvSpPr>
        <p:spPr>
          <a:xfrm>
            <a:off x="186466" y="954906"/>
            <a:ext cx="7940040" cy="762000"/>
          </a:xfrm>
        </p:spPr>
        <p:txBody>
          <a:bodyPr>
            <a:normAutofit/>
          </a:bodyPr>
          <a:lstStyle/>
          <a:p>
            <a:r>
              <a:rPr lang="en-US" sz="4800" b="1" i="1" dirty="0" smtClean="0">
                <a:solidFill>
                  <a:srgbClr val="0070C0"/>
                </a:solidFill>
                <a:latin typeface="Times New Roman" panose="02020603050405020304" pitchFamily="18" charset="0"/>
                <a:cs typeface="Times New Roman" panose="02020603050405020304" pitchFamily="18" charset="0"/>
              </a:rPr>
              <a:t>Thank you for your time.</a:t>
            </a:r>
            <a:endParaRPr lang="en-US" sz="4800" b="1" i="1" u="sng" dirty="0">
              <a:solidFill>
                <a:srgbClr val="0070C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86466" y="5198668"/>
            <a:ext cx="4572000" cy="923330"/>
          </a:xfrm>
          <a:prstGeom prst="rect">
            <a:avLst/>
          </a:prstGeom>
        </p:spPr>
        <p:txBody>
          <a:bodyPr>
            <a:spAutoFit/>
          </a:bodyPr>
          <a:lstStyle/>
          <a:p>
            <a:r>
              <a:rPr lang="en-US" altLang="en-US" b="1" dirty="0" smtClean="0"/>
              <a:t>Lisa Martin, MAOM,CBCP</a:t>
            </a:r>
            <a:endParaRPr lang="en-US" altLang="en-US" dirty="0"/>
          </a:p>
          <a:p>
            <a:r>
              <a:rPr lang="en-US" altLang="en-US" dirty="0" smtClean="0"/>
              <a:t>Campus Emergency Manager</a:t>
            </a:r>
          </a:p>
          <a:p>
            <a:r>
              <a:rPr lang="en-US" altLang="en-US" dirty="0" smtClean="0">
                <a:solidFill>
                  <a:srgbClr val="2D6CC0"/>
                </a:solidFill>
              </a:rPr>
              <a:t>www.erm.ucr.edu</a:t>
            </a:r>
            <a:endParaRPr lang="en-US" altLang="en-US" dirty="0">
              <a:solidFill>
                <a:srgbClr val="2D6CC0"/>
              </a:solidFill>
            </a:endParaRPr>
          </a:p>
        </p:txBody>
      </p:sp>
      <p:sp>
        <p:nvSpPr>
          <p:cNvPr id="8" name="Rectangle 7"/>
          <p:cNvSpPr/>
          <p:nvPr/>
        </p:nvSpPr>
        <p:spPr>
          <a:xfrm>
            <a:off x="186466" y="2606536"/>
            <a:ext cx="8473440" cy="830997"/>
          </a:xfrm>
          <a:prstGeom prst="rect">
            <a:avLst/>
          </a:prstGeom>
        </p:spPr>
        <p:txBody>
          <a:bodyPr wrap="square">
            <a:spAutoFit/>
          </a:bodyPr>
          <a:lstStyle/>
          <a:p>
            <a:pPr marL="0" indent="0">
              <a:spcBef>
                <a:spcPts val="0"/>
              </a:spcBef>
              <a:buNone/>
            </a:pPr>
            <a:r>
              <a:rPr lang="en-US" sz="4800" b="1" dirty="0"/>
              <a:t>Questions &amp; Comments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6466" y="6121998"/>
            <a:ext cx="12668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46185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05E5B-BBE6-4EEE-BFE6-CAD7228F26A6}"/>
              </a:ext>
            </a:extLst>
          </p:cNvPr>
          <p:cNvSpPr>
            <a:spLocks noGrp="1"/>
          </p:cNvSpPr>
          <p:nvPr>
            <p:ph type="title"/>
          </p:nvPr>
        </p:nvSpPr>
        <p:spPr/>
        <p:txBody>
          <a:bodyPr>
            <a:normAutofit fontScale="90000"/>
          </a:bodyPr>
          <a:lstStyle/>
          <a:p>
            <a:pPr algn="ctr"/>
            <a:r>
              <a:rPr lang="en-US" b="1" dirty="0"/>
              <a:t>Chairs 201 sessions – noon-1pm in </a:t>
            </a:r>
            <a:r>
              <a:rPr lang="en-US" b="1" dirty="0" err="1"/>
              <a:t>Hinderaker</a:t>
            </a:r>
            <a:r>
              <a:rPr lang="en-US" b="1" dirty="0"/>
              <a:t> 0154. Lunch provided with RSVP</a:t>
            </a:r>
          </a:p>
        </p:txBody>
      </p:sp>
      <p:sp>
        <p:nvSpPr>
          <p:cNvPr id="3" name="Content Placeholder 2">
            <a:extLst>
              <a:ext uri="{FF2B5EF4-FFF2-40B4-BE49-F238E27FC236}">
                <a16:creationId xmlns:a16="http://schemas.microsoft.com/office/drawing/2014/main" id="{3E0EC6CE-8A63-4E9D-99DA-8FD483B3FF33}"/>
              </a:ext>
            </a:extLst>
          </p:cNvPr>
          <p:cNvSpPr>
            <a:spLocks noGrp="1"/>
          </p:cNvSpPr>
          <p:nvPr>
            <p:ph idx="1"/>
          </p:nvPr>
        </p:nvSpPr>
        <p:spPr>
          <a:xfrm>
            <a:off x="628650" y="2381807"/>
            <a:ext cx="7886700" cy="4351338"/>
          </a:xfrm>
        </p:spPr>
        <p:txBody>
          <a:bodyPr>
            <a:normAutofit lnSpcReduction="10000"/>
          </a:bodyPr>
          <a:lstStyle/>
          <a:p>
            <a:r>
              <a:rPr lang="en-US" b="1" dirty="0"/>
              <a:t>Oct 2</a:t>
            </a:r>
            <a:r>
              <a:rPr lang="en-US" b="1" baseline="30000" dirty="0"/>
              <a:t>nd</a:t>
            </a:r>
            <a:r>
              <a:rPr lang="en-US" b="1" dirty="0"/>
              <a:t>: Good and Bad Department Letters</a:t>
            </a:r>
            <a:endParaRPr lang="en-US" dirty="0"/>
          </a:p>
          <a:p>
            <a:r>
              <a:rPr lang="en-US" b="1" dirty="0"/>
              <a:t>Nov 2</a:t>
            </a:r>
            <a:r>
              <a:rPr lang="en-US" b="1" baseline="30000" dirty="0"/>
              <a:t>nd</a:t>
            </a:r>
            <a:r>
              <a:rPr lang="en-US" b="1" dirty="0"/>
              <a:t>: Stalled faculty</a:t>
            </a:r>
          </a:p>
          <a:p>
            <a:r>
              <a:rPr lang="en-US" b="1" dirty="0"/>
              <a:t>Dec 1</a:t>
            </a:r>
            <a:r>
              <a:rPr lang="en-US" b="1" baseline="30000" dirty="0"/>
              <a:t>st</a:t>
            </a:r>
            <a:r>
              <a:rPr lang="en-US" b="1" dirty="0"/>
              <a:t>: Offer letters/IC Letters</a:t>
            </a:r>
          </a:p>
          <a:p>
            <a:r>
              <a:rPr lang="en-US" b="1" dirty="0"/>
              <a:t>Jan 2</a:t>
            </a:r>
            <a:r>
              <a:rPr lang="en-US" b="1" baseline="30000" dirty="0"/>
              <a:t>nd</a:t>
            </a:r>
            <a:r>
              <a:rPr lang="en-US" b="1" dirty="0"/>
              <a:t>: Faculty Retention Process</a:t>
            </a:r>
            <a:endParaRPr lang="en-US" dirty="0"/>
          </a:p>
          <a:p>
            <a:r>
              <a:rPr lang="en-US" b="1" dirty="0"/>
              <a:t>Feb 2</a:t>
            </a:r>
            <a:r>
              <a:rPr lang="en-US" b="1" baseline="30000" dirty="0"/>
              <a:t>nd</a:t>
            </a:r>
            <a:r>
              <a:rPr lang="en-US" b="1" dirty="0"/>
              <a:t>: Negotiation Skills for Chairs (Rami Zwick)</a:t>
            </a:r>
          </a:p>
          <a:p>
            <a:r>
              <a:rPr lang="en-US" b="1" dirty="0"/>
              <a:t>Mar 2</a:t>
            </a:r>
            <a:r>
              <a:rPr lang="en-US" b="1" baseline="30000" dirty="0"/>
              <a:t>nd:</a:t>
            </a:r>
            <a:r>
              <a:rPr lang="en-US" b="1" dirty="0"/>
              <a:t> Leaves of all kinds (Sara Umali)</a:t>
            </a:r>
          </a:p>
          <a:p>
            <a:r>
              <a:rPr lang="en-US" b="1" dirty="0"/>
              <a:t>April 2</a:t>
            </a:r>
            <a:r>
              <a:rPr lang="en-US" b="1" baseline="30000" dirty="0"/>
              <a:t>nd</a:t>
            </a:r>
            <a:r>
              <a:rPr lang="en-US" b="1" dirty="0"/>
              <a:t>: Compliance for Chairs (Elizabeth Boyd)</a:t>
            </a:r>
          </a:p>
          <a:p>
            <a:r>
              <a:rPr lang="en-US" b="1" dirty="0"/>
              <a:t>May 2</a:t>
            </a:r>
            <a:r>
              <a:rPr lang="en-US" b="1" baseline="30000" dirty="0"/>
              <a:t>nd</a:t>
            </a:r>
            <a:r>
              <a:rPr lang="en-US" b="1" dirty="0"/>
              <a:t> : What was your worst problem this year and how did you solve it? </a:t>
            </a:r>
            <a:r>
              <a:rPr lang="en-US" dirty="0"/>
              <a:t>This one 4-6pm</a:t>
            </a:r>
          </a:p>
        </p:txBody>
      </p:sp>
      <p:pic>
        <p:nvPicPr>
          <p:cNvPr id="4" name="Picture 3">
            <a:extLst>
              <a:ext uri="{FF2B5EF4-FFF2-40B4-BE49-F238E27FC236}">
                <a16:creationId xmlns:a16="http://schemas.microsoft.com/office/drawing/2014/main" id="{43B598AA-76EF-4102-8EDE-C4BB36CB58D0}"/>
              </a:ext>
            </a:extLst>
          </p:cNvPr>
          <p:cNvPicPr>
            <a:picLocks noChangeAspect="1"/>
          </p:cNvPicPr>
          <p:nvPr/>
        </p:nvPicPr>
        <p:blipFill>
          <a:blip r:embed="rId2"/>
          <a:stretch>
            <a:fillRect/>
          </a:stretch>
        </p:blipFill>
        <p:spPr>
          <a:xfrm>
            <a:off x="7376194" y="1470581"/>
            <a:ext cx="1447867" cy="2671065"/>
          </a:xfrm>
          <a:prstGeom prst="rect">
            <a:avLst/>
          </a:prstGeom>
        </p:spPr>
      </p:pic>
    </p:spTree>
    <p:extLst>
      <p:ext uri="{BB962C8B-B14F-4D97-AF65-F5344CB8AC3E}">
        <p14:creationId xmlns:p14="http://schemas.microsoft.com/office/powerpoint/2010/main" val="1970236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8E398-0DF9-45DF-B4DD-7E24C3A1A688}"/>
              </a:ext>
            </a:extLst>
          </p:cNvPr>
          <p:cNvSpPr>
            <a:spLocks noGrp="1"/>
          </p:cNvSpPr>
          <p:nvPr>
            <p:ph type="title"/>
          </p:nvPr>
        </p:nvSpPr>
        <p:spPr/>
        <p:txBody>
          <a:bodyPr/>
          <a:lstStyle/>
          <a:p>
            <a:r>
              <a:rPr lang="en-US" b="1" dirty="0"/>
              <a:t>Academic personnel processes</a:t>
            </a:r>
          </a:p>
        </p:txBody>
      </p:sp>
      <p:sp>
        <p:nvSpPr>
          <p:cNvPr id="3" name="Content Placeholder 2">
            <a:extLst>
              <a:ext uri="{FF2B5EF4-FFF2-40B4-BE49-F238E27FC236}">
                <a16:creationId xmlns:a16="http://schemas.microsoft.com/office/drawing/2014/main" id="{13D72AEC-FE2D-4068-8783-6495955E4A17}"/>
              </a:ext>
            </a:extLst>
          </p:cNvPr>
          <p:cNvSpPr>
            <a:spLocks noGrp="1"/>
          </p:cNvSpPr>
          <p:nvPr>
            <p:ph idx="1"/>
          </p:nvPr>
        </p:nvSpPr>
        <p:spPr/>
        <p:txBody>
          <a:bodyPr>
            <a:normAutofit fontScale="92500" lnSpcReduction="10000"/>
          </a:bodyPr>
          <a:lstStyle/>
          <a:p>
            <a:pPr marL="0" indent="0">
              <a:buNone/>
            </a:pPr>
            <a:r>
              <a:rPr lang="en-US" b="1" dirty="0"/>
              <a:t>Resources</a:t>
            </a:r>
          </a:p>
          <a:p>
            <a:r>
              <a:rPr lang="en-US" dirty="0"/>
              <a:t>APM- good for determining correct series to place someone in, as well as expectations for merit and promotion. It is not fair to hire someone into a series that does not mesh with your expectations of them.</a:t>
            </a:r>
          </a:p>
          <a:p>
            <a:r>
              <a:rPr lang="en-US" dirty="0"/>
              <a:t>The Call – local processes</a:t>
            </a:r>
          </a:p>
          <a:p>
            <a:r>
              <a:rPr lang="en-US" dirty="0"/>
              <a:t>Hiring Toolkit – step by step for hiring, including all EEAA requirements </a:t>
            </a:r>
            <a:r>
              <a:rPr lang="en-US" dirty="0" err="1"/>
              <a:t>etc</a:t>
            </a:r>
            <a:endParaRPr lang="en-US" dirty="0"/>
          </a:p>
          <a:p>
            <a:r>
              <a:rPr lang="en-US" dirty="0"/>
              <a:t>APO Website – Lots of resources</a:t>
            </a:r>
          </a:p>
          <a:p>
            <a:r>
              <a:rPr lang="en-US" dirty="0"/>
              <a:t>Consultation </a:t>
            </a:r>
            <a:r>
              <a:rPr lang="en-US" dirty="0">
                <a:hlinkClick r:id="rId2"/>
              </a:rPr>
              <a:t>academicpersonnel@ucr.edu</a:t>
            </a:r>
            <a:r>
              <a:rPr lang="en-US" dirty="0"/>
              <a:t>  or </a:t>
            </a:r>
            <a:r>
              <a:rPr lang="en-US" dirty="0">
                <a:hlinkClick r:id="rId3"/>
              </a:rPr>
              <a:t>vpap@ucr.edu</a:t>
            </a:r>
            <a:endParaRPr lang="en-US" dirty="0"/>
          </a:p>
          <a:p>
            <a:endParaRPr lang="en-US" dirty="0"/>
          </a:p>
        </p:txBody>
      </p:sp>
    </p:spTree>
    <p:extLst>
      <p:ext uri="{BB962C8B-B14F-4D97-AF65-F5344CB8AC3E}">
        <p14:creationId xmlns:p14="http://schemas.microsoft.com/office/powerpoint/2010/main" val="1043679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B2AA133-5719-4630-8FDE-83D4E4FDB45B}"/>
              </a:ext>
            </a:extLst>
          </p:cNvPr>
          <p:cNvPicPr>
            <a:picLocks noGrp="1" noChangeAspect="1"/>
          </p:cNvPicPr>
          <p:nvPr>
            <p:ph idx="1"/>
          </p:nvPr>
        </p:nvPicPr>
        <p:blipFill rotWithShape="1">
          <a:blip r:embed="rId2"/>
          <a:srcRect l="11358" r="12327" b="3555"/>
          <a:stretch/>
        </p:blipFill>
        <p:spPr>
          <a:xfrm>
            <a:off x="103692" y="354254"/>
            <a:ext cx="8927184" cy="6346073"/>
          </a:xfrm>
          <a:prstGeom prst="rect">
            <a:avLst/>
          </a:prstGeom>
        </p:spPr>
      </p:pic>
      <p:sp>
        <p:nvSpPr>
          <p:cNvPr id="5" name="Arrow: Right 4">
            <a:extLst>
              <a:ext uri="{FF2B5EF4-FFF2-40B4-BE49-F238E27FC236}">
                <a16:creationId xmlns:a16="http://schemas.microsoft.com/office/drawing/2014/main" id="{B81EEF41-B264-49C4-AFE5-6D6BB4EE634A}"/>
              </a:ext>
            </a:extLst>
          </p:cNvPr>
          <p:cNvSpPr/>
          <p:nvPr/>
        </p:nvSpPr>
        <p:spPr>
          <a:xfrm rot="10800000">
            <a:off x="8710368" y="2582945"/>
            <a:ext cx="377072" cy="20738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03B39F38-D3C6-4EB3-8376-F7E1082DEA8E}"/>
              </a:ext>
            </a:extLst>
          </p:cNvPr>
          <p:cNvSpPr/>
          <p:nvPr/>
        </p:nvSpPr>
        <p:spPr>
          <a:xfrm rot="10800000">
            <a:off x="8787352" y="1934065"/>
            <a:ext cx="377072" cy="20738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B97223EF-66B9-4D6F-9A8B-5DDD8A1C6799}"/>
              </a:ext>
            </a:extLst>
          </p:cNvPr>
          <p:cNvSpPr/>
          <p:nvPr/>
        </p:nvSpPr>
        <p:spPr>
          <a:xfrm rot="10800000">
            <a:off x="8798347" y="5046489"/>
            <a:ext cx="377072" cy="20738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93030C70-5C6C-4811-8F59-579B8122C73D}"/>
              </a:ext>
            </a:extLst>
          </p:cNvPr>
          <p:cNvSpPr/>
          <p:nvPr/>
        </p:nvSpPr>
        <p:spPr>
          <a:xfrm rot="10800000">
            <a:off x="1764387" y="2471397"/>
            <a:ext cx="377072" cy="20738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6E58DF2E-1D56-40BD-B349-1604F20D4374}"/>
              </a:ext>
            </a:extLst>
          </p:cNvPr>
          <p:cNvSpPr/>
          <p:nvPr/>
        </p:nvSpPr>
        <p:spPr>
          <a:xfrm rot="10800000">
            <a:off x="1839800" y="2848469"/>
            <a:ext cx="377072" cy="20738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5A81E0F1-563D-4A08-8947-4249DB63A18D}"/>
              </a:ext>
            </a:extLst>
          </p:cNvPr>
          <p:cNvSpPr/>
          <p:nvPr/>
        </p:nvSpPr>
        <p:spPr>
          <a:xfrm rot="10800000">
            <a:off x="1736106" y="3282100"/>
            <a:ext cx="377072" cy="20738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56F12AAE-975F-45A4-92F6-70DFD1A8F758}"/>
              </a:ext>
            </a:extLst>
          </p:cNvPr>
          <p:cNvSpPr/>
          <p:nvPr/>
        </p:nvSpPr>
        <p:spPr>
          <a:xfrm rot="7816830">
            <a:off x="4912937" y="4780963"/>
            <a:ext cx="377072" cy="20738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2CF8E05-28E7-4ABB-937F-E5EEA79292A0}"/>
              </a:ext>
            </a:extLst>
          </p:cNvPr>
          <p:cNvSpPr txBox="1"/>
          <p:nvPr/>
        </p:nvSpPr>
        <p:spPr>
          <a:xfrm>
            <a:off x="103691" y="103693"/>
            <a:ext cx="9071727" cy="800219"/>
          </a:xfrm>
          <a:prstGeom prst="rect">
            <a:avLst/>
          </a:prstGeom>
          <a:noFill/>
        </p:spPr>
        <p:txBody>
          <a:bodyPr wrap="square" rtlCol="0">
            <a:spAutoFit/>
          </a:bodyPr>
          <a:lstStyle/>
          <a:p>
            <a:r>
              <a:rPr lang="en-US" sz="2800" b="1" dirty="0">
                <a:latin typeface="+mj-lt"/>
              </a:rPr>
              <a:t>Academic Personnel Website: academicpersonnel.ucr.edu</a:t>
            </a:r>
          </a:p>
          <a:p>
            <a:endParaRPr lang="en-US" dirty="0"/>
          </a:p>
        </p:txBody>
      </p:sp>
    </p:spTree>
    <p:extLst>
      <p:ext uri="{BB962C8B-B14F-4D97-AF65-F5344CB8AC3E}">
        <p14:creationId xmlns:p14="http://schemas.microsoft.com/office/powerpoint/2010/main" val="427088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457200"/>
            <a:ext cx="5791200" cy="523875"/>
          </a:xfrm>
          <a:prstGeom prst="rect">
            <a:avLst/>
          </a:prstGeom>
          <a:noFill/>
        </p:spPr>
        <p:txBody>
          <a:bodyPr>
            <a:spAutoFit/>
          </a:bodyPr>
          <a:lstStyle/>
          <a:p>
            <a:pPr eaLnBrk="1" fontAlgn="auto" hangingPunct="1">
              <a:spcBef>
                <a:spcPts val="0"/>
              </a:spcBef>
              <a:spcAft>
                <a:spcPts val="0"/>
              </a:spcAft>
              <a:defRPr/>
            </a:pPr>
            <a:r>
              <a:rPr lang="en-US" sz="2800" spc="-150" dirty="0">
                <a:solidFill>
                  <a:schemeClr val="tx2">
                    <a:lumMod val="60000"/>
                    <a:lumOff val="40000"/>
                  </a:schemeClr>
                </a:solidFill>
                <a:latin typeface="+mj-lt"/>
                <a:ea typeface="+mj-ea"/>
                <a:cs typeface="+mj-cs"/>
              </a:rPr>
              <a:t>Outline</a:t>
            </a:r>
          </a:p>
        </p:txBody>
      </p:sp>
      <p:sp>
        <p:nvSpPr>
          <p:cNvPr id="10243" name="TextBox 1"/>
          <p:cNvSpPr txBox="1">
            <a:spLocks noChangeArrowheads="1"/>
          </p:cNvSpPr>
          <p:nvPr/>
        </p:nvSpPr>
        <p:spPr bwMode="auto">
          <a:xfrm>
            <a:off x="304800" y="914400"/>
            <a:ext cx="88392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120000"/>
              </a:lnSpc>
              <a:spcBef>
                <a:spcPts val="600"/>
              </a:spcBef>
              <a:spcAft>
                <a:spcPts val="1200"/>
              </a:spcAft>
              <a:buFont typeface="Arial" panose="020B0604020202020204" pitchFamily="34" charset="0"/>
              <a:buChar char="​"/>
              <a:defRPr sz="1500">
                <a:solidFill>
                  <a:schemeClr val="tx1"/>
                </a:solidFill>
                <a:latin typeface="Georgia" panose="02040502050405020303" pitchFamily="18" charset="0"/>
                <a:ea typeface="ＭＳ Ｐゴシック" panose="020B0600070205080204" pitchFamily="34" charset="-128"/>
                <a:cs typeface="ＭＳ Ｐゴシック" panose="020B0600070205080204" pitchFamily="34" charset="-128"/>
              </a:defRPr>
            </a:lvl1pPr>
            <a:lvl2pPr marL="37931725" indent="-37474525">
              <a:spcAft>
                <a:spcPts val="600"/>
              </a:spcAft>
              <a:buFont typeface="Arial" panose="020B0604020202020204" pitchFamily="34" charset="0"/>
              <a:buChar char="​"/>
              <a:defRPr sz="1500" i="1">
                <a:solidFill>
                  <a:schemeClr val="tx2"/>
                </a:solidFill>
                <a:latin typeface="Corbel" panose="020B0503020204020204" pitchFamily="34" charset="0"/>
                <a:ea typeface="ＭＳ Ｐゴシック" panose="020B0600070205080204" pitchFamily="34" charset="-128"/>
              </a:defRPr>
            </a:lvl2pPr>
            <a:lvl3pPr marL="1143000" indent="-228600">
              <a:lnSpc>
                <a:spcPct val="110000"/>
              </a:lnSpc>
              <a:spcBef>
                <a:spcPts val="600"/>
              </a:spcBef>
              <a:buFont typeface="Arial" panose="020B0604020202020204" pitchFamily="34" charset="0"/>
              <a:buChar char="​"/>
              <a:defRPr sz="1100" b="1">
                <a:solidFill>
                  <a:srgbClr val="118E97"/>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3pPr>
            <a:lvl4pPr marL="1600200" indent="-228600">
              <a:lnSpc>
                <a:spcPct val="114000"/>
              </a:lnSpc>
              <a:spcBef>
                <a:spcPts val="60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4pPr>
            <a:lvl5pPr marL="171450" indent="-171450">
              <a:lnSpc>
                <a:spcPct val="95000"/>
              </a:lnSpc>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5pPr>
            <a:lvl6pPr marL="628650" indent="-171450"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6pPr>
            <a:lvl7pPr marL="1085850" indent="-171450"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7pPr>
            <a:lvl8pPr marL="1543050" indent="-171450"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8pPr>
            <a:lvl9pPr marL="2000250" indent="-171450"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9pPr>
          </a:lstStyle>
          <a:p>
            <a:pPr eaLnBrk="1" hangingPunct="1">
              <a:lnSpc>
                <a:spcPct val="100000"/>
              </a:lnSpc>
              <a:spcBef>
                <a:spcPct val="0"/>
              </a:spcBef>
              <a:spcAft>
                <a:spcPts val="600"/>
              </a:spcAft>
              <a:buFont typeface="Lucida Sans" panose="020B0602030504020204" pitchFamily="34" charset="0"/>
              <a:buAutoNum type="arabicPeriod"/>
            </a:pPr>
            <a:r>
              <a:rPr lang="en-US" altLang="en-US" sz="2000">
                <a:solidFill>
                  <a:srgbClr val="0000FF"/>
                </a:solidFill>
              </a:rPr>
              <a:t>Authority:  Supervisory &amp; Budgetary </a:t>
            </a:r>
          </a:p>
          <a:p>
            <a:pPr eaLnBrk="1" hangingPunct="1">
              <a:lnSpc>
                <a:spcPct val="100000"/>
              </a:lnSpc>
              <a:spcBef>
                <a:spcPct val="0"/>
              </a:spcBef>
              <a:spcAft>
                <a:spcPts val="600"/>
              </a:spcAft>
              <a:buFont typeface="Lucida Sans" panose="020B0602030504020204" pitchFamily="34" charset="0"/>
              <a:buAutoNum type="arabicPeriod"/>
            </a:pPr>
            <a:r>
              <a:rPr lang="en-US" altLang="en-US" sz="2000">
                <a:solidFill>
                  <a:srgbClr val="0000FF"/>
                </a:solidFill>
              </a:rPr>
              <a:t>Departmental Permanent Funding:   S&amp;E (cash)</a:t>
            </a:r>
          </a:p>
          <a:p>
            <a:pPr eaLnBrk="1" hangingPunct="1">
              <a:lnSpc>
                <a:spcPct val="100000"/>
              </a:lnSpc>
              <a:spcBef>
                <a:spcPct val="0"/>
              </a:spcBef>
              <a:spcAft>
                <a:spcPts val="600"/>
              </a:spcAft>
              <a:buFont typeface="Lucida Sans" panose="020B0602030504020204" pitchFamily="34" charset="0"/>
              <a:buAutoNum type="arabicPeriod"/>
            </a:pPr>
            <a:r>
              <a:rPr lang="en-US" altLang="en-US" sz="2000">
                <a:solidFill>
                  <a:srgbClr val="0000FF"/>
                </a:solidFill>
              </a:rPr>
              <a:t>Permanent Departmental Salaries, staff &amp; faculty (paid by college)</a:t>
            </a:r>
          </a:p>
          <a:p>
            <a:pPr eaLnBrk="1" hangingPunct="1">
              <a:lnSpc>
                <a:spcPct val="100000"/>
              </a:lnSpc>
              <a:spcBef>
                <a:spcPct val="0"/>
              </a:spcBef>
              <a:spcAft>
                <a:spcPts val="600"/>
              </a:spcAft>
              <a:buFont typeface="Lucida Sans" panose="020B0602030504020204" pitchFamily="34" charset="0"/>
              <a:buAutoNum type="arabicPeriod"/>
            </a:pPr>
            <a:r>
              <a:rPr lang="en-US" altLang="en-US" sz="2000">
                <a:solidFill>
                  <a:srgbClr val="0000FF"/>
                </a:solidFill>
              </a:rPr>
              <a:t>Departmental Temporary Funding:   Lecturers, TAs, benefits</a:t>
            </a:r>
          </a:p>
          <a:p>
            <a:pPr eaLnBrk="1" hangingPunct="1">
              <a:lnSpc>
                <a:spcPct val="100000"/>
              </a:lnSpc>
              <a:spcBef>
                <a:spcPct val="0"/>
              </a:spcBef>
              <a:spcAft>
                <a:spcPts val="600"/>
              </a:spcAft>
              <a:buFont typeface="Lucida Sans" panose="020B0602030504020204" pitchFamily="34" charset="0"/>
              <a:buAutoNum type="arabicPeriod"/>
            </a:pPr>
            <a:r>
              <a:rPr lang="en-US" altLang="en-US" sz="2000">
                <a:solidFill>
                  <a:srgbClr val="0000FF"/>
                </a:solidFill>
              </a:rPr>
              <a:t>Summer Session allocations:</a:t>
            </a:r>
          </a:p>
          <a:p>
            <a:pPr eaLnBrk="1" hangingPunct="1">
              <a:lnSpc>
                <a:spcPct val="100000"/>
              </a:lnSpc>
              <a:spcBef>
                <a:spcPct val="0"/>
              </a:spcBef>
              <a:spcAft>
                <a:spcPts val="600"/>
              </a:spcAft>
              <a:buFont typeface="Lucida Sans" panose="020B0602030504020204" pitchFamily="34" charset="0"/>
              <a:buAutoNum type="arabicPeriod"/>
            </a:pPr>
            <a:r>
              <a:rPr lang="en-US" altLang="en-US" sz="2000">
                <a:solidFill>
                  <a:srgbClr val="0000FF"/>
                </a:solidFill>
              </a:rPr>
              <a:t>Student Instructional Fees: (UNEX &amp; Lab Fees)</a:t>
            </a:r>
          </a:p>
          <a:p>
            <a:pPr eaLnBrk="1" hangingPunct="1">
              <a:lnSpc>
                <a:spcPct val="100000"/>
              </a:lnSpc>
              <a:spcBef>
                <a:spcPct val="0"/>
              </a:spcBef>
              <a:spcAft>
                <a:spcPts val="600"/>
              </a:spcAft>
              <a:buFont typeface="Lucida Sans" panose="020B0602030504020204" pitchFamily="34" charset="0"/>
              <a:buAutoNum type="arabicPeriod"/>
            </a:pPr>
            <a:r>
              <a:rPr lang="en-US" altLang="en-US" sz="2000">
                <a:solidFill>
                  <a:srgbClr val="0000FF"/>
                </a:solidFill>
              </a:rPr>
              <a:t> Other Funding: (teaching release, grad recruiting, faculty recruiting, staff ‘cost savings’, overhead return, student lab fees,  etc.)</a:t>
            </a:r>
          </a:p>
          <a:p>
            <a:pPr eaLnBrk="1" hangingPunct="1">
              <a:lnSpc>
                <a:spcPct val="100000"/>
              </a:lnSpc>
              <a:spcBef>
                <a:spcPct val="0"/>
              </a:spcBef>
              <a:spcAft>
                <a:spcPts val="600"/>
              </a:spcAft>
              <a:buFont typeface="Lucida Sans" panose="020B0602030504020204" pitchFamily="34" charset="0"/>
              <a:buAutoNum type="arabicPeriod"/>
            </a:pPr>
            <a:r>
              <a:rPr lang="en-US" altLang="en-US" sz="2000">
                <a:solidFill>
                  <a:srgbClr val="0000FF"/>
                </a:solidFill>
              </a:rPr>
              <a:t>Grant Administration &amp; Expenditures  (submission, oversight, OH, etc.)</a:t>
            </a:r>
          </a:p>
          <a:p>
            <a:pPr eaLnBrk="1" hangingPunct="1">
              <a:lnSpc>
                <a:spcPct val="100000"/>
              </a:lnSpc>
              <a:spcBef>
                <a:spcPct val="0"/>
              </a:spcBef>
              <a:spcAft>
                <a:spcPts val="600"/>
              </a:spcAft>
              <a:buFont typeface="Lucida Sans" panose="020B0602030504020204" pitchFamily="34" charset="0"/>
              <a:buAutoNum type="arabicPeriod"/>
            </a:pPr>
            <a:r>
              <a:rPr lang="en-US" altLang="en-US" sz="2000">
                <a:solidFill>
                  <a:srgbClr val="0000FF"/>
                </a:solidFill>
              </a:rPr>
              <a:t>Development Donations &amp; Endowments (principal and allocations)</a:t>
            </a:r>
          </a:p>
          <a:p>
            <a:pPr eaLnBrk="1" hangingPunct="1">
              <a:lnSpc>
                <a:spcPct val="100000"/>
              </a:lnSpc>
              <a:spcBef>
                <a:spcPct val="0"/>
              </a:spcBef>
              <a:spcAft>
                <a:spcPts val="600"/>
              </a:spcAft>
              <a:buFont typeface="Lucida Sans" panose="020B0602030504020204" pitchFamily="34" charset="0"/>
              <a:buAutoNum type="arabicPeriod"/>
            </a:pPr>
            <a:r>
              <a:rPr lang="en-US" altLang="en-US" sz="2000">
                <a:solidFill>
                  <a:srgbClr val="0000FF"/>
                </a:solidFill>
              </a:rPr>
              <a:t>Facilities (ACIF, IIGB, Microscopy, etc.)</a:t>
            </a:r>
          </a:p>
          <a:p>
            <a:pPr eaLnBrk="1" hangingPunct="1">
              <a:lnSpc>
                <a:spcPct val="100000"/>
              </a:lnSpc>
              <a:spcBef>
                <a:spcPct val="0"/>
              </a:spcBef>
              <a:spcAft>
                <a:spcPts val="600"/>
              </a:spcAft>
              <a:buFont typeface="Lucida Sans" panose="020B0602030504020204" pitchFamily="34" charset="0"/>
              <a:buAutoNum type="arabicPeriod"/>
            </a:pPr>
            <a:r>
              <a:rPr lang="en-US" altLang="en-US" sz="2000">
                <a:solidFill>
                  <a:srgbClr val="0000FF"/>
                </a:solidFill>
              </a:rPr>
              <a:t>Miscellaneous Funding; (e.g. Carryover Reserves, emeritus x-funds, etc.)</a:t>
            </a:r>
          </a:p>
          <a:p>
            <a:pPr eaLnBrk="1" hangingPunct="1">
              <a:lnSpc>
                <a:spcPct val="100000"/>
              </a:lnSpc>
              <a:spcBef>
                <a:spcPct val="0"/>
              </a:spcBef>
              <a:spcAft>
                <a:spcPts val="600"/>
              </a:spcAft>
              <a:buFont typeface="Lucida Sans" panose="020B0602030504020204" pitchFamily="34" charset="0"/>
              <a:buAutoNum type="arabicPeriod"/>
            </a:pPr>
            <a:r>
              <a:rPr lang="en-US" altLang="en-US" sz="2000">
                <a:solidFill>
                  <a:srgbClr val="0000FF"/>
                </a:solidFill>
              </a:rPr>
              <a:t>Departmental Expenditures (Salaries, Inst. Labs, S&amp;E, Grants, Seminars, Recruiting, etc.</a:t>
            </a:r>
          </a:p>
        </p:txBody>
      </p:sp>
    </p:spTree>
    <p:extLst>
      <p:ext uri="{BB962C8B-B14F-4D97-AF65-F5344CB8AC3E}">
        <p14:creationId xmlns:p14="http://schemas.microsoft.com/office/powerpoint/2010/main" val="1794035655"/>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6D8A5AA-9FE0-4D38-944D-6DBD63A00EA1}"/>
              </a:ext>
            </a:extLst>
          </p:cNvPr>
          <p:cNvSpPr txBox="1"/>
          <p:nvPr/>
        </p:nvSpPr>
        <p:spPr>
          <a:xfrm>
            <a:off x="3153174" y="1555420"/>
            <a:ext cx="2418069" cy="830997"/>
          </a:xfrm>
          <a:prstGeom prst="rect">
            <a:avLst/>
          </a:prstGeom>
          <a:solidFill>
            <a:srgbClr val="D872CE"/>
          </a:solidFill>
        </p:spPr>
        <p:txBody>
          <a:bodyPr wrap="square" rtlCol="0">
            <a:spAutoFit/>
          </a:bodyPr>
          <a:lstStyle/>
          <a:p>
            <a:r>
              <a:rPr lang="en-US" sz="2800" dirty="0"/>
              <a:t>VPAP</a:t>
            </a:r>
          </a:p>
          <a:p>
            <a:r>
              <a:rPr lang="en-US" sz="2000" b="1" dirty="0">
                <a:solidFill>
                  <a:srgbClr val="FF0000"/>
                </a:solidFill>
              </a:rPr>
              <a:t>Ameae Walker </a:t>
            </a:r>
            <a:r>
              <a:rPr lang="en-US" dirty="0"/>
              <a:t>(30%)</a:t>
            </a:r>
          </a:p>
        </p:txBody>
      </p:sp>
      <p:grpSp>
        <p:nvGrpSpPr>
          <p:cNvPr id="11" name="Group 10">
            <a:extLst>
              <a:ext uri="{FF2B5EF4-FFF2-40B4-BE49-F238E27FC236}">
                <a16:creationId xmlns:a16="http://schemas.microsoft.com/office/drawing/2014/main" id="{C238FA1F-D9A7-46A8-AD96-F9B5DAF26991}"/>
              </a:ext>
            </a:extLst>
          </p:cNvPr>
          <p:cNvGrpSpPr/>
          <p:nvPr/>
        </p:nvGrpSpPr>
        <p:grpSpPr>
          <a:xfrm>
            <a:off x="5759777" y="1555424"/>
            <a:ext cx="2592373" cy="776129"/>
            <a:chOff x="3129699" y="452487"/>
            <a:chExt cx="2422689" cy="1036948"/>
          </a:xfrm>
          <a:solidFill>
            <a:srgbClr val="FFC000"/>
          </a:solidFill>
        </p:grpSpPr>
        <p:sp>
          <p:nvSpPr>
            <p:cNvPr id="8" name="Rectangle 7">
              <a:extLst>
                <a:ext uri="{FF2B5EF4-FFF2-40B4-BE49-F238E27FC236}">
                  <a16:creationId xmlns:a16="http://schemas.microsoft.com/office/drawing/2014/main" id="{CE5ED806-E3A3-49B0-9ECE-5E8C6DCD4F7B}"/>
                </a:ext>
              </a:extLst>
            </p:cNvPr>
            <p:cNvSpPr/>
            <p:nvPr/>
          </p:nvSpPr>
          <p:spPr>
            <a:xfrm>
              <a:off x="3129699" y="452487"/>
              <a:ext cx="2422689" cy="103694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93B3BE6-ADEA-4658-8DCF-CC48E1876349}"/>
                </a:ext>
              </a:extLst>
            </p:cNvPr>
            <p:cNvSpPr txBox="1"/>
            <p:nvPr/>
          </p:nvSpPr>
          <p:spPr>
            <a:xfrm>
              <a:off x="3195687" y="546755"/>
              <a:ext cx="2224725" cy="636597"/>
            </a:xfrm>
            <a:prstGeom prst="rect">
              <a:avLst/>
            </a:prstGeom>
            <a:grpFill/>
          </p:spPr>
          <p:txBody>
            <a:bodyPr wrap="square" rtlCol="0">
              <a:spAutoFit/>
            </a:bodyPr>
            <a:lstStyle/>
            <a:p>
              <a:r>
                <a:rPr lang="en-US" dirty="0"/>
                <a:t>Assistant Vice Provost</a:t>
              </a:r>
            </a:p>
            <a:p>
              <a:r>
                <a:rPr lang="en-US" sz="2000" b="1" dirty="0">
                  <a:solidFill>
                    <a:srgbClr val="FF0000"/>
                  </a:solidFill>
                </a:rPr>
                <a:t>Katina Napper </a:t>
              </a:r>
              <a:r>
                <a:rPr lang="en-US" sz="2000" dirty="0"/>
                <a:t>(50%)</a:t>
              </a:r>
            </a:p>
          </p:txBody>
        </p:sp>
      </p:grpSp>
      <p:grpSp>
        <p:nvGrpSpPr>
          <p:cNvPr id="16" name="Group 15">
            <a:extLst>
              <a:ext uri="{FF2B5EF4-FFF2-40B4-BE49-F238E27FC236}">
                <a16:creationId xmlns:a16="http://schemas.microsoft.com/office/drawing/2014/main" id="{4BC1785D-617A-409F-8B79-7790EEFC4128}"/>
              </a:ext>
            </a:extLst>
          </p:cNvPr>
          <p:cNvGrpSpPr/>
          <p:nvPr/>
        </p:nvGrpSpPr>
        <p:grpSpPr>
          <a:xfrm>
            <a:off x="122546" y="1451733"/>
            <a:ext cx="2234153" cy="1093505"/>
            <a:chOff x="2582943" y="782424"/>
            <a:chExt cx="2234153" cy="1924009"/>
          </a:xfrm>
        </p:grpSpPr>
        <p:sp>
          <p:nvSpPr>
            <p:cNvPr id="12" name="Rectangle 11">
              <a:extLst>
                <a:ext uri="{FF2B5EF4-FFF2-40B4-BE49-F238E27FC236}">
                  <a16:creationId xmlns:a16="http://schemas.microsoft.com/office/drawing/2014/main" id="{12CDC443-7952-4EF7-9A7C-7B4F218A4F86}"/>
                </a:ext>
              </a:extLst>
            </p:cNvPr>
            <p:cNvSpPr/>
            <p:nvPr/>
          </p:nvSpPr>
          <p:spPr>
            <a:xfrm>
              <a:off x="2582943" y="782424"/>
              <a:ext cx="2234153" cy="192400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17263A2-667B-4F13-8149-011883423B93}"/>
                </a:ext>
              </a:extLst>
            </p:cNvPr>
            <p:cNvSpPr txBox="1"/>
            <p:nvPr/>
          </p:nvSpPr>
          <p:spPr>
            <a:xfrm>
              <a:off x="2677212" y="886119"/>
              <a:ext cx="1932495" cy="1261884"/>
            </a:xfrm>
            <a:prstGeom prst="rect">
              <a:avLst/>
            </a:prstGeom>
            <a:noFill/>
          </p:spPr>
          <p:txBody>
            <a:bodyPr wrap="square" rtlCol="0">
              <a:spAutoFit/>
            </a:bodyPr>
            <a:lstStyle/>
            <a:p>
              <a:r>
                <a:rPr lang="en-US" dirty="0"/>
                <a:t>Assistant to everyone</a:t>
              </a:r>
            </a:p>
            <a:p>
              <a:r>
                <a:rPr lang="en-US" sz="2000" b="1" dirty="0">
                  <a:solidFill>
                    <a:srgbClr val="FF0000"/>
                  </a:solidFill>
                </a:rPr>
                <a:t>Deborah Green</a:t>
              </a:r>
            </a:p>
            <a:p>
              <a:endParaRPr lang="en-US" dirty="0"/>
            </a:p>
          </p:txBody>
        </p:sp>
      </p:grpSp>
      <p:sp>
        <p:nvSpPr>
          <p:cNvPr id="14" name="TextBox 13">
            <a:extLst>
              <a:ext uri="{FF2B5EF4-FFF2-40B4-BE49-F238E27FC236}">
                <a16:creationId xmlns:a16="http://schemas.microsoft.com/office/drawing/2014/main" id="{1320546E-9BD4-497B-AB1F-D93868BCCBDB}"/>
              </a:ext>
            </a:extLst>
          </p:cNvPr>
          <p:cNvSpPr txBox="1"/>
          <p:nvPr/>
        </p:nvSpPr>
        <p:spPr>
          <a:xfrm>
            <a:off x="122546" y="2884600"/>
            <a:ext cx="2234153" cy="2739211"/>
          </a:xfrm>
          <a:prstGeom prst="rect">
            <a:avLst/>
          </a:prstGeom>
          <a:solidFill>
            <a:srgbClr val="92D050"/>
          </a:solidFill>
        </p:spPr>
        <p:txBody>
          <a:bodyPr wrap="square" rtlCol="0">
            <a:spAutoFit/>
          </a:bodyPr>
          <a:lstStyle/>
          <a:p>
            <a:r>
              <a:rPr lang="en-US" dirty="0"/>
              <a:t>Technology and Data Manager</a:t>
            </a:r>
          </a:p>
          <a:p>
            <a:r>
              <a:rPr lang="en-US" sz="2000" b="1" dirty="0">
                <a:solidFill>
                  <a:srgbClr val="FF0000"/>
                </a:solidFill>
              </a:rPr>
              <a:t>Antonette Toney </a:t>
            </a:r>
            <a:r>
              <a:rPr lang="en-US" sz="2000" dirty="0"/>
              <a:t>(100%) and project specialist </a:t>
            </a:r>
            <a:r>
              <a:rPr lang="en-US" sz="2000" b="1" dirty="0">
                <a:solidFill>
                  <a:srgbClr val="FF0000"/>
                </a:solidFill>
              </a:rPr>
              <a:t>Kameron Johnson</a:t>
            </a:r>
            <a:r>
              <a:rPr lang="en-US" sz="2000" dirty="0"/>
              <a:t> (100%) </a:t>
            </a:r>
            <a:r>
              <a:rPr lang="en-US" dirty="0"/>
              <a:t>currently </a:t>
            </a:r>
            <a:r>
              <a:rPr lang="en-US" dirty="0" err="1"/>
              <a:t>UCPath</a:t>
            </a:r>
            <a:r>
              <a:rPr lang="en-US" dirty="0"/>
              <a:t> backfilled by </a:t>
            </a:r>
          </a:p>
          <a:p>
            <a:r>
              <a:rPr lang="en-US" sz="2000" b="1" dirty="0">
                <a:solidFill>
                  <a:srgbClr val="FF0000"/>
                </a:solidFill>
              </a:rPr>
              <a:t>Danessa Murdock</a:t>
            </a:r>
          </a:p>
        </p:txBody>
      </p:sp>
      <p:sp>
        <p:nvSpPr>
          <p:cNvPr id="17" name="Rectangle 16">
            <a:extLst>
              <a:ext uri="{FF2B5EF4-FFF2-40B4-BE49-F238E27FC236}">
                <a16:creationId xmlns:a16="http://schemas.microsoft.com/office/drawing/2014/main" id="{E9FE2DDB-D072-4F4C-86B5-FC572605EBB0}"/>
              </a:ext>
            </a:extLst>
          </p:cNvPr>
          <p:cNvSpPr/>
          <p:nvPr/>
        </p:nvSpPr>
        <p:spPr>
          <a:xfrm>
            <a:off x="3153174" y="3025129"/>
            <a:ext cx="2521763" cy="1154564"/>
          </a:xfrm>
          <a:prstGeom prst="rect">
            <a:avLst/>
          </a:prstGeom>
          <a:solidFill>
            <a:srgbClr val="BCA5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CC4B99D-D44F-4257-AC08-74C2CEF60599}"/>
              </a:ext>
            </a:extLst>
          </p:cNvPr>
          <p:cNvSpPr txBox="1"/>
          <p:nvPr/>
        </p:nvSpPr>
        <p:spPr>
          <a:xfrm>
            <a:off x="3289955" y="3025129"/>
            <a:ext cx="2243763" cy="1231106"/>
          </a:xfrm>
          <a:prstGeom prst="rect">
            <a:avLst/>
          </a:prstGeom>
          <a:noFill/>
        </p:spPr>
        <p:txBody>
          <a:bodyPr wrap="square" rtlCol="0">
            <a:spAutoFit/>
          </a:bodyPr>
          <a:lstStyle/>
          <a:p>
            <a:r>
              <a:rPr lang="en-US" dirty="0"/>
              <a:t>Policies, Leaves, </a:t>
            </a:r>
            <a:r>
              <a:rPr lang="en-US" dirty="0" err="1"/>
              <a:t>APRecruit</a:t>
            </a:r>
            <a:r>
              <a:rPr lang="en-US" dirty="0"/>
              <a:t>, new </a:t>
            </a:r>
            <a:r>
              <a:rPr lang="en-US" dirty="0" err="1"/>
              <a:t>eFile</a:t>
            </a:r>
            <a:r>
              <a:rPr lang="en-US" dirty="0"/>
              <a:t> development</a:t>
            </a:r>
          </a:p>
          <a:p>
            <a:r>
              <a:rPr lang="en-US" sz="2000" b="1" dirty="0">
                <a:solidFill>
                  <a:srgbClr val="FF0000"/>
                </a:solidFill>
              </a:rPr>
              <a:t>Sara Umali </a:t>
            </a:r>
            <a:r>
              <a:rPr lang="en-US" sz="2000" dirty="0"/>
              <a:t>(20%)</a:t>
            </a:r>
          </a:p>
        </p:txBody>
      </p:sp>
      <p:sp>
        <p:nvSpPr>
          <p:cNvPr id="19" name="TextBox 18">
            <a:extLst>
              <a:ext uri="{FF2B5EF4-FFF2-40B4-BE49-F238E27FC236}">
                <a16:creationId xmlns:a16="http://schemas.microsoft.com/office/drawing/2014/main" id="{BE2979C8-79AA-40C2-BCC8-1B21CB3D1D5A}"/>
              </a:ext>
            </a:extLst>
          </p:cNvPr>
          <p:cNvSpPr txBox="1"/>
          <p:nvPr/>
        </p:nvSpPr>
        <p:spPr>
          <a:xfrm>
            <a:off x="5957740" y="3025129"/>
            <a:ext cx="2337848" cy="954107"/>
          </a:xfrm>
          <a:prstGeom prst="rect">
            <a:avLst/>
          </a:prstGeom>
          <a:solidFill>
            <a:schemeClr val="accent2">
              <a:lumMod val="60000"/>
              <a:lumOff val="40000"/>
            </a:schemeClr>
          </a:solidFill>
        </p:spPr>
        <p:txBody>
          <a:bodyPr wrap="square" rtlCol="0">
            <a:spAutoFit/>
          </a:bodyPr>
          <a:lstStyle/>
          <a:p>
            <a:r>
              <a:rPr lang="en-US" dirty="0"/>
              <a:t>Project, Admin and Event Coordinator</a:t>
            </a:r>
          </a:p>
          <a:p>
            <a:r>
              <a:rPr lang="en-US" sz="2000" b="1" dirty="0">
                <a:solidFill>
                  <a:srgbClr val="FF0000"/>
                </a:solidFill>
              </a:rPr>
              <a:t>Jill Sadey </a:t>
            </a:r>
            <a:r>
              <a:rPr lang="en-US" dirty="0"/>
              <a:t>(20%)</a:t>
            </a:r>
          </a:p>
        </p:txBody>
      </p:sp>
      <p:sp>
        <p:nvSpPr>
          <p:cNvPr id="20" name="TextBox 19">
            <a:extLst>
              <a:ext uri="{FF2B5EF4-FFF2-40B4-BE49-F238E27FC236}">
                <a16:creationId xmlns:a16="http://schemas.microsoft.com/office/drawing/2014/main" id="{7F41FB70-6EF7-48DC-9011-A15468455D63}"/>
              </a:ext>
            </a:extLst>
          </p:cNvPr>
          <p:cNvSpPr txBox="1"/>
          <p:nvPr/>
        </p:nvSpPr>
        <p:spPr>
          <a:xfrm>
            <a:off x="2658359" y="4713397"/>
            <a:ext cx="2705493" cy="1231106"/>
          </a:xfrm>
          <a:prstGeom prst="rect">
            <a:avLst/>
          </a:prstGeom>
          <a:solidFill>
            <a:srgbClr val="00B0F0"/>
          </a:solidFill>
        </p:spPr>
        <p:txBody>
          <a:bodyPr wrap="square" rtlCol="0">
            <a:spAutoFit/>
          </a:bodyPr>
          <a:lstStyle/>
          <a:p>
            <a:r>
              <a:rPr lang="en-US" dirty="0"/>
              <a:t>Analyst for CHASS, SPP, </a:t>
            </a:r>
            <a:r>
              <a:rPr lang="en-US" dirty="0" err="1"/>
              <a:t>SoBA</a:t>
            </a:r>
            <a:r>
              <a:rPr lang="en-US" dirty="0"/>
              <a:t>, GSOE, lecturers, labor relations, librarians </a:t>
            </a:r>
            <a:r>
              <a:rPr lang="en-US" sz="2000" b="1" dirty="0">
                <a:solidFill>
                  <a:srgbClr val="FF0000"/>
                </a:solidFill>
              </a:rPr>
              <a:t>Nordene Smith-Hayles</a:t>
            </a:r>
          </a:p>
        </p:txBody>
      </p:sp>
      <p:sp>
        <p:nvSpPr>
          <p:cNvPr id="21" name="TextBox 20">
            <a:extLst>
              <a:ext uri="{FF2B5EF4-FFF2-40B4-BE49-F238E27FC236}">
                <a16:creationId xmlns:a16="http://schemas.microsoft.com/office/drawing/2014/main" id="{087E0FD0-692E-466F-BBE6-E2337A2501EB}"/>
              </a:ext>
            </a:extLst>
          </p:cNvPr>
          <p:cNvSpPr txBox="1"/>
          <p:nvPr/>
        </p:nvSpPr>
        <p:spPr>
          <a:xfrm>
            <a:off x="5674937" y="4703970"/>
            <a:ext cx="2884601" cy="1261884"/>
          </a:xfrm>
          <a:prstGeom prst="rect">
            <a:avLst/>
          </a:prstGeom>
          <a:solidFill>
            <a:srgbClr val="00B0F0"/>
          </a:solidFill>
        </p:spPr>
        <p:txBody>
          <a:bodyPr wrap="square" rtlCol="0">
            <a:spAutoFit/>
          </a:bodyPr>
          <a:lstStyle/>
          <a:p>
            <a:r>
              <a:rPr lang="en-US" dirty="0"/>
              <a:t>Analyst for CNAS, SOM, BCOE, endowed chairs</a:t>
            </a:r>
          </a:p>
          <a:p>
            <a:r>
              <a:rPr lang="en-US" sz="2000" b="1" dirty="0">
                <a:solidFill>
                  <a:srgbClr val="FF0000"/>
                </a:solidFill>
              </a:rPr>
              <a:t>Gabriela Zepeda</a:t>
            </a:r>
          </a:p>
          <a:p>
            <a:endParaRPr lang="en-US" sz="2000" b="1" dirty="0">
              <a:solidFill>
                <a:srgbClr val="FF0000"/>
              </a:solidFill>
            </a:endParaRPr>
          </a:p>
        </p:txBody>
      </p:sp>
      <p:sp>
        <p:nvSpPr>
          <p:cNvPr id="22" name="TextBox 21">
            <a:extLst>
              <a:ext uri="{FF2B5EF4-FFF2-40B4-BE49-F238E27FC236}">
                <a16:creationId xmlns:a16="http://schemas.microsoft.com/office/drawing/2014/main" id="{F4465358-6B45-4023-8C21-39B75C52BE98}"/>
              </a:ext>
            </a:extLst>
          </p:cNvPr>
          <p:cNvSpPr txBox="1"/>
          <p:nvPr/>
        </p:nvSpPr>
        <p:spPr>
          <a:xfrm>
            <a:off x="4006385" y="6080289"/>
            <a:ext cx="3516202" cy="707886"/>
          </a:xfrm>
          <a:prstGeom prst="rect">
            <a:avLst/>
          </a:prstGeom>
          <a:solidFill>
            <a:schemeClr val="accent3">
              <a:lumMod val="60000"/>
              <a:lumOff val="40000"/>
            </a:schemeClr>
          </a:solidFill>
        </p:spPr>
        <p:txBody>
          <a:bodyPr wrap="square" rtlCol="0">
            <a:spAutoFit/>
          </a:bodyPr>
          <a:lstStyle/>
          <a:p>
            <a:r>
              <a:rPr lang="en-US" dirty="0"/>
              <a:t>Temp support </a:t>
            </a:r>
            <a:r>
              <a:rPr lang="en-US" sz="2000" b="1" dirty="0">
                <a:solidFill>
                  <a:srgbClr val="FF0000"/>
                </a:solidFill>
              </a:rPr>
              <a:t>Monique Veloz</a:t>
            </a:r>
          </a:p>
          <a:p>
            <a:r>
              <a:rPr lang="en-US" dirty="0"/>
              <a:t>Student helper </a:t>
            </a:r>
            <a:r>
              <a:rPr lang="en-US" sz="2000" b="1" dirty="0">
                <a:solidFill>
                  <a:srgbClr val="FF0000"/>
                </a:solidFill>
              </a:rPr>
              <a:t>Anthony Mai</a:t>
            </a:r>
          </a:p>
        </p:txBody>
      </p:sp>
      <p:sp>
        <p:nvSpPr>
          <p:cNvPr id="23" name="TextBox 22">
            <a:extLst>
              <a:ext uri="{FF2B5EF4-FFF2-40B4-BE49-F238E27FC236}">
                <a16:creationId xmlns:a16="http://schemas.microsoft.com/office/drawing/2014/main" id="{7649727E-A9C3-4970-8482-3E34B5DC8C49}"/>
              </a:ext>
            </a:extLst>
          </p:cNvPr>
          <p:cNvSpPr txBox="1"/>
          <p:nvPr/>
        </p:nvSpPr>
        <p:spPr>
          <a:xfrm>
            <a:off x="7013538" y="18857"/>
            <a:ext cx="2253007" cy="923330"/>
          </a:xfrm>
          <a:prstGeom prst="rect">
            <a:avLst/>
          </a:prstGeom>
          <a:noFill/>
        </p:spPr>
        <p:txBody>
          <a:bodyPr wrap="square" rtlCol="0">
            <a:spAutoFit/>
          </a:bodyPr>
          <a:lstStyle/>
          <a:p>
            <a:r>
              <a:rPr lang="en-US" dirty="0"/>
              <a:t>(%) refers to amount of time dedicated to </a:t>
            </a:r>
            <a:r>
              <a:rPr lang="en-US" dirty="0" err="1"/>
              <a:t>UCPath</a:t>
            </a:r>
            <a:endParaRPr lang="en-US" dirty="0"/>
          </a:p>
        </p:txBody>
      </p:sp>
      <p:sp>
        <p:nvSpPr>
          <p:cNvPr id="24" name="TextBox 23">
            <a:extLst>
              <a:ext uri="{FF2B5EF4-FFF2-40B4-BE49-F238E27FC236}">
                <a16:creationId xmlns:a16="http://schemas.microsoft.com/office/drawing/2014/main" id="{240448F9-23F8-48C8-BFE5-4B7D98DB7C6B}"/>
              </a:ext>
            </a:extLst>
          </p:cNvPr>
          <p:cNvSpPr txBox="1"/>
          <p:nvPr/>
        </p:nvSpPr>
        <p:spPr>
          <a:xfrm>
            <a:off x="386497" y="160257"/>
            <a:ext cx="7305776" cy="646331"/>
          </a:xfrm>
          <a:prstGeom prst="rect">
            <a:avLst/>
          </a:prstGeom>
          <a:noFill/>
        </p:spPr>
        <p:txBody>
          <a:bodyPr wrap="square" rtlCol="0">
            <a:spAutoFit/>
          </a:bodyPr>
          <a:lstStyle/>
          <a:p>
            <a:r>
              <a:rPr lang="en-US" sz="3600" b="1" dirty="0"/>
              <a:t>ACADEMIC PERSONNEL OFFICE</a:t>
            </a:r>
          </a:p>
        </p:txBody>
      </p:sp>
    </p:spTree>
    <p:extLst>
      <p:ext uri="{BB962C8B-B14F-4D97-AF65-F5344CB8AC3E}">
        <p14:creationId xmlns:p14="http://schemas.microsoft.com/office/powerpoint/2010/main" val="14909854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791AB-FC53-4363-9062-1044F5651C22}"/>
              </a:ext>
            </a:extLst>
          </p:cNvPr>
          <p:cNvSpPr>
            <a:spLocks noGrp="1"/>
          </p:cNvSpPr>
          <p:nvPr>
            <p:ph type="title"/>
          </p:nvPr>
        </p:nvSpPr>
        <p:spPr/>
        <p:txBody>
          <a:bodyPr/>
          <a:lstStyle/>
          <a:p>
            <a:r>
              <a:rPr lang="en-US" b="1" dirty="0"/>
              <a:t>What happens to an </a:t>
            </a:r>
            <a:r>
              <a:rPr lang="en-US" b="1" dirty="0" err="1"/>
              <a:t>efile</a:t>
            </a:r>
            <a:r>
              <a:rPr lang="en-US" b="1" dirty="0"/>
              <a:t>?</a:t>
            </a:r>
          </a:p>
        </p:txBody>
      </p:sp>
      <p:sp>
        <p:nvSpPr>
          <p:cNvPr id="3" name="Content Placeholder 2">
            <a:extLst>
              <a:ext uri="{FF2B5EF4-FFF2-40B4-BE49-F238E27FC236}">
                <a16:creationId xmlns:a16="http://schemas.microsoft.com/office/drawing/2014/main" id="{724FCFF0-04F6-4A52-95EA-EA13378DA142}"/>
              </a:ext>
            </a:extLst>
          </p:cNvPr>
          <p:cNvSpPr>
            <a:spLocks noGrp="1"/>
          </p:cNvSpPr>
          <p:nvPr>
            <p:ph idx="1"/>
          </p:nvPr>
        </p:nvSpPr>
        <p:spPr>
          <a:xfrm>
            <a:off x="628650" y="1414020"/>
            <a:ext cx="7886700" cy="5052767"/>
          </a:xfrm>
        </p:spPr>
        <p:txBody>
          <a:bodyPr>
            <a:normAutofit fontScale="92500" lnSpcReduction="10000"/>
          </a:bodyPr>
          <a:lstStyle/>
          <a:p>
            <a:r>
              <a:rPr lang="en-US" b="1" dirty="0"/>
              <a:t>Candidate initiates </a:t>
            </a:r>
            <a:r>
              <a:rPr lang="en-US" dirty="0"/>
              <a:t>(sometimes staff member) and can give chair access as a “data entry assistant”. It is the candidate’s responsibility to ensure accuracy.</a:t>
            </a:r>
          </a:p>
          <a:p>
            <a:endParaRPr lang="en-US" dirty="0"/>
          </a:p>
          <a:p>
            <a:endParaRPr lang="en-US" dirty="0"/>
          </a:p>
          <a:p>
            <a:endParaRPr lang="en-US" dirty="0"/>
          </a:p>
          <a:p>
            <a:endParaRPr lang="en-US" dirty="0"/>
          </a:p>
          <a:p>
            <a:endParaRPr lang="en-US" dirty="0"/>
          </a:p>
          <a:p>
            <a:endParaRPr lang="en-US" dirty="0"/>
          </a:p>
          <a:p>
            <a:r>
              <a:rPr lang="en-US" dirty="0"/>
              <a:t>Goes to </a:t>
            </a:r>
            <a:r>
              <a:rPr lang="en-US" dirty="0" err="1"/>
              <a:t>dept</a:t>
            </a:r>
            <a:r>
              <a:rPr lang="en-US" dirty="0"/>
              <a:t> or shared services staff for compliance checking and maybe back to candidate and through you again</a:t>
            </a:r>
          </a:p>
        </p:txBody>
      </p:sp>
      <p:graphicFrame>
        <p:nvGraphicFramePr>
          <p:cNvPr id="4" name="Table 3">
            <a:extLst>
              <a:ext uri="{FF2B5EF4-FFF2-40B4-BE49-F238E27FC236}">
                <a16:creationId xmlns:a16="http://schemas.microsoft.com/office/drawing/2014/main" id="{C5AECDE4-3896-4C74-A81D-E7CFBCC360B4}"/>
              </a:ext>
            </a:extLst>
          </p:cNvPr>
          <p:cNvGraphicFramePr>
            <a:graphicFrameLocks noGrp="1"/>
          </p:cNvGraphicFramePr>
          <p:nvPr>
            <p:extLst>
              <p:ext uri="{D42A27DB-BD31-4B8C-83A1-F6EECF244321}">
                <p14:modId xmlns:p14="http://schemas.microsoft.com/office/powerpoint/2010/main" val="3979396327"/>
              </p:ext>
            </p:extLst>
          </p:nvPr>
        </p:nvGraphicFramePr>
        <p:xfrm>
          <a:off x="2209800" y="2636790"/>
          <a:ext cx="4724400" cy="2219960"/>
        </p:xfrm>
        <a:graphic>
          <a:graphicData uri="http://schemas.openxmlformats.org/drawingml/2006/table">
            <a:tbl>
              <a:tblPr/>
              <a:tblGrid>
                <a:gridCol w="4724400">
                  <a:extLst>
                    <a:ext uri="{9D8B030D-6E8A-4147-A177-3AD203B41FA5}">
                      <a16:colId xmlns:a16="http://schemas.microsoft.com/office/drawing/2014/main" val="1626693565"/>
                    </a:ext>
                  </a:extLst>
                </a:gridCol>
              </a:tblGrid>
              <a:tr h="0">
                <a:tc>
                  <a:txBody>
                    <a:bodyPr/>
                    <a:lstStyle/>
                    <a:p>
                      <a:r>
                        <a:rPr lang="en-US"/>
                        <a:t>Faculty Menu</a:t>
                      </a:r>
                    </a:p>
                  </a:txBody>
                  <a:tcPr marL="6350" marR="6350" marT="6350" marB="6350" anchor="ctr">
                    <a:lnL>
                      <a:noFill/>
                    </a:lnL>
                    <a:lnR>
                      <a:noFill/>
                    </a:lnR>
                    <a:lnT>
                      <a:noFill/>
                    </a:lnT>
                    <a:lnB>
                      <a:noFill/>
                    </a:lnB>
                    <a:solidFill>
                      <a:srgbClr val="FFF3E1"/>
                    </a:solidFill>
                  </a:tcPr>
                </a:tc>
                <a:extLst>
                  <a:ext uri="{0D108BD9-81ED-4DB2-BD59-A6C34878D82A}">
                    <a16:rowId xmlns:a16="http://schemas.microsoft.com/office/drawing/2014/main" val="3112653199"/>
                  </a:ext>
                </a:extLst>
              </a:tr>
              <a:tr h="0">
                <a:tc>
                  <a:txBody>
                    <a:bodyPr/>
                    <a:lstStyle/>
                    <a:p>
                      <a:pPr>
                        <a:buFont typeface="Arial" panose="020B0604020202020204" pitchFamily="34" charset="0"/>
                        <a:buChar char="•"/>
                      </a:pPr>
                      <a:r>
                        <a:rPr lang="en-US" dirty="0"/>
                        <a:t>Edit Existing Academic Personnel </a:t>
                      </a:r>
                      <a:r>
                        <a:rPr lang="en-US" dirty="0" err="1"/>
                        <a:t>eFile</a:t>
                      </a:r>
                      <a:r>
                        <a:rPr lang="en-US" dirty="0"/>
                        <a:t> </a:t>
                      </a:r>
                    </a:p>
                    <a:p>
                      <a:pPr>
                        <a:buFont typeface="Arial" panose="020B0604020202020204" pitchFamily="34" charset="0"/>
                        <a:buChar char="•"/>
                      </a:pPr>
                      <a:r>
                        <a:rPr lang="en-US" dirty="0"/>
                        <a:t>Manage </a:t>
                      </a:r>
                      <a:r>
                        <a:rPr lang="en-US" dirty="0" err="1"/>
                        <a:t>eFile</a:t>
                      </a:r>
                      <a:r>
                        <a:rPr lang="en-US" dirty="0"/>
                        <a:t> Data Entry Assistants</a:t>
                      </a:r>
                    </a:p>
                    <a:p>
                      <a:pPr>
                        <a:buFont typeface="Arial" panose="020B0604020202020204" pitchFamily="34" charset="0"/>
                        <a:buChar char="•"/>
                      </a:pPr>
                      <a:r>
                        <a:rPr lang="en-US" dirty="0"/>
                        <a:t>Process an </a:t>
                      </a:r>
                      <a:r>
                        <a:rPr lang="en-US" dirty="0" err="1"/>
                        <a:t>eFile</a:t>
                      </a:r>
                      <a:r>
                        <a:rPr lang="en-US" dirty="0"/>
                        <a:t> Academic Personnel Action in Progress (0) </a:t>
                      </a:r>
                    </a:p>
                    <a:p>
                      <a:pPr>
                        <a:buFont typeface="Arial" panose="020B0604020202020204" pitchFamily="34" charset="0"/>
                        <a:buChar char="•"/>
                      </a:pPr>
                      <a:r>
                        <a:rPr lang="en-US" dirty="0"/>
                        <a:t>Process Candidate's Response to Departmental Letter (0) </a:t>
                      </a:r>
                    </a:p>
                    <a:p>
                      <a:pPr>
                        <a:buFont typeface="Arial" panose="020B0604020202020204" pitchFamily="34" charset="0"/>
                        <a:buChar char="•"/>
                      </a:pPr>
                      <a:r>
                        <a:rPr lang="en-US" dirty="0"/>
                        <a:t>Request for Deferral </a:t>
                      </a:r>
                    </a:p>
                  </a:txBody>
                  <a:tcPr marL="6350" marR="6350" marT="6350" marB="6350" anchor="ctr">
                    <a:lnL>
                      <a:noFill/>
                    </a:lnL>
                    <a:lnR>
                      <a:noFill/>
                    </a:lnR>
                    <a:lnT>
                      <a:noFill/>
                    </a:lnT>
                    <a:lnB>
                      <a:noFill/>
                    </a:lnB>
                    <a:solidFill>
                      <a:srgbClr val="FFF3E1"/>
                    </a:solidFill>
                  </a:tcPr>
                </a:tc>
                <a:extLst>
                  <a:ext uri="{0D108BD9-81ED-4DB2-BD59-A6C34878D82A}">
                    <a16:rowId xmlns:a16="http://schemas.microsoft.com/office/drawing/2014/main" val="3691117190"/>
                  </a:ext>
                </a:extLst>
              </a:tr>
            </a:tbl>
          </a:graphicData>
        </a:graphic>
      </p:graphicFrame>
      <p:sp>
        <p:nvSpPr>
          <p:cNvPr id="5" name="Arrow: Right 4">
            <a:extLst>
              <a:ext uri="{FF2B5EF4-FFF2-40B4-BE49-F238E27FC236}">
                <a16:creationId xmlns:a16="http://schemas.microsoft.com/office/drawing/2014/main" id="{CE7036F5-FBB1-4238-B56F-7E022600DEE0}"/>
              </a:ext>
            </a:extLst>
          </p:cNvPr>
          <p:cNvSpPr/>
          <p:nvPr/>
        </p:nvSpPr>
        <p:spPr>
          <a:xfrm rot="10800000">
            <a:off x="5693791" y="3233398"/>
            <a:ext cx="377072" cy="20738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01159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37912" y="2120063"/>
            <a:ext cx="4431062" cy="4346572"/>
          </a:xfrm>
          <a:prstGeom prst="rect">
            <a:avLst/>
          </a:prstGeom>
        </p:spPr>
      </p:pic>
      <p:sp>
        <p:nvSpPr>
          <p:cNvPr id="4" name="TextBox 3"/>
          <p:cNvSpPr txBox="1"/>
          <p:nvPr/>
        </p:nvSpPr>
        <p:spPr>
          <a:xfrm>
            <a:off x="248717" y="182880"/>
            <a:ext cx="8573414" cy="1908215"/>
          </a:xfrm>
          <a:prstGeom prst="rect">
            <a:avLst/>
          </a:prstGeom>
          <a:noFill/>
        </p:spPr>
        <p:txBody>
          <a:bodyPr wrap="square" rtlCol="0">
            <a:spAutoFit/>
          </a:bodyPr>
          <a:lstStyle/>
          <a:p>
            <a:r>
              <a:rPr lang="en-US" sz="2800" b="1" dirty="0"/>
              <a:t>For Chairs re solicitation of extramural letters:</a:t>
            </a:r>
          </a:p>
          <a:p>
            <a:pPr marL="342900" indent="-342900">
              <a:buAutoNum type="arabicParenR"/>
            </a:pPr>
            <a:r>
              <a:rPr lang="en-US" dirty="0"/>
              <a:t>You may, of course, add to (customize) the solicitation letter, as before, that is then uploaded by analyst</a:t>
            </a:r>
          </a:p>
          <a:p>
            <a:pPr marL="342900" indent="-342900">
              <a:buAutoNum type="arabicParenR"/>
            </a:pPr>
            <a:r>
              <a:rPr lang="en-US" dirty="0"/>
              <a:t>Check on the number and source of those received without having to ask staff </a:t>
            </a:r>
            <a:r>
              <a:rPr lang="en-US" dirty="0">
                <a:solidFill>
                  <a:srgbClr val="FF0000"/>
                </a:solidFill>
              </a:rPr>
              <a:t>so it is easier for you to keep track when you have a moment and make sure they are received by the deadline.</a:t>
            </a:r>
          </a:p>
        </p:txBody>
      </p:sp>
    </p:spTree>
    <p:extLst>
      <p:ext uri="{BB962C8B-B14F-4D97-AF65-F5344CB8AC3E}">
        <p14:creationId xmlns:p14="http://schemas.microsoft.com/office/powerpoint/2010/main" val="28993751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5035" y="1044346"/>
            <a:ext cx="8251235" cy="4922821"/>
          </a:xfrm>
          <a:prstGeom prst="rect">
            <a:avLst/>
          </a:prstGeom>
        </p:spPr>
      </p:pic>
    </p:spTree>
    <p:extLst>
      <p:ext uri="{BB962C8B-B14F-4D97-AF65-F5344CB8AC3E}">
        <p14:creationId xmlns:p14="http://schemas.microsoft.com/office/powerpoint/2010/main" val="13119373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707" y="989814"/>
            <a:ext cx="8671757" cy="5081048"/>
          </a:xfrm>
          <a:prstGeom prst="rect">
            <a:avLst/>
          </a:prstGeom>
        </p:spPr>
      </p:pic>
    </p:spTree>
    <p:extLst>
      <p:ext uri="{BB962C8B-B14F-4D97-AF65-F5344CB8AC3E}">
        <p14:creationId xmlns:p14="http://schemas.microsoft.com/office/powerpoint/2010/main" val="38855186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E1E0-D600-4221-B0E2-C3BD5632FDFC}"/>
              </a:ext>
            </a:extLst>
          </p:cNvPr>
          <p:cNvSpPr>
            <a:spLocks noGrp="1"/>
          </p:cNvSpPr>
          <p:nvPr>
            <p:ph type="title"/>
          </p:nvPr>
        </p:nvSpPr>
        <p:spPr/>
        <p:txBody>
          <a:bodyPr/>
          <a:lstStyle/>
          <a:p>
            <a:r>
              <a:rPr lang="en-US" b="1" dirty="0"/>
              <a:t>What happens to an </a:t>
            </a:r>
            <a:r>
              <a:rPr lang="en-US" b="1" dirty="0" err="1"/>
              <a:t>efile</a:t>
            </a:r>
            <a:r>
              <a:rPr lang="en-US" b="1" dirty="0"/>
              <a:t>?</a:t>
            </a:r>
          </a:p>
        </p:txBody>
      </p:sp>
      <p:sp>
        <p:nvSpPr>
          <p:cNvPr id="3" name="Content Placeholder 2">
            <a:extLst>
              <a:ext uri="{FF2B5EF4-FFF2-40B4-BE49-F238E27FC236}">
                <a16:creationId xmlns:a16="http://schemas.microsoft.com/office/drawing/2014/main" id="{DA131306-0862-4B3A-AFDC-C05999261909}"/>
              </a:ext>
            </a:extLst>
          </p:cNvPr>
          <p:cNvSpPr>
            <a:spLocks noGrp="1"/>
          </p:cNvSpPr>
          <p:nvPr>
            <p:ph idx="1"/>
          </p:nvPr>
        </p:nvSpPr>
        <p:spPr/>
        <p:txBody>
          <a:bodyPr>
            <a:normAutofit fontScale="85000" lnSpcReduction="20000"/>
          </a:bodyPr>
          <a:lstStyle/>
          <a:p>
            <a:r>
              <a:rPr lang="en-US" dirty="0"/>
              <a:t>If given access by candidate, chair can help faculty before file finalized and officially routed to chair. </a:t>
            </a:r>
            <a:r>
              <a:rPr lang="en-US" dirty="0">
                <a:solidFill>
                  <a:srgbClr val="FF0000"/>
                </a:solidFill>
              </a:rPr>
              <a:t>Discuss</a:t>
            </a:r>
          </a:p>
          <a:p>
            <a:r>
              <a:rPr lang="en-US" dirty="0"/>
              <a:t>Chair can approve and route further or send back to candidate with suggestions</a:t>
            </a:r>
          </a:p>
          <a:p>
            <a:r>
              <a:rPr lang="en-US" dirty="0"/>
              <a:t>File sent to voting/viewing faculty according to bylaw 55 vote (monitored by Senate)</a:t>
            </a:r>
          </a:p>
          <a:p>
            <a:r>
              <a:rPr lang="en-US" dirty="0"/>
              <a:t>Department letter uploaded and routed to </a:t>
            </a:r>
            <a:r>
              <a:rPr lang="en-US" dirty="0" err="1"/>
              <a:t>dept</a:t>
            </a:r>
            <a:r>
              <a:rPr lang="en-US" dirty="0"/>
              <a:t> or shared services staff who check for accuracy/compliance. May be routed back to dept. Typo corrections do not require a faculty revote</a:t>
            </a:r>
          </a:p>
          <a:p>
            <a:r>
              <a:rPr lang="en-US" dirty="0"/>
              <a:t>Deans vote/letter uploaded</a:t>
            </a:r>
          </a:p>
          <a:p>
            <a:r>
              <a:rPr lang="en-US" dirty="0"/>
              <a:t>File routed to </a:t>
            </a:r>
            <a:r>
              <a:rPr lang="en-US" dirty="0">
                <a:solidFill>
                  <a:srgbClr val="00B0F0"/>
                </a:solidFill>
              </a:rPr>
              <a:t>APO</a:t>
            </a:r>
            <a:r>
              <a:rPr lang="en-US" dirty="0"/>
              <a:t> and crucial aspects checked for accuracy/compliance. May go back to dean or through dean to </a:t>
            </a:r>
            <a:r>
              <a:rPr lang="en-US" dirty="0" err="1"/>
              <a:t>dept</a:t>
            </a:r>
            <a:r>
              <a:rPr lang="en-US" dirty="0"/>
              <a:t> and/or candidate and around again</a:t>
            </a:r>
          </a:p>
        </p:txBody>
      </p:sp>
    </p:spTree>
    <p:extLst>
      <p:ext uri="{BB962C8B-B14F-4D97-AF65-F5344CB8AC3E}">
        <p14:creationId xmlns:p14="http://schemas.microsoft.com/office/powerpoint/2010/main" val="14289233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EB2F-1C4E-4FEF-BB67-9946606B909F}"/>
              </a:ext>
            </a:extLst>
          </p:cNvPr>
          <p:cNvSpPr>
            <a:spLocks noGrp="1"/>
          </p:cNvSpPr>
          <p:nvPr>
            <p:ph type="title"/>
          </p:nvPr>
        </p:nvSpPr>
        <p:spPr/>
        <p:txBody>
          <a:bodyPr/>
          <a:lstStyle/>
          <a:p>
            <a:r>
              <a:rPr lang="en-US" b="1" dirty="0"/>
              <a:t>What happens to an </a:t>
            </a:r>
            <a:r>
              <a:rPr lang="en-US" b="1" dirty="0" err="1"/>
              <a:t>efile</a:t>
            </a:r>
            <a:r>
              <a:rPr lang="en-US" b="1" dirty="0"/>
              <a:t>?</a:t>
            </a:r>
          </a:p>
        </p:txBody>
      </p:sp>
      <p:sp>
        <p:nvSpPr>
          <p:cNvPr id="3" name="Content Placeholder 2">
            <a:extLst>
              <a:ext uri="{FF2B5EF4-FFF2-40B4-BE49-F238E27FC236}">
                <a16:creationId xmlns:a16="http://schemas.microsoft.com/office/drawing/2014/main" id="{AB17ADC3-5D4C-4F56-AD0F-16B001F32304}"/>
              </a:ext>
            </a:extLst>
          </p:cNvPr>
          <p:cNvSpPr>
            <a:spLocks noGrp="1"/>
          </p:cNvSpPr>
          <p:nvPr>
            <p:ph idx="1"/>
          </p:nvPr>
        </p:nvSpPr>
        <p:spPr/>
        <p:txBody>
          <a:bodyPr>
            <a:normAutofit fontScale="92500" lnSpcReduction="10000"/>
          </a:bodyPr>
          <a:lstStyle/>
          <a:p>
            <a:r>
              <a:rPr lang="en-US" dirty="0"/>
              <a:t>File is routed to CAP analysts who check again for compliance and accuracy and may send back to </a:t>
            </a:r>
            <a:r>
              <a:rPr lang="en-US" dirty="0">
                <a:solidFill>
                  <a:srgbClr val="00B0F0"/>
                </a:solidFill>
              </a:rPr>
              <a:t>APO</a:t>
            </a:r>
            <a:r>
              <a:rPr lang="en-US" dirty="0"/>
              <a:t> to send back to </a:t>
            </a:r>
            <a:r>
              <a:rPr lang="en-US" dirty="0" err="1"/>
              <a:t>dept</a:t>
            </a:r>
            <a:r>
              <a:rPr lang="en-US" dirty="0"/>
              <a:t> through dean with memos</a:t>
            </a:r>
          </a:p>
          <a:p>
            <a:r>
              <a:rPr lang="en-US" dirty="0"/>
              <a:t>CAP reviews file, may also send back to </a:t>
            </a:r>
            <a:r>
              <a:rPr lang="en-US" dirty="0">
                <a:solidFill>
                  <a:srgbClr val="00B0F0"/>
                </a:solidFill>
              </a:rPr>
              <a:t>APO </a:t>
            </a:r>
            <a:r>
              <a:rPr lang="en-US" dirty="0"/>
              <a:t>etc. CAP analysts upload minute and route back to </a:t>
            </a:r>
            <a:r>
              <a:rPr lang="en-US" dirty="0">
                <a:solidFill>
                  <a:srgbClr val="00B0F0"/>
                </a:solidFill>
              </a:rPr>
              <a:t>APO.</a:t>
            </a:r>
          </a:p>
          <a:p>
            <a:r>
              <a:rPr lang="en-US" dirty="0">
                <a:solidFill>
                  <a:srgbClr val="00B0F0"/>
                </a:solidFill>
              </a:rPr>
              <a:t>APO</a:t>
            </a:r>
            <a:r>
              <a:rPr lang="en-US" dirty="0"/>
              <a:t> analyst records vote on advancement summary, re-uploads and routes file to VPAP (I do not see it before this point)</a:t>
            </a:r>
          </a:p>
          <a:p>
            <a:r>
              <a:rPr lang="en-US" dirty="0"/>
              <a:t>VPAP inbox is in alphabetical and not chronological order and so occasionally a non-appointment, non-promotion file will wait a while just because I don’t know when it came in (can be hundreds in my inbox).</a:t>
            </a:r>
          </a:p>
        </p:txBody>
      </p:sp>
    </p:spTree>
    <p:extLst>
      <p:ext uri="{BB962C8B-B14F-4D97-AF65-F5344CB8AC3E}">
        <p14:creationId xmlns:p14="http://schemas.microsoft.com/office/powerpoint/2010/main" val="26875285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4663-D004-4E7E-BBA3-15EC73B2E25E}"/>
              </a:ext>
            </a:extLst>
          </p:cNvPr>
          <p:cNvSpPr>
            <a:spLocks noGrp="1"/>
          </p:cNvSpPr>
          <p:nvPr>
            <p:ph type="title"/>
          </p:nvPr>
        </p:nvSpPr>
        <p:spPr/>
        <p:txBody>
          <a:bodyPr/>
          <a:lstStyle/>
          <a:p>
            <a:r>
              <a:rPr lang="en-US" b="1" dirty="0"/>
              <a:t>What happens to an </a:t>
            </a:r>
            <a:r>
              <a:rPr lang="en-US" b="1" dirty="0" err="1"/>
              <a:t>efile</a:t>
            </a:r>
            <a:r>
              <a:rPr lang="en-US" b="1" dirty="0"/>
              <a:t>?</a:t>
            </a:r>
          </a:p>
        </p:txBody>
      </p:sp>
      <p:sp>
        <p:nvSpPr>
          <p:cNvPr id="3" name="Content Placeholder 2">
            <a:extLst>
              <a:ext uri="{FF2B5EF4-FFF2-40B4-BE49-F238E27FC236}">
                <a16:creationId xmlns:a16="http://schemas.microsoft.com/office/drawing/2014/main" id="{52BC13CA-1C2E-43E1-8465-8C0BEDB2046F}"/>
              </a:ext>
            </a:extLst>
          </p:cNvPr>
          <p:cNvSpPr>
            <a:spLocks noGrp="1"/>
          </p:cNvSpPr>
          <p:nvPr>
            <p:ph idx="1"/>
          </p:nvPr>
        </p:nvSpPr>
        <p:spPr/>
        <p:txBody>
          <a:bodyPr>
            <a:normAutofit fontScale="92500" lnSpcReduction="20000"/>
          </a:bodyPr>
          <a:lstStyle/>
          <a:p>
            <a:r>
              <a:rPr lang="en-US" dirty="0"/>
              <a:t>VPAP comments, and vote or recommendation are recorded in system. Final on appointments of </a:t>
            </a:r>
            <a:r>
              <a:rPr lang="en-US" dirty="0" err="1"/>
              <a:t>asst</a:t>
            </a:r>
            <a:r>
              <a:rPr lang="en-US" dirty="0"/>
              <a:t> IV-VI, LPSOEs, 5</a:t>
            </a:r>
            <a:r>
              <a:rPr lang="en-US" baseline="30000" dirty="0"/>
              <a:t>th</a:t>
            </a:r>
            <a:r>
              <a:rPr lang="en-US" dirty="0"/>
              <a:t> year appraisals and quinquennials.</a:t>
            </a:r>
          </a:p>
          <a:p>
            <a:r>
              <a:rPr lang="en-US" dirty="0"/>
              <a:t>Routed to </a:t>
            </a:r>
            <a:r>
              <a:rPr lang="en-US" dirty="0">
                <a:solidFill>
                  <a:srgbClr val="00B0F0"/>
                </a:solidFill>
              </a:rPr>
              <a:t>APO </a:t>
            </a:r>
            <a:r>
              <a:rPr lang="en-US" dirty="0"/>
              <a:t>analyst who updates advancement summary</a:t>
            </a:r>
          </a:p>
          <a:p>
            <a:r>
              <a:rPr lang="en-US" dirty="0"/>
              <a:t>Other files then routed to PEVC. PEVC vote or recommendation recorded in system. Final on all appointments and merits.</a:t>
            </a:r>
          </a:p>
          <a:p>
            <a:r>
              <a:rPr lang="en-US" dirty="0"/>
              <a:t>Routed to </a:t>
            </a:r>
            <a:r>
              <a:rPr lang="en-US" dirty="0">
                <a:solidFill>
                  <a:srgbClr val="00B0F0"/>
                </a:solidFill>
              </a:rPr>
              <a:t>APO</a:t>
            </a:r>
            <a:r>
              <a:rPr lang="en-US" dirty="0"/>
              <a:t> analyst who updates advancement summary</a:t>
            </a:r>
          </a:p>
          <a:p>
            <a:r>
              <a:rPr lang="en-US" dirty="0"/>
              <a:t>Promotion files (including step VI and above scale) then routed to Chancellor</a:t>
            </a:r>
          </a:p>
        </p:txBody>
      </p:sp>
    </p:spTree>
    <p:extLst>
      <p:ext uri="{BB962C8B-B14F-4D97-AF65-F5344CB8AC3E}">
        <p14:creationId xmlns:p14="http://schemas.microsoft.com/office/powerpoint/2010/main" val="37629994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B1871-9D13-4744-A7D2-9541023F3442}"/>
              </a:ext>
            </a:extLst>
          </p:cNvPr>
          <p:cNvSpPr>
            <a:spLocks noGrp="1"/>
          </p:cNvSpPr>
          <p:nvPr>
            <p:ph type="title"/>
          </p:nvPr>
        </p:nvSpPr>
        <p:spPr/>
        <p:txBody>
          <a:bodyPr/>
          <a:lstStyle/>
          <a:p>
            <a:r>
              <a:rPr lang="en-US" b="1" dirty="0"/>
              <a:t>What happens to an </a:t>
            </a:r>
            <a:r>
              <a:rPr lang="en-US" b="1" dirty="0" err="1"/>
              <a:t>efile</a:t>
            </a:r>
            <a:r>
              <a:rPr lang="en-US" b="1" dirty="0"/>
              <a:t>?</a:t>
            </a:r>
          </a:p>
        </p:txBody>
      </p:sp>
      <p:sp>
        <p:nvSpPr>
          <p:cNvPr id="3" name="Content Placeholder 2">
            <a:extLst>
              <a:ext uri="{FF2B5EF4-FFF2-40B4-BE49-F238E27FC236}">
                <a16:creationId xmlns:a16="http://schemas.microsoft.com/office/drawing/2014/main" id="{AE9DF61E-EFFB-4A84-BE75-D22442FA89AD}"/>
              </a:ext>
            </a:extLst>
          </p:cNvPr>
          <p:cNvSpPr>
            <a:spLocks noGrp="1"/>
          </p:cNvSpPr>
          <p:nvPr>
            <p:ph idx="1"/>
          </p:nvPr>
        </p:nvSpPr>
        <p:spPr/>
        <p:txBody>
          <a:bodyPr>
            <a:normAutofit fontScale="92500" lnSpcReduction="20000"/>
          </a:bodyPr>
          <a:lstStyle/>
          <a:p>
            <a:r>
              <a:rPr lang="en-US" dirty="0"/>
              <a:t>Chancellor votes/comments</a:t>
            </a:r>
          </a:p>
          <a:p>
            <a:r>
              <a:rPr lang="en-US" dirty="0"/>
              <a:t>Routed back to </a:t>
            </a:r>
            <a:r>
              <a:rPr lang="en-US" dirty="0">
                <a:solidFill>
                  <a:srgbClr val="00B0F0"/>
                </a:solidFill>
              </a:rPr>
              <a:t>APO</a:t>
            </a:r>
            <a:r>
              <a:rPr lang="en-US" dirty="0"/>
              <a:t> for update of advancement summary</a:t>
            </a:r>
          </a:p>
          <a:p>
            <a:r>
              <a:rPr lang="en-US" dirty="0"/>
              <a:t>If totally positive outcome, </a:t>
            </a:r>
            <a:r>
              <a:rPr lang="en-US" dirty="0">
                <a:solidFill>
                  <a:srgbClr val="00B0F0"/>
                </a:solidFill>
              </a:rPr>
              <a:t>APO</a:t>
            </a:r>
            <a:r>
              <a:rPr lang="en-US" dirty="0"/>
              <a:t> analyst prepares weekly announcements so that </a:t>
            </a:r>
            <a:r>
              <a:rPr lang="en-US" dirty="0" err="1"/>
              <a:t>dept</a:t>
            </a:r>
            <a:r>
              <a:rPr lang="en-US" dirty="0"/>
              <a:t> notified through dean (all checked for accuracy by me) to pass on happy news.</a:t>
            </a:r>
          </a:p>
          <a:p>
            <a:r>
              <a:rPr lang="en-US" dirty="0"/>
              <a:t>If partially or fully negative, </a:t>
            </a:r>
            <a:r>
              <a:rPr lang="en-US" dirty="0">
                <a:solidFill>
                  <a:srgbClr val="00B0F0"/>
                </a:solidFill>
              </a:rPr>
              <a:t>APO</a:t>
            </a:r>
            <a:r>
              <a:rPr lang="en-US" dirty="0"/>
              <a:t> analyst prepares a template PEVC reasons </a:t>
            </a:r>
            <a:r>
              <a:rPr lang="en-US" dirty="0" smtClean="0"/>
              <a:t>memo.</a:t>
            </a:r>
            <a:endParaRPr lang="en-US" dirty="0"/>
          </a:p>
          <a:p>
            <a:r>
              <a:rPr lang="en-US" dirty="0"/>
              <a:t>If negative on promotion, then the APM220 appeal process is initiated and we go through the whole thing again</a:t>
            </a:r>
          </a:p>
        </p:txBody>
      </p:sp>
    </p:spTree>
    <p:extLst>
      <p:ext uri="{BB962C8B-B14F-4D97-AF65-F5344CB8AC3E}">
        <p14:creationId xmlns:p14="http://schemas.microsoft.com/office/powerpoint/2010/main" val="9578995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E4FD9-6838-498E-8B16-07C744789615}"/>
              </a:ext>
            </a:extLst>
          </p:cNvPr>
          <p:cNvSpPr>
            <a:spLocks noGrp="1"/>
          </p:cNvSpPr>
          <p:nvPr>
            <p:ph type="title"/>
          </p:nvPr>
        </p:nvSpPr>
        <p:spPr/>
        <p:txBody>
          <a:bodyPr/>
          <a:lstStyle/>
          <a:p>
            <a:r>
              <a:rPr lang="en-US" b="1" dirty="0"/>
              <a:t>What happens to an </a:t>
            </a:r>
            <a:r>
              <a:rPr lang="en-US" b="1" dirty="0" err="1"/>
              <a:t>efile</a:t>
            </a:r>
            <a:r>
              <a:rPr lang="en-US" b="1" dirty="0"/>
              <a:t>?</a:t>
            </a:r>
          </a:p>
        </p:txBody>
      </p:sp>
      <p:sp>
        <p:nvSpPr>
          <p:cNvPr id="3" name="Content Placeholder 2">
            <a:extLst>
              <a:ext uri="{FF2B5EF4-FFF2-40B4-BE49-F238E27FC236}">
                <a16:creationId xmlns:a16="http://schemas.microsoft.com/office/drawing/2014/main" id="{96762C15-7AB5-40E0-890D-21E16CEBF3CB}"/>
              </a:ext>
            </a:extLst>
          </p:cNvPr>
          <p:cNvSpPr>
            <a:spLocks noGrp="1"/>
          </p:cNvSpPr>
          <p:nvPr>
            <p:ph idx="1"/>
          </p:nvPr>
        </p:nvSpPr>
        <p:spPr/>
        <p:txBody>
          <a:bodyPr/>
          <a:lstStyle/>
          <a:p>
            <a:r>
              <a:rPr lang="en-US" dirty="0"/>
              <a:t>If positive on promotion, </a:t>
            </a:r>
            <a:r>
              <a:rPr lang="en-US" dirty="0">
                <a:solidFill>
                  <a:srgbClr val="00B0F0"/>
                </a:solidFill>
              </a:rPr>
              <a:t>APO </a:t>
            </a:r>
            <a:r>
              <a:rPr lang="en-US" dirty="0"/>
              <a:t>analyst prepares template </a:t>
            </a:r>
            <a:r>
              <a:rPr lang="en-US" dirty="0" smtClean="0"/>
              <a:t>for </a:t>
            </a:r>
            <a:r>
              <a:rPr lang="en-US" dirty="0"/>
              <a:t>Chancellor’s congratulations memo</a:t>
            </a:r>
          </a:p>
          <a:p>
            <a:r>
              <a:rPr lang="en-US" dirty="0"/>
              <a:t>Candidates and Chair and Dean receive a copy (from </a:t>
            </a:r>
            <a:r>
              <a:rPr lang="en-US" dirty="0">
                <a:solidFill>
                  <a:srgbClr val="FFC000"/>
                </a:solidFill>
              </a:rPr>
              <a:t>APO</a:t>
            </a:r>
            <a:r>
              <a:rPr lang="en-US" dirty="0"/>
              <a:t>) of department letter, dean’s letter, CAP minute and, where applicable, redacted outside letters.</a:t>
            </a:r>
          </a:p>
        </p:txBody>
      </p:sp>
    </p:spTree>
    <p:extLst>
      <p:ext uri="{BB962C8B-B14F-4D97-AF65-F5344CB8AC3E}">
        <p14:creationId xmlns:p14="http://schemas.microsoft.com/office/powerpoint/2010/main" val="1064291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1"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9" name="think-cell Slide" r:id="rId5" imgW="0" imgH="0" progId="TCLayout.ActiveDocument.1">
                  <p:embed/>
                </p:oleObj>
              </mc:Choice>
              <mc:Fallback>
                <p:oleObj name="think-cell Slide" r:id="rId5" imgW="0" imgH="0" progId="TCLayout.ActiveDocument.1">
                  <p:embed/>
                  <p:pic>
                    <p:nvPicPr>
                      <p:cNvPr id="12290" name="Object 1" hidden="1"/>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91" name="Title 2"/>
          <p:cNvSpPr txBox="1">
            <a:spLocks/>
          </p:cNvSpPr>
          <p:nvPr/>
        </p:nvSpPr>
        <p:spPr bwMode="gray">
          <a:xfrm>
            <a:off x="228600" y="571500"/>
            <a:ext cx="85836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67082" bIns="0"/>
          <a:lstStyle>
            <a:lvl1pPr defTabSz="912813">
              <a:lnSpc>
                <a:spcPct val="120000"/>
              </a:lnSpc>
              <a:spcBef>
                <a:spcPts val="600"/>
              </a:spcBef>
              <a:spcAft>
                <a:spcPts val="1200"/>
              </a:spcAft>
              <a:buFont typeface="Arial" panose="020B0604020202020204" pitchFamily="34" charset="0"/>
              <a:buChar char="​"/>
              <a:defRPr sz="1500">
                <a:solidFill>
                  <a:schemeClr val="tx1"/>
                </a:solidFill>
                <a:latin typeface="Georgia" panose="02040502050405020303" pitchFamily="18" charset="0"/>
                <a:ea typeface="ＭＳ Ｐゴシック" panose="020B0600070205080204" pitchFamily="34" charset="-128"/>
                <a:cs typeface="ＭＳ Ｐゴシック" panose="020B0600070205080204" pitchFamily="34" charset="-128"/>
              </a:defRPr>
            </a:lvl1pPr>
            <a:lvl2pPr marL="37931725" indent="-37474525" defTabSz="912813">
              <a:spcAft>
                <a:spcPts val="600"/>
              </a:spcAft>
              <a:buFont typeface="Arial" panose="020B0604020202020204" pitchFamily="34" charset="0"/>
              <a:buChar char="​"/>
              <a:defRPr sz="1500" i="1">
                <a:solidFill>
                  <a:schemeClr val="tx2"/>
                </a:solidFill>
                <a:latin typeface="Corbel" panose="020B0503020204020204" pitchFamily="34" charset="0"/>
                <a:ea typeface="ＭＳ Ｐゴシック" panose="020B0600070205080204" pitchFamily="34" charset="-128"/>
              </a:defRPr>
            </a:lvl2pPr>
            <a:lvl3pPr marL="1143000" indent="-228600" defTabSz="912813">
              <a:lnSpc>
                <a:spcPct val="110000"/>
              </a:lnSpc>
              <a:spcBef>
                <a:spcPts val="600"/>
              </a:spcBef>
              <a:buFont typeface="Arial" panose="020B0604020202020204" pitchFamily="34" charset="0"/>
              <a:buChar char="​"/>
              <a:defRPr sz="1100" b="1">
                <a:solidFill>
                  <a:srgbClr val="118E97"/>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3pPr>
            <a:lvl4pPr marL="1600200" indent="-228600" defTabSz="912813">
              <a:lnSpc>
                <a:spcPct val="114000"/>
              </a:lnSpc>
              <a:spcBef>
                <a:spcPts val="60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4pPr>
            <a:lvl5pPr marL="171450" indent="-171450" defTabSz="912813">
              <a:lnSpc>
                <a:spcPct val="95000"/>
              </a:lnSpc>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5pPr>
            <a:lvl6pPr marL="6286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6pPr>
            <a:lvl7pPr marL="10858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7pPr>
            <a:lvl8pPr marL="15430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8pPr>
            <a:lvl9pPr marL="20002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9pPr>
          </a:lstStyle>
          <a:p>
            <a:pPr eaLnBrk="1" hangingPunct="1">
              <a:lnSpc>
                <a:spcPct val="100000"/>
              </a:lnSpc>
              <a:spcBef>
                <a:spcPct val="0"/>
              </a:spcBef>
              <a:spcAft>
                <a:spcPct val="0"/>
              </a:spcAft>
              <a:buFontTx/>
              <a:buNone/>
            </a:pPr>
            <a:r>
              <a:rPr lang="en-US" altLang="en-US" sz="2800">
                <a:solidFill>
                  <a:srgbClr val="0000FF"/>
                </a:solidFill>
                <a:latin typeface="Lucida Sans" panose="020B0602030504020204" pitchFamily="34" charset="0"/>
              </a:rPr>
              <a:t>1.  Supervisory Authority</a:t>
            </a:r>
          </a:p>
        </p:txBody>
      </p:sp>
      <p:sp>
        <p:nvSpPr>
          <p:cNvPr id="21508" name="Rectangle 51"/>
          <p:cNvSpPr>
            <a:spLocks noChangeArrowheads="1"/>
          </p:cNvSpPr>
          <p:nvPr/>
        </p:nvSpPr>
        <p:spPr bwMode="auto">
          <a:xfrm>
            <a:off x="304800" y="1073150"/>
            <a:ext cx="8610600" cy="612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marL="514350" indent="-285750" eaLnBrk="0" hangingPunct="0">
              <a:defRPr sz="2400">
                <a:solidFill>
                  <a:schemeClr val="tx1"/>
                </a:solidFill>
                <a:latin typeface="Georgia" panose="02040502050405020303" pitchFamily="18" charset="0"/>
                <a:ea typeface="ＭＳ Ｐゴシック" panose="020B0600070205080204" pitchFamily="34" charset="-128"/>
              </a:defRPr>
            </a:lvl1pPr>
            <a:lvl2pPr marL="37931725" indent="-37474525" eaLnBrk="0" hangingPunct="0">
              <a:defRPr sz="2400">
                <a:solidFill>
                  <a:schemeClr val="tx1"/>
                </a:solidFill>
                <a:latin typeface="Georgia" panose="02040502050405020303" pitchFamily="18" charset="0"/>
                <a:ea typeface="ＭＳ Ｐゴシック" panose="020B0600070205080204" pitchFamily="34" charset="-128"/>
              </a:defRPr>
            </a:lvl2pPr>
            <a:lvl3pPr eaLnBrk="0" hangingPunct="0">
              <a:defRPr sz="2400">
                <a:solidFill>
                  <a:schemeClr val="tx1"/>
                </a:solidFill>
                <a:latin typeface="Georgia" panose="02040502050405020303" pitchFamily="18" charset="0"/>
                <a:ea typeface="ＭＳ Ｐゴシック" panose="020B0600070205080204" pitchFamily="34" charset="-128"/>
              </a:defRPr>
            </a:lvl3pPr>
            <a:lvl4pPr eaLnBrk="0" hangingPunct="0">
              <a:defRPr sz="2400">
                <a:solidFill>
                  <a:schemeClr val="tx1"/>
                </a:solidFill>
                <a:latin typeface="Georgia" panose="02040502050405020303" pitchFamily="18" charset="0"/>
                <a:ea typeface="ＭＳ Ｐゴシック" panose="020B0600070205080204" pitchFamily="34" charset="-128"/>
              </a:defRPr>
            </a:lvl4pPr>
            <a:lvl5pPr eaLnBrk="0" hangingPunct="0">
              <a:defRPr sz="2400">
                <a:solidFill>
                  <a:schemeClr val="tx1"/>
                </a:solidFill>
                <a:latin typeface="Georgia" panose="02040502050405020303"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Georgia" panose="02040502050405020303"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Georgia" panose="02040502050405020303"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Georgia" panose="02040502050405020303"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Georgia" panose="02040502050405020303" pitchFamily="18" charset="0"/>
                <a:ea typeface="ＭＳ Ｐゴシック" panose="020B0600070205080204" pitchFamily="34" charset="-128"/>
              </a:defRPr>
            </a:lvl9pPr>
          </a:lstStyle>
          <a:p>
            <a:pPr eaLnBrk="1" hangingPunct="1">
              <a:lnSpc>
                <a:spcPct val="106000"/>
              </a:lnSpc>
              <a:spcAft>
                <a:spcPts val="600"/>
              </a:spcAft>
              <a:buClr>
                <a:srgbClr val="C1C139"/>
              </a:buClr>
              <a:buFont typeface="Wingdings" panose="05000000000000000000" pitchFamily="2" charset="2"/>
              <a:buChar char="Ø"/>
              <a:defRPr/>
            </a:pPr>
            <a:r>
              <a:rPr lang="en-US" altLang="en-US" sz="1600" b="1" dirty="0" smtClean="0"/>
              <a:t>Staff facilitate the faculty’s education, research &amp; outreach mission </a:t>
            </a:r>
          </a:p>
          <a:p>
            <a:pPr eaLnBrk="1" hangingPunct="1">
              <a:lnSpc>
                <a:spcPct val="106000"/>
              </a:lnSpc>
              <a:spcAft>
                <a:spcPts val="600"/>
              </a:spcAft>
              <a:buClr>
                <a:srgbClr val="C1C139"/>
              </a:buClr>
              <a:buFont typeface="Wingdings" panose="05000000000000000000" pitchFamily="2" charset="2"/>
              <a:buChar char="Ø"/>
              <a:defRPr/>
            </a:pPr>
            <a:r>
              <a:rPr lang="en-US" altLang="en-US" sz="1600" dirty="0" smtClean="0"/>
              <a:t>FAO/MSOs have longer tenure &amp; historical memories than Chairs – however, Chair has ultimate supervisory authority and responsibility for the department.  </a:t>
            </a:r>
          </a:p>
          <a:p>
            <a:pPr eaLnBrk="1" hangingPunct="1">
              <a:lnSpc>
                <a:spcPct val="106000"/>
              </a:lnSpc>
              <a:spcAft>
                <a:spcPts val="600"/>
              </a:spcAft>
              <a:buClr>
                <a:srgbClr val="C1C139"/>
              </a:buClr>
              <a:buFont typeface="Wingdings" panose="05000000000000000000" pitchFamily="2" charset="2"/>
              <a:buChar char="Ø"/>
              <a:defRPr/>
            </a:pPr>
            <a:r>
              <a:rPr lang="en-US" altLang="en-US" sz="1600" dirty="0" smtClean="0"/>
              <a:t>Keep Supervisory Authority Clear &amp; well Demarcated (e.g. complaints, overtime, staff appreciation, evaluations)</a:t>
            </a:r>
          </a:p>
          <a:p>
            <a:pPr marL="228600" indent="0" eaLnBrk="1" hangingPunct="1">
              <a:lnSpc>
                <a:spcPct val="106000"/>
              </a:lnSpc>
              <a:spcAft>
                <a:spcPts val="600"/>
              </a:spcAft>
              <a:buClr>
                <a:srgbClr val="C1C139"/>
              </a:buClr>
              <a:defRPr/>
            </a:pPr>
            <a:endParaRPr lang="en-US" altLang="en-US" sz="1600" dirty="0" smtClean="0"/>
          </a:p>
          <a:p>
            <a:pPr eaLnBrk="1" hangingPunct="1">
              <a:lnSpc>
                <a:spcPct val="106000"/>
              </a:lnSpc>
              <a:spcAft>
                <a:spcPts val="600"/>
              </a:spcAft>
              <a:buClr>
                <a:srgbClr val="C1C139"/>
              </a:buClr>
              <a:buFont typeface="Wingdings" panose="05000000000000000000" pitchFamily="2" charset="2"/>
              <a:buChar char="Ø"/>
              <a:defRPr/>
            </a:pPr>
            <a:endParaRPr lang="en-US" altLang="en-US" sz="1600" dirty="0" smtClean="0"/>
          </a:p>
          <a:p>
            <a:pPr eaLnBrk="1" hangingPunct="1">
              <a:lnSpc>
                <a:spcPct val="106000"/>
              </a:lnSpc>
              <a:spcAft>
                <a:spcPts val="600"/>
              </a:spcAft>
              <a:buClr>
                <a:srgbClr val="C1C139"/>
              </a:buClr>
              <a:buFont typeface="Wingdings" panose="05000000000000000000" pitchFamily="2" charset="2"/>
              <a:buChar char="Ø"/>
              <a:defRPr/>
            </a:pPr>
            <a:endParaRPr lang="en-US" altLang="en-US" sz="1600" dirty="0" smtClean="0"/>
          </a:p>
          <a:p>
            <a:pPr eaLnBrk="1" hangingPunct="1">
              <a:lnSpc>
                <a:spcPct val="106000"/>
              </a:lnSpc>
              <a:spcAft>
                <a:spcPts val="600"/>
              </a:spcAft>
              <a:buClr>
                <a:srgbClr val="C1C139"/>
              </a:buClr>
              <a:buFont typeface="Wingdings" panose="05000000000000000000" pitchFamily="2" charset="2"/>
              <a:buChar char="Ø"/>
              <a:defRPr/>
            </a:pPr>
            <a:endParaRPr lang="en-US" altLang="en-US" sz="1600" dirty="0" smtClean="0"/>
          </a:p>
          <a:p>
            <a:pPr eaLnBrk="1" hangingPunct="1">
              <a:lnSpc>
                <a:spcPct val="106000"/>
              </a:lnSpc>
              <a:spcAft>
                <a:spcPts val="600"/>
              </a:spcAft>
              <a:buClr>
                <a:srgbClr val="C1C139"/>
              </a:buClr>
              <a:buFont typeface="Wingdings" panose="05000000000000000000" pitchFamily="2" charset="2"/>
              <a:buChar char="Ø"/>
              <a:defRPr/>
            </a:pPr>
            <a:endParaRPr lang="en-US" altLang="en-US" sz="1600" dirty="0" smtClean="0"/>
          </a:p>
          <a:p>
            <a:pPr eaLnBrk="1" hangingPunct="1">
              <a:lnSpc>
                <a:spcPct val="106000"/>
              </a:lnSpc>
              <a:spcAft>
                <a:spcPts val="600"/>
              </a:spcAft>
              <a:buClr>
                <a:srgbClr val="C1C139"/>
              </a:buClr>
              <a:buFont typeface="Wingdings" panose="05000000000000000000" pitchFamily="2" charset="2"/>
              <a:buChar char="Ø"/>
              <a:defRPr/>
            </a:pPr>
            <a:endParaRPr lang="en-US" altLang="en-US" sz="1600" dirty="0" smtClean="0"/>
          </a:p>
          <a:p>
            <a:pPr eaLnBrk="1" hangingPunct="1">
              <a:lnSpc>
                <a:spcPct val="106000"/>
              </a:lnSpc>
              <a:spcAft>
                <a:spcPts val="600"/>
              </a:spcAft>
              <a:buClr>
                <a:srgbClr val="C1C139"/>
              </a:buClr>
              <a:buFont typeface="Wingdings" panose="05000000000000000000" pitchFamily="2" charset="2"/>
              <a:buChar char="Ø"/>
              <a:defRPr/>
            </a:pPr>
            <a:endParaRPr lang="en-US" altLang="en-US" sz="1600" dirty="0" smtClean="0"/>
          </a:p>
          <a:p>
            <a:pPr marL="228600" indent="0" eaLnBrk="1" hangingPunct="1">
              <a:lnSpc>
                <a:spcPct val="106000"/>
              </a:lnSpc>
              <a:spcAft>
                <a:spcPts val="600"/>
              </a:spcAft>
              <a:buClr>
                <a:srgbClr val="C1C139"/>
              </a:buClr>
              <a:defRPr/>
            </a:pPr>
            <a:endParaRPr lang="en-US" altLang="en-US" sz="1600" dirty="0" smtClean="0"/>
          </a:p>
          <a:p>
            <a:pPr marL="228600" indent="0" eaLnBrk="1" hangingPunct="1">
              <a:lnSpc>
                <a:spcPct val="106000"/>
              </a:lnSpc>
              <a:spcAft>
                <a:spcPts val="600"/>
              </a:spcAft>
              <a:buClr>
                <a:srgbClr val="C1C139"/>
              </a:buClr>
              <a:defRPr/>
            </a:pPr>
            <a:endParaRPr lang="en-US" altLang="en-US" sz="1100" dirty="0" smtClean="0"/>
          </a:p>
          <a:p>
            <a:pPr eaLnBrk="1" hangingPunct="1">
              <a:lnSpc>
                <a:spcPct val="106000"/>
              </a:lnSpc>
              <a:spcAft>
                <a:spcPts val="600"/>
              </a:spcAft>
              <a:buClr>
                <a:srgbClr val="C1C139"/>
              </a:buClr>
              <a:buFont typeface="Wingdings" panose="05000000000000000000" pitchFamily="2" charset="2"/>
              <a:buChar char="Ø"/>
              <a:defRPr/>
            </a:pPr>
            <a:r>
              <a:rPr lang="en-US" altLang="en-US" sz="1600" dirty="0" smtClean="0"/>
              <a:t>Staff evaluations done in the presence of Chair with Faculty written input (redacted) (support staff, ask questions of human resources &amp; Labor relations if necessary- take vice Chair, mentoring opportunity)</a:t>
            </a:r>
          </a:p>
          <a:p>
            <a:pPr eaLnBrk="1" hangingPunct="1">
              <a:lnSpc>
                <a:spcPct val="106000"/>
              </a:lnSpc>
              <a:spcAft>
                <a:spcPts val="600"/>
              </a:spcAft>
              <a:buClr>
                <a:srgbClr val="C1C139"/>
              </a:buClr>
              <a:buFont typeface="Wingdings" panose="05000000000000000000" pitchFamily="2" charset="2"/>
              <a:buChar char="Ø"/>
              <a:defRPr/>
            </a:pPr>
            <a:endParaRPr lang="en-US" altLang="en-US" sz="1600" dirty="0" smtClean="0"/>
          </a:p>
          <a:p>
            <a:pPr eaLnBrk="1" hangingPunct="1">
              <a:lnSpc>
                <a:spcPct val="106000"/>
              </a:lnSpc>
              <a:spcAft>
                <a:spcPts val="600"/>
              </a:spcAft>
              <a:buClr>
                <a:srgbClr val="C1C139"/>
              </a:buClr>
              <a:buFont typeface="Wingdings" panose="05000000000000000000" pitchFamily="2" charset="2"/>
              <a:buChar char="Ø"/>
              <a:defRPr/>
            </a:pPr>
            <a:endParaRPr lang="en-US" altLang="en-US" sz="1600" dirty="0" smtClean="0"/>
          </a:p>
        </p:txBody>
      </p:sp>
      <p:grpSp>
        <p:nvGrpSpPr>
          <p:cNvPr id="12293" name="Group 35"/>
          <p:cNvGrpSpPr>
            <a:grpSpLocks/>
          </p:cNvGrpSpPr>
          <p:nvPr/>
        </p:nvGrpSpPr>
        <p:grpSpPr bwMode="auto">
          <a:xfrm>
            <a:off x="1295400" y="2286000"/>
            <a:ext cx="5905500" cy="3200400"/>
            <a:chOff x="723900" y="3139786"/>
            <a:chExt cx="7318130" cy="3418608"/>
          </a:xfrm>
        </p:grpSpPr>
        <p:sp>
          <p:nvSpPr>
            <p:cNvPr id="2" name="Rectangle 1"/>
            <p:cNvSpPr/>
            <p:nvPr/>
          </p:nvSpPr>
          <p:spPr>
            <a:xfrm>
              <a:off x="3220327" y="3139786"/>
              <a:ext cx="2266260" cy="447675"/>
            </a:xfrm>
            <a:prstGeom prst="rect">
              <a:avLst/>
            </a:prstGeom>
            <a:solidFill>
              <a:schemeClr val="bg1"/>
            </a:solidFill>
            <a:ln>
              <a:solidFill>
                <a:srgbClr val="0070C0"/>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5000"/>
                </a:lnSpc>
                <a:defRPr/>
              </a:pPr>
              <a:r>
                <a:rPr lang="en-US" b="1" dirty="0">
                  <a:solidFill>
                    <a:schemeClr val="tx2"/>
                  </a:solidFill>
                  <a:latin typeface="+mj-lt"/>
                </a:rPr>
                <a:t>Chair</a:t>
              </a:r>
            </a:p>
          </p:txBody>
        </p:sp>
        <p:sp>
          <p:nvSpPr>
            <p:cNvPr id="3" name="Rectangle 2"/>
            <p:cNvSpPr/>
            <p:nvPr/>
          </p:nvSpPr>
          <p:spPr>
            <a:xfrm>
              <a:off x="3200655" y="3809603"/>
              <a:ext cx="2362654" cy="457849"/>
            </a:xfrm>
            <a:prstGeom prst="rect">
              <a:avLst/>
            </a:prstGeom>
            <a:solidFill>
              <a:schemeClr val="bg1"/>
            </a:solidFill>
            <a:ln>
              <a:solidFill>
                <a:srgbClr val="0066FF"/>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5000"/>
                </a:lnSpc>
                <a:defRPr/>
              </a:pPr>
              <a:r>
                <a:rPr lang="en-US" b="1" dirty="0">
                  <a:solidFill>
                    <a:schemeClr val="tx2"/>
                  </a:solidFill>
                  <a:latin typeface="+mj-lt"/>
                </a:rPr>
                <a:t>FAO/MSO</a:t>
              </a:r>
            </a:p>
          </p:txBody>
        </p:sp>
        <p:cxnSp>
          <p:nvCxnSpPr>
            <p:cNvPr id="6" name="Straight Connector 5"/>
            <p:cNvCxnSpPr/>
            <p:nvPr/>
          </p:nvCxnSpPr>
          <p:spPr>
            <a:xfrm>
              <a:off x="4343620" y="3567112"/>
              <a:ext cx="0" cy="24249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23900" y="4871135"/>
              <a:ext cx="2496427" cy="417152"/>
            </a:xfrm>
            <a:prstGeom prst="rect">
              <a:avLst/>
            </a:prstGeom>
            <a:solidFill>
              <a:schemeClr val="bg1"/>
            </a:solidFill>
            <a:ln>
              <a:solidFill>
                <a:srgbClr val="0066FF"/>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5000"/>
                </a:lnSpc>
                <a:defRPr/>
              </a:pPr>
              <a:r>
                <a:rPr lang="en-US" b="1" dirty="0">
                  <a:solidFill>
                    <a:schemeClr val="tx2"/>
                  </a:solidFill>
                  <a:latin typeface="+mj-lt"/>
                </a:rPr>
                <a:t>Lab Supervisor</a:t>
              </a:r>
            </a:p>
          </p:txBody>
        </p:sp>
        <p:sp>
          <p:nvSpPr>
            <p:cNvPr id="11" name="Rectangle 10"/>
            <p:cNvSpPr/>
            <p:nvPr/>
          </p:nvSpPr>
          <p:spPr>
            <a:xfrm>
              <a:off x="4595427" y="4954226"/>
              <a:ext cx="2362655" cy="457849"/>
            </a:xfrm>
            <a:prstGeom prst="rect">
              <a:avLst/>
            </a:prstGeom>
            <a:solidFill>
              <a:schemeClr val="bg1"/>
            </a:solidFill>
            <a:ln>
              <a:solidFill>
                <a:srgbClr val="0066FF"/>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5000"/>
                </a:lnSpc>
                <a:defRPr/>
              </a:pPr>
              <a:r>
                <a:rPr lang="en-US" b="1" dirty="0">
                  <a:solidFill>
                    <a:schemeClr val="tx2"/>
                  </a:solidFill>
                  <a:latin typeface="+mj-lt"/>
                </a:rPr>
                <a:t>FOM</a:t>
              </a:r>
            </a:p>
          </p:txBody>
        </p:sp>
        <p:cxnSp>
          <p:nvCxnSpPr>
            <p:cNvPr id="13" name="Straight Connector 12"/>
            <p:cNvCxnSpPr/>
            <p:nvPr/>
          </p:nvCxnSpPr>
          <p:spPr>
            <a:xfrm flipH="1" flipV="1">
              <a:off x="1829488" y="4496376"/>
              <a:ext cx="3993496" cy="2713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357392" y="5581649"/>
              <a:ext cx="247675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829488" y="4467549"/>
              <a:ext cx="0" cy="38154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23900" y="5747831"/>
              <a:ext cx="2358720" cy="729167"/>
            </a:xfrm>
            <a:prstGeom prst="rect">
              <a:avLst/>
            </a:prstGeom>
            <a:solidFill>
              <a:schemeClr val="bg1"/>
            </a:solidFill>
            <a:ln>
              <a:solidFill>
                <a:srgbClr val="0066FF"/>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5000"/>
                </a:lnSpc>
                <a:defRPr/>
              </a:pPr>
              <a:r>
                <a:rPr lang="en-US" b="1" dirty="0">
                  <a:solidFill>
                    <a:schemeClr val="tx2"/>
                  </a:solidFill>
                  <a:latin typeface="+mj-lt"/>
                </a:rPr>
                <a:t>Lab Staff (3)</a:t>
              </a:r>
            </a:p>
          </p:txBody>
        </p:sp>
        <p:sp>
          <p:nvSpPr>
            <p:cNvPr id="26" name="Rectangle 25"/>
            <p:cNvSpPr/>
            <p:nvPr/>
          </p:nvSpPr>
          <p:spPr>
            <a:xfrm>
              <a:off x="3220327" y="5837706"/>
              <a:ext cx="2356753" cy="720688"/>
            </a:xfrm>
            <a:prstGeom prst="rect">
              <a:avLst/>
            </a:prstGeom>
            <a:solidFill>
              <a:schemeClr val="bg1"/>
            </a:solidFill>
            <a:ln>
              <a:solidFill>
                <a:srgbClr val="0066FF"/>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5000"/>
                </a:lnSpc>
                <a:defRPr/>
              </a:pPr>
              <a:r>
                <a:rPr lang="en-US" b="1" dirty="0">
                  <a:solidFill>
                    <a:schemeClr val="tx2"/>
                  </a:solidFill>
                  <a:latin typeface="+mj-lt"/>
                </a:rPr>
                <a:t>Grants Analysts (3)</a:t>
              </a:r>
            </a:p>
          </p:txBody>
        </p:sp>
        <p:sp>
          <p:nvSpPr>
            <p:cNvPr id="27" name="Rectangle 26"/>
            <p:cNvSpPr/>
            <p:nvPr/>
          </p:nvSpPr>
          <p:spPr>
            <a:xfrm>
              <a:off x="5714787" y="5837706"/>
              <a:ext cx="2327243" cy="720688"/>
            </a:xfrm>
            <a:prstGeom prst="rect">
              <a:avLst/>
            </a:prstGeom>
            <a:solidFill>
              <a:schemeClr val="bg1"/>
            </a:solidFill>
            <a:ln>
              <a:solidFill>
                <a:srgbClr val="0066FF"/>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5000"/>
                </a:lnSpc>
                <a:defRPr/>
              </a:pPr>
              <a:r>
                <a:rPr lang="en-US" sz="1400" b="1" dirty="0">
                  <a:solidFill>
                    <a:schemeClr val="tx2"/>
                  </a:solidFill>
                  <a:latin typeface="+mj-lt"/>
                </a:rPr>
                <a:t>SAO, Purchasing, M&amp;P Assistant, Travel + Receiving</a:t>
              </a:r>
            </a:p>
          </p:txBody>
        </p:sp>
        <p:cxnSp>
          <p:nvCxnSpPr>
            <p:cNvPr id="30" name="Straight Connector 29"/>
            <p:cNvCxnSpPr/>
            <p:nvPr/>
          </p:nvCxnSpPr>
          <p:spPr>
            <a:xfrm>
              <a:off x="4396736" y="5595215"/>
              <a:ext cx="1967" cy="23062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829488" y="5288287"/>
              <a:ext cx="0" cy="46802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6822342" y="5568083"/>
              <a:ext cx="11803" cy="25775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p:cNvCxnSpPr/>
          <p:nvPr/>
        </p:nvCxnSpPr>
        <p:spPr>
          <a:xfrm>
            <a:off x="5410200" y="3533775"/>
            <a:ext cx="0" cy="42862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410200" y="4419600"/>
            <a:ext cx="0" cy="15875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3" idx="2"/>
          </p:cNvCxnSpPr>
          <p:nvPr/>
        </p:nvCxnSpPr>
        <p:spPr>
          <a:xfrm flipH="1">
            <a:off x="4246563" y="3341688"/>
            <a:ext cx="0" cy="22701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2297" name="TextBox 55"/>
          <p:cNvSpPr txBox="1">
            <a:spLocks noChangeArrowheads="1"/>
          </p:cNvSpPr>
          <p:nvPr/>
        </p:nvSpPr>
        <p:spPr bwMode="auto">
          <a:xfrm>
            <a:off x="6172200" y="2311400"/>
            <a:ext cx="31035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eorgia" panose="02040502050405020303" pitchFamily="18" charset="0"/>
                <a:ea typeface="ＭＳ Ｐゴシック" panose="020B0600070205080204" pitchFamily="34" charset="-128"/>
              </a:defRPr>
            </a:lvl1pPr>
            <a:lvl2pPr marL="742950" indent="-285750">
              <a:defRPr>
                <a:solidFill>
                  <a:schemeClr val="tx1"/>
                </a:solidFill>
                <a:latin typeface="Georgia" panose="02040502050405020303" pitchFamily="18" charset="0"/>
                <a:ea typeface="ＭＳ Ｐゴシック" panose="020B0600070205080204" pitchFamily="34" charset="-128"/>
              </a:defRPr>
            </a:lvl2pPr>
            <a:lvl3pPr marL="1143000" indent="-228600">
              <a:defRPr>
                <a:solidFill>
                  <a:schemeClr val="tx1"/>
                </a:solidFill>
                <a:latin typeface="Georgia" panose="02040502050405020303" pitchFamily="18" charset="0"/>
                <a:ea typeface="ＭＳ Ｐゴシック" panose="020B0600070205080204" pitchFamily="34" charset="-128"/>
              </a:defRPr>
            </a:lvl3pPr>
            <a:lvl4pPr marL="1600200" indent="-228600">
              <a:defRPr>
                <a:solidFill>
                  <a:schemeClr val="tx1"/>
                </a:solidFill>
                <a:latin typeface="Georgia" panose="02040502050405020303" pitchFamily="18" charset="0"/>
                <a:ea typeface="ＭＳ Ｐゴシック" panose="020B0600070205080204" pitchFamily="34" charset="-128"/>
              </a:defRPr>
            </a:lvl4pPr>
            <a:lvl5pPr marL="2057400" indent="-228600">
              <a:defRPr>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eorgia" panose="02040502050405020303" pitchFamily="18" charset="0"/>
                <a:ea typeface="ＭＳ Ｐゴシック" panose="020B0600070205080204" pitchFamily="34" charset="-128"/>
              </a:defRPr>
            </a:lvl9pPr>
          </a:lstStyle>
          <a:p>
            <a:pPr eaLnBrk="1" hangingPunct="1"/>
            <a:r>
              <a:rPr lang="en-US" altLang="en-US" u="sng">
                <a:solidFill>
                  <a:srgbClr val="0000CC"/>
                </a:solidFill>
              </a:rPr>
              <a:t>Phys &amp; Astr Dept Profile:</a:t>
            </a:r>
          </a:p>
          <a:p>
            <a:pPr eaLnBrk="1" hangingPunct="1"/>
            <a:r>
              <a:rPr lang="en-US" altLang="en-US">
                <a:solidFill>
                  <a:srgbClr val="0000CC"/>
                </a:solidFill>
              </a:rPr>
              <a:t>-38 Faculty</a:t>
            </a:r>
          </a:p>
          <a:p>
            <a:pPr eaLnBrk="1" hangingPunct="1"/>
            <a:r>
              <a:rPr lang="en-US" altLang="en-US">
                <a:solidFill>
                  <a:srgbClr val="0000CC"/>
                </a:solidFill>
              </a:rPr>
              <a:t>-130 PhD students</a:t>
            </a:r>
          </a:p>
          <a:p>
            <a:pPr eaLnBrk="1" hangingPunct="1"/>
            <a:r>
              <a:rPr lang="en-US" altLang="en-US">
                <a:solidFill>
                  <a:srgbClr val="0000CC"/>
                </a:solidFill>
              </a:rPr>
              <a:t>-150 BS majors</a:t>
            </a:r>
          </a:p>
          <a:p>
            <a:pPr eaLnBrk="1" hangingPunct="1"/>
            <a:r>
              <a:rPr lang="en-US" altLang="en-US">
                <a:solidFill>
                  <a:srgbClr val="0000CC"/>
                </a:solidFill>
              </a:rPr>
              <a:t>~4000 Enrolled Students/yr</a:t>
            </a:r>
          </a:p>
          <a:p>
            <a:pPr eaLnBrk="1" hangingPunct="1"/>
            <a:r>
              <a:rPr lang="en-US" altLang="en-US">
                <a:solidFill>
                  <a:srgbClr val="0000CC"/>
                </a:solidFill>
              </a:rPr>
              <a:t>-13 Staff</a:t>
            </a:r>
          </a:p>
          <a:p>
            <a:pPr eaLnBrk="1" hangingPunct="1"/>
            <a:r>
              <a:rPr lang="en-US" altLang="en-US">
                <a:solidFill>
                  <a:srgbClr val="0000CC"/>
                </a:solidFill>
              </a:rPr>
              <a:t>-$10 M Grant Funding</a:t>
            </a:r>
          </a:p>
        </p:txBody>
      </p:sp>
    </p:spTree>
    <p:extLst>
      <p:ext uri="{BB962C8B-B14F-4D97-AF65-F5344CB8AC3E}">
        <p14:creationId xmlns:p14="http://schemas.microsoft.com/office/powerpoint/2010/main" val="2769025740"/>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934E79-41E9-4AE7-A705-BF2B72DD7C82}"/>
              </a:ext>
            </a:extLst>
          </p:cNvPr>
          <p:cNvPicPr>
            <a:picLocks noChangeAspect="1"/>
          </p:cNvPicPr>
          <p:nvPr/>
        </p:nvPicPr>
        <p:blipFill rotWithShape="1">
          <a:blip r:embed="rId2"/>
          <a:srcRect l="12359" r="43211" b="-2"/>
          <a:stretch/>
        </p:blipFill>
        <p:spPr>
          <a:xfrm>
            <a:off x="599391" y="1904281"/>
            <a:ext cx="2531107" cy="4272681"/>
          </a:xfrm>
          <a:prstGeom prst="rect">
            <a:avLst/>
          </a:prstGeom>
        </p:spPr>
      </p:pic>
      <p:sp>
        <p:nvSpPr>
          <p:cNvPr id="2" name="Title 1">
            <a:extLst>
              <a:ext uri="{FF2B5EF4-FFF2-40B4-BE49-F238E27FC236}">
                <a16:creationId xmlns:a16="http://schemas.microsoft.com/office/drawing/2014/main" id="{C3CF21ED-0D75-4055-A0AF-92A0C5637A8E}"/>
              </a:ext>
            </a:extLst>
          </p:cNvPr>
          <p:cNvSpPr>
            <a:spLocks noGrp="1"/>
          </p:cNvSpPr>
          <p:nvPr>
            <p:ph type="title"/>
          </p:nvPr>
        </p:nvSpPr>
        <p:spPr>
          <a:xfrm>
            <a:off x="628650" y="365125"/>
            <a:ext cx="7886700" cy="1325563"/>
          </a:xfrm>
        </p:spPr>
        <p:txBody>
          <a:bodyPr>
            <a:normAutofit/>
          </a:bodyPr>
          <a:lstStyle/>
          <a:p>
            <a:r>
              <a:rPr lang="en-US" b="1" dirty="0"/>
              <a:t>Consultations re merits and promotions</a:t>
            </a:r>
          </a:p>
        </p:txBody>
      </p:sp>
      <p:sp>
        <p:nvSpPr>
          <p:cNvPr id="3" name="Content Placeholder 2">
            <a:extLst>
              <a:ext uri="{FF2B5EF4-FFF2-40B4-BE49-F238E27FC236}">
                <a16:creationId xmlns:a16="http://schemas.microsoft.com/office/drawing/2014/main" id="{2FF8C2D7-6C7C-4D90-A025-F1B62FB59CC6}"/>
              </a:ext>
            </a:extLst>
          </p:cNvPr>
          <p:cNvSpPr>
            <a:spLocks noGrp="1"/>
          </p:cNvSpPr>
          <p:nvPr>
            <p:ph idx="1"/>
          </p:nvPr>
        </p:nvSpPr>
        <p:spPr>
          <a:xfrm>
            <a:off x="3477006" y="1825625"/>
            <a:ext cx="5038344" cy="4351338"/>
          </a:xfrm>
        </p:spPr>
        <p:txBody>
          <a:bodyPr>
            <a:normAutofit/>
          </a:bodyPr>
          <a:lstStyle/>
          <a:p>
            <a:r>
              <a:rPr lang="en-US" sz="2100" dirty="0"/>
              <a:t>If final decision is contrary to dean, I discuss with dean prior to </a:t>
            </a:r>
            <a:r>
              <a:rPr lang="en-US" sz="2100" dirty="0" err="1"/>
              <a:t>dept</a:t>
            </a:r>
            <a:r>
              <a:rPr lang="en-US" sz="2100" dirty="0"/>
              <a:t> notification</a:t>
            </a:r>
          </a:p>
          <a:p>
            <a:r>
              <a:rPr lang="en-US" sz="2100" dirty="0"/>
              <a:t>If final decision is contrary to CAP, PEVC and I discuss with CAP prior to candidate notification</a:t>
            </a:r>
          </a:p>
          <a:p>
            <a:r>
              <a:rPr lang="en-US" sz="2100" dirty="0"/>
              <a:t>In person discussion of difficult cases also between VPAP and PEVC and Chancellor</a:t>
            </a:r>
          </a:p>
          <a:p>
            <a:r>
              <a:rPr lang="en-US" sz="2100" dirty="0"/>
              <a:t>CAP can view final decisions on line</a:t>
            </a:r>
          </a:p>
        </p:txBody>
      </p:sp>
    </p:spTree>
    <p:extLst>
      <p:ext uri="{BB962C8B-B14F-4D97-AF65-F5344CB8AC3E}">
        <p14:creationId xmlns:p14="http://schemas.microsoft.com/office/powerpoint/2010/main" val="6862078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67EC9-526F-479D-8E4E-6FAFD78F94FC}"/>
              </a:ext>
            </a:extLst>
          </p:cNvPr>
          <p:cNvSpPr>
            <a:spLocks noGrp="1"/>
          </p:cNvSpPr>
          <p:nvPr>
            <p:ph type="title"/>
          </p:nvPr>
        </p:nvSpPr>
        <p:spPr/>
        <p:txBody>
          <a:bodyPr/>
          <a:lstStyle/>
          <a:p>
            <a:r>
              <a:rPr lang="en-US" b="1" dirty="0"/>
              <a:t>Appointments</a:t>
            </a:r>
          </a:p>
        </p:txBody>
      </p:sp>
      <p:sp>
        <p:nvSpPr>
          <p:cNvPr id="3" name="Content Placeholder 2">
            <a:extLst>
              <a:ext uri="{FF2B5EF4-FFF2-40B4-BE49-F238E27FC236}">
                <a16:creationId xmlns:a16="http://schemas.microsoft.com/office/drawing/2014/main" id="{E95B9FDC-9823-415A-ABE7-DB7AE10CCA01}"/>
              </a:ext>
            </a:extLst>
          </p:cNvPr>
          <p:cNvSpPr>
            <a:spLocks noGrp="1"/>
          </p:cNvSpPr>
          <p:nvPr>
            <p:ph idx="1"/>
          </p:nvPr>
        </p:nvSpPr>
        <p:spPr/>
        <p:txBody>
          <a:bodyPr>
            <a:normAutofit fontScale="92500" lnSpcReduction="10000"/>
          </a:bodyPr>
          <a:lstStyle/>
          <a:p>
            <a:r>
              <a:rPr lang="en-US" dirty="0"/>
              <a:t>PEVC has produced a new form to help keep track of all appointment deals and have on paper who agreed to provide what especially for cluster hires, TOEs, Presidential/Chancellor postdocs, faculty needing expensive equipment and/or space.</a:t>
            </a:r>
          </a:p>
          <a:p>
            <a:r>
              <a:rPr lang="en-US" dirty="0">
                <a:solidFill>
                  <a:srgbClr val="00B0F0"/>
                </a:solidFill>
              </a:rPr>
              <a:t>APO</a:t>
            </a:r>
            <a:r>
              <a:rPr lang="en-US" dirty="0"/>
              <a:t> prepares all appointment letters above </a:t>
            </a:r>
            <a:r>
              <a:rPr lang="en-US" dirty="0" err="1"/>
              <a:t>Asst</a:t>
            </a:r>
            <a:r>
              <a:rPr lang="en-US" dirty="0"/>
              <a:t> III and reconciles with initial complement letter using standard language – all checked by me to make sure reconciliation is accurate and UCR has not committed to a tenured position with lifetime reduced teaching or $400,000 per year for ever </a:t>
            </a:r>
            <a:r>
              <a:rPr lang="en-US" dirty="0" err="1"/>
              <a:t>etc</a:t>
            </a:r>
            <a:r>
              <a:rPr lang="en-US" dirty="0"/>
              <a:t>!</a:t>
            </a:r>
          </a:p>
          <a:p>
            <a:r>
              <a:rPr lang="en-US" dirty="0"/>
              <a:t>I can’t check salary.</a:t>
            </a:r>
          </a:p>
        </p:txBody>
      </p:sp>
    </p:spTree>
    <p:extLst>
      <p:ext uri="{BB962C8B-B14F-4D97-AF65-F5344CB8AC3E}">
        <p14:creationId xmlns:p14="http://schemas.microsoft.com/office/powerpoint/2010/main" val="42669746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idx="4294967295"/>
          </p:nvPr>
        </p:nvSpPr>
        <p:spPr/>
        <p:txBody>
          <a:bodyPr/>
          <a:lstStyle/>
          <a:p>
            <a:pPr eaLnBrk="1" hangingPunct="1"/>
            <a:r>
              <a:rPr lang="en-US" sz="4000">
                <a:solidFill>
                  <a:srgbClr val="7A6E67"/>
                </a:solidFill>
                <a:latin typeface="Calibri" pitchFamily="34" charset="0"/>
              </a:rPr>
              <a:t>Departmental Meeting</a:t>
            </a:r>
          </a:p>
        </p:txBody>
      </p:sp>
      <p:sp>
        <p:nvSpPr>
          <p:cNvPr id="33794" name="Text Box 4"/>
          <p:cNvSpPr txBox="1">
            <a:spLocks noChangeArrowheads="1"/>
          </p:cNvSpPr>
          <p:nvPr/>
        </p:nvSpPr>
        <p:spPr bwMode="auto">
          <a:xfrm>
            <a:off x="838200" y="1600200"/>
            <a:ext cx="7467600" cy="2682875"/>
          </a:xfrm>
          <a:prstGeom prst="rect">
            <a:avLst/>
          </a:prstGeom>
          <a:noFill/>
          <a:ln w="9525">
            <a:noFill/>
            <a:miter lim="800000"/>
            <a:headEnd/>
            <a:tailEnd/>
          </a:ln>
        </p:spPr>
        <p:txBody>
          <a:bodyPr>
            <a:spAutoFit/>
          </a:bodyPr>
          <a:lstStyle/>
          <a:p>
            <a:pPr marL="342900" indent="-342900">
              <a:spcBef>
                <a:spcPct val="50000"/>
              </a:spcBef>
            </a:pPr>
            <a:r>
              <a:rPr lang="en-US" sz="2000" dirty="0"/>
              <a:t>Bylaw 55 and extension of voting rights – pros: increases sense of involvement, reduces appearance of discrimination, increases anonymity and fairness, very best way to learn what is expected of you as a junior faculty member. Work on this during the year.</a:t>
            </a:r>
          </a:p>
          <a:p>
            <a:pPr marL="342900" indent="-342900">
              <a:spcBef>
                <a:spcPct val="50000"/>
              </a:spcBef>
            </a:pPr>
            <a:r>
              <a:rPr lang="en-US" sz="2000" dirty="0"/>
              <a:t>Participation in discussion without voting. </a:t>
            </a:r>
          </a:p>
          <a:p>
            <a:pPr marL="342900" indent="-342900">
              <a:spcBef>
                <a:spcPct val="50000"/>
              </a:spcBef>
            </a:pPr>
            <a:r>
              <a:rPr lang="en-US" sz="2000" dirty="0"/>
              <a:t>Advisory voting</a:t>
            </a:r>
          </a:p>
          <a:p>
            <a:pPr marL="342900" indent="-342900">
              <a:spcBef>
                <a:spcPct val="50000"/>
              </a:spcBef>
            </a:pPr>
            <a:r>
              <a:rPr lang="en-US" sz="2000" dirty="0"/>
              <a:t>What other campuses have done with only a few at senior rank</a:t>
            </a:r>
          </a:p>
        </p:txBody>
      </p:sp>
      <p:pic>
        <p:nvPicPr>
          <p:cNvPr id="33795" name="Picture 6" descr="Geezer-Race-300x231">
            <a:hlinkClick r:id="rId3"/>
          </p:cNvPr>
          <p:cNvPicPr>
            <a:picLocks noChangeAspect="1" noChangeArrowheads="1"/>
          </p:cNvPicPr>
          <p:nvPr/>
        </p:nvPicPr>
        <p:blipFill>
          <a:blip r:embed="rId4"/>
          <a:srcRect/>
          <a:stretch>
            <a:fillRect/>
          </a:stretch>
        </p:blipFill>
        <p:spPr bwMode="auto">
          <a:xfrm>
            <a:off x="5486400" y="4429125"/>
            <a:ext cx="2857500" cy="2200275"/>
          </a:xfrm>
          <a:prstGeom prst="rect">
            <a:avLst/>
          </a:prstGeom>
          <a:noFill/>
          <a:ln w="9525">
            <a:noFill/>
            <a:miter lim="800000"/>
            <a:headEnd/>
            <a:tailEnd/>
          </a:ln>
        </p:spPr>
      </p:pic>
    </p:spTree>
    <p:extLst>
      <p:ext uri="{BB962C8B-B14F-4D97-AF65-F5344CB8AC3E}">
        <p14:creationId xmlns:p14="http://schemas.microsoft.com/office/powerpoint/2010/main" val="30841041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pPr eaLnBrk="1" hangingPunct="1"/>
            <a:r>
              <a:rPr lang="en-US" sz="4000">
                <a:solidFill>
                  <a:srgbClr val="7A6E67"/>
                </a:solidFill>
                <a:latin typeface="Calibri" pitchFamily="34" charset="0"/>
              </a:rPr>
              <a:t>Departmental Meeting</a:t>
            </a:r>
          </a:p>
        </p:txBody>
      </p:sp>
      <p:sp>
        <p:nvSpPr>
          <p:cNvPr id="31746" name="Text Box 6"/>
          <p:cNvSpPr txBox="1">
            <a:spLocks noChangeArrowheads="1"/>
          </p:cNvSpPr>
          <p:nvPr/>
        </p:nvSpPr>
        <p:spPr bwMode="auto">
          <a:xfrm>
            <a:off x="457200" y="1447800"/>
            <a:ext cx="8229600" cy="1616075"/>
          </a:xfrm>
          <a:prstGeom prst="rect">
            <a:avLst/>
          </a:prstGeom>
          <a:noFill/>
          <a:ln w="9525">
            <a:noFill/>
            <a:miter lim="800000"/>
            <a:headEnd/>
            <a:tailEnd/>
          </a:ln>
        </p:spPr>
        <p:txBody>
          <a:bodyPr>
            <a:spAutoFit/>
          </a:bodyPr>
          <a:lstStyle/>
          <a:p>
            <a:pPr>
              <a:spcBef>
                <a:spcPct val="50000"/>
              </a:spcBef>
            </a:pPr>
            <a:r>
              <a:rPr lang="en-US" sz="2000"/>
              <a:t>Plan ahead so as many as possible can attend. These </a:t>
            </a:r>
            <a:r>
              <a:rPr lang="en-US" sz="2000" b="1"/>
              <a:t>MUST BE</a:t>
            </a:r>
            <a:r>
              <a:rPr lang="en-US" sz="2000"/>
              <a:t> face-to-face meetings. Attendance is considered part of a faculty member’s duties and therefore “not usually on campus that day” is not an excuse for lack of attendance, whereas being in China giving a talk or in the hospital is. Something in between would make Skyping acceptable </a:t>
            </a:r>
          </a:p>
        </p:txBody>
      </p:sp>
      <p:pic>
        <p:nvPicPr>
          <p:cNvPr id="31747" name="Picture 8" descr="21171805-Happy-woman-showing-middle-finger-and-enjoying-at-beach-with-blue-sea-on-background-Stock-Photo">
            <a:hlinkClick r:id="rId2"/>
          </p:cNvPr>
          <p:cNvPicPr>
            <a:picLocks noChangeAspect="1" noChangeArrowheads="1"/>
          </p:cNvPicPr>
          <p:nvPr/>
        </p:nvPicPr>
        <p:blipFill>
          <a:blip r:embed="rId3"/>
          <a:srcRect r="22536" b="12804"/>
          <a:stretch>
            <a:fillRect/>
          </a:stretch>
        </p:blipFill>
        <p:spPr bwMode="auto">
          <a:xfrm>
            <a:off x="4448175" y="3352800"/>
            <a:ext cx="4467225" cy="3352800"/>
          </a:xfrm>
          <a:prstGeom prst="rect">
            <a:avLst/>
          </a:prstGeom>
          <a:noFill/>
          <a:ln w="9525">
            <a:noFill/>
            <a:miter lim="800000"/>
            <a:headEnd/>
            <a:tailEnd/>
          </a:ln>
        </p:spPr>
      </p:pic>
      <p:sp>
        <p:nvSpPr>
          <p:cNvPr id="31748" name="Text Box 9"/>
          <p:cNvSpPr txBox="1">
            <a:spLocks noChangeArrowheads="1"/>
          </p:cNvSpPr>
          <p:nvPr/>
        </p:nvSpPr>
        <p:spPr bwMode="auto">
          <a:xfrm>
            <a:off x="533400" y="3962400"/>
            <a:ext cx="3200400" cy="2225675"/>
          </a:xfrm>
          <a:prstGeom prst="rect">
            <a:avLst/>
          </a:prstGeom>
          <a:noFill/>
          <a:ln w="9525">
            <a:noFill/>
            <a:miter lim="800000"/>
            <a:headEnd/>
            <a:tailEnd/>
          </a:ln>
        </p:spPr>
        <p:txBody>
          <a:bodyPr>
            <a:spAutoFit/>
          </a:bodyPr>
          <a:lstStyle/>
          <a:p>
            <a:pPr>
              <a:spcBef>
                <a:spcPct val="50000"/>
              </a:spcBef>
            </a:pPr>
            <a:r>
              <a:rPr lang="en-US" sz="2000"/>
              <a:t>If any absentee voting, it </a:t>
            </a:r>
            <a:r>
              <a:rPr lang="en-US" sz="2000" b="1"/>
              <a:t>MUST OCCUR</a:t>
            </a:r>
            <a:r>
              <a:rPr lang="en-US" sz="2000"/>
              <a:t> before the department meeting. If this is contrary to your department bylaws, then your bylaws need to be changed</a:t>
            </a:r>
          </a:p>
        </p:txBody>
      </p:sp>
      <p:sp>
        <p:nvSpPr>
          <p:cNvPr id="31749" name="AutoShape 10"/>
          <p:cNvSpPr>
            <a:spLocks noChangeArrowheads="1"/>
          </p:cNvSpPr>
          <p:nvPr/>
        </p:nvSpPr>
        <p:spPr bwMode="auto">
          <a:xfrm>
            <a:off x="5562600" y="3962400"/>
            <a:ext cx="2895600" cy="2438400"/>
          </a:xfrm>
          <a:custGeom>
            <a:avLst/>
            <a:gdLst>
              <a:gd name="T0" fmla="*/ 1447800 w 21600"/>
              <a:gd name="T1" fmla="*/ 0 h 21600"/>
              <a:gd name="T2" fmla="*/ 424018 w 21600"/>
              <a:gd name="T3" fmla="*/ 357068 h 21600"/>
              <a:gd name="T4" fmla="*/ 0 w 21600"/>
              <a:gd name="T5" fmla="*/ 1219200 h 21600"/>
              <a:gd name="T6" fmla="*/ 424018 w 21600"/>
              <a:gd name="T7" fmla="*/ 2081333 h 21600"/>
              <a:gd name="T8" fmla="*/ 1447800 w 21600"/>
              <a:gd name="T9" fmla="*/ 2438400 h 21600"/>
              <a:gd name="T10" fmla="*/ 2471582 w 21600"/>
              <a:gd name="T11" fmla="*/ 2081333 h 21600"/>
              <a:gd name="T12" fmla="*/ 2895600 w 21600"/>
              <a:gd name="T13" fmla="*/ 1219200 h 21600"/>
              <a:gd name="T14" fmla="*/ 2471582 w 21600"/>
              <a:gd name="T15" fmla="*/ 357068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23780246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88" y="758825"/>
            <a:ext cx="8229600" cy="762000"/>
          </a:xfrm>
        </p:spPr>
        <p:txBody>
          <a:bodyPr>
            <a:normAutofit/>
          </a:bodyPr>
          <a:lstStyle/>
          <a:p>
            <a:pPr>
              <a:defRPr/>
            </a:pPr>
            <a:r>
              <a:rPr lang="en-US" sz="3200" b="1" dirty="0"/>
              <a:t>Faculty are supposed to be on campus!</a:t>
            </a:r>
          </a:p>
        </p:txBody>
      </p:sp>
      <p:sp>
        <p:nvSpPr>
          <p:cNvPr id="3" name="Content Placeholder 2"/>
          <p:cNvSpPr>
            <a:spLocks noGrp="1"/>
          </p:cNvSpPr>
          <p:nvPr>
            <p:ph idx="1"/>
          </p:nvPr>
        </p:nvSpPr>
        <p:spPr/>
        <p:txBody>
          <a:bodyPr/>
          <a:lstStyle/>
          <a:p>
            <a:pPr>
              <a:defRPr/>
            </a:pPr>
            <a:r>
              <a:rPr lang="en-US" sz="2400" dirty="0"/>
              <a:t>APM 025</a:t>
            </a:r>
          </a:p>
          <a:p>
            <a:pPr marL="0" indent="0">
              <a:buNone/>
              <a:defRPr/>
            </a:pPr>
            <a:r>
              <a:rPr lang="en-US" sz="2400" dirty="0"/>
              <a:t>“ In order to fulfill those obligations [to the University], faculty members must maintain </a:t>
            </a:r>
            <a:r>
              <a:rPr lang="en-US" sz="2400" dirty="0">
                <a:solidFill>
                  <a:srgbClr val="FF0000"/>
                </a:solidFill>
              </a:rPr>
              <a:t>a significant presence </a:t>
            </a:r>
            <a:r>
              <a:rPr lang="en-US" sz="2400" dirty="0"/>
              <a:t>on campus, meet classes, keep office hours, hold examinations as scheduled, be accessible to students and staff, </a:t>
            </a:r>
            <a:r>
              <a:rPr lang="en-US" sz="2400" dirty="0">
                <a:solidFill>
                  <a:srgbClr val="FF0000"/>
                </a:solidFill>
              </a:rPr>
              <a:t>be available to interact with University colleagues, and share service responsibilities throughout every quarter or semester of active service</a:t>
            </a:r>
            <a:r>
              <a:rPr lang="en-US" sz="2400" dirty="0"/>
              <a:t>.” </a:t>
            </a:r>
            <a:r>
              <a:rPr lang="en-US" sz="2400" b="1" dirty="0"/>
              <a:t>Active service includes quarters during which you have no assigned classes</a:t>
            </a:r>
            <a:r>
              <a:rPr lang="en-US" sz="2400" dirty="0"/>
              <a:t>.</a:t>
            </a:r>
          </a:p>
          <a:p>
            <a:pPr>
              <a:defRPr/>
            </a:pPr>
            <a:endParaRPr lang="en-US" dirty="0"/>
          </a:p>
        </p:txBody>
      </p:sp>
      <p:pic>
        <p:nvPicPr>
          <p:cNvPr id="614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4953000"/>
            <a:ext cx="259080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90123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B7EAA-B731-4F4D-B6CE-5D5F1940A170}"/>
              </a:ext>
            </a:extLst>
          </p:cNvPr>
          <p:cNvSpPr>
            <a:spLocks noGrp="1"/>
          </p:cNvSpPr>
          <p:nvPr>
            <p:ph type="title"/>
          </p:nvPr>
        </p:nvSpPr>
        <p:spPr/>
        <p:txBody>
          <a:bodyPr/>
          <a:lstStyle/>
          <a:p>
            <a:r>
              <a:rPr lang="en-US" b="1" dirty="0"/>
              <a:t>The Call </a:t>
            </a:r>
            <a:r>
              <a:rPr lang="en-US" dirty="0"/>
              <a:t/>
            </a:r>
            <a:br>
              <a:rPr lang="en-US" dirty="0"/>
            </a:br>
            <a:endParaRPr lang="en-US" dirty="0"/>
          </a:p>
        </p:txBody>
      </p:sp>
      <p:sp>
        <p:nvSpPr>
          <p:cNvPr id="3" name="Content Placeholder 2">
            <a:extLst>
              <a:ext uri="{FF2B5EF4-FFF2-40B4-BE49-F238E27FC236}">
                <a16:creationId xmlns:a16="http://schemas.microsoft.com/office/drawing/2014/main" id="{6DA29247-1AA3-404E-AE80-075B3DD55653}"/>
              </a:ext>
            </a:extLst>
          </p:cNvPr>
          <p:cNvSpPr>
            <a:spLocks noGrp="1"/>
          </p:cNvSpPr>
          <p:nvPr>
            <p:ph idx="1"/>
          </p:nvPr>
        </p:nvSpPr>
        <p:spPr/>
        <p:txBody>
          <a:bodyPr>
            <a:normAutofit lnSpcReduction="10000"/>
          </a:bodyPr>
          <a:lstStyle/>
          <a:p>
            <a:r>
              <a:rPr lang="en-US" dirty="0"/>
              <a:t>Every year there is a request sent to chairs, academic personnel directors and CAP for recommendations to change/update the Call. When you make these, please understand that the Call has to work for all disciplines and that the Call cannot anticipate every eventuality, nor can it repeat all Federal and State laws or repeat all rules and requirements in all subsections.</a:t>
            </a:r>
          </a:p>
          <a:p>
            <a:r>
              <a:rPr lang="en-US" dirty="0"/>
              <a:t>APO discusses potential changes/clarifications and then passes them to CAP for discussion and after I discuss with CAP and vet written suggestions from CAP, the Call becomes final.</a:t>
            </a:r>
          </a:p>
        </p:txBody>
      </p:sp>
    </p:spTree>
    <p:extLst>
      <p:ext uri="{BB962C8B-B14F-4D97-AF65-F5344CB8AC3E}">
        <p14:creationId xmlns:p14="http://schemas.microsoft.com/office/powerpoint/2010/main" val="34449544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6F4828-5AF5-4D15-B186-70FDCB6EE4F7}"/>
              </a:ext>
            </a:extLst>
          </p:cNvPr>
          <p:cNvPicPr>
            <a:picLocks noChangeAspect="1"/>
          </p:cNvPicPr>
          <p:nvPr/>
        </p:nvPicPr>
        <p:blipFill rotWithShape="1">
          <a:blip r:embed="rId2"/>
          <a:srcRect l="36997" r="29682" b="2"/>
          <a:stretch/>
        </p:blipFill>
        <p:spPr>
          <a:xfrm>
            <a:off x="599391" y="1904281"/>
            <a:ext cx="2531107" cy="4272681"/>
          </a:xfrm>
          <a:prstGeom prst="rect">
            <a:avLst/>
          </a:prstGeom>
        </p:spPr>
      </p:pic>
      <p:sp>
        <p:nvSpPr>
          <p:cNvPr id="2" name="Title 1">
            <a:extLst>
              <a:ext uri="{FF2B5EF4-FFF2-40B4-BE49-F238E27FC236}">
                <a16:creationId xmlns:a16="http://schemas.microsoft.com/office/drawing/2014/main" id="{AF540638-DAAD-4960-B0EF-FCA0E831591D}"/>
              </a:ext>
            </a:extLst>
          </p:cNvPr>
          <p:cNvSpPr>
            <a:spLocks noGrp="1"/>
          </p:cNvSpPr>
          <p:nvPr>
            <p:ph type="title"/>
          </p:nvPr>
        </p:nvSpPr>
        <p:spPr>
          <a:xfrm>
            <a:off x="628650" y="365125"/>
            <a:ext cx="7886700" cy="1325563"/>
          </a:xfrm>
        </p:spPr>
        <p:txBody>
          <a:bodyPr>
            <a:normAutofit/>
          </a:bodyPr>
          <a:lstStyle/>
          <a:p>
            <a:r>
              <a:rPr lang="en-US" b="1" dirty="0" err="1"/>
              <a:t>Offscale</a:t>
            </a:r>
            <a:r>
              <a:rPr lang="en-US" b="1" dirty="0"/>
              <a:t> Salaries</a:t>
            </a:r>
          </a:p>
        </p:txBody>
      </p:sp>
      <p:sp>
        <p:nvSpPr>
          <p:cNvPr id="3" name="Content Placeholder 2">
            <a:extLst>
              <a:ext uri="{FF2B5EF4-FFF2-40B4-BE49-F238E27FC236}">
                <a16:creationId xmlns:a16="http://schemas.microsoft.com/office/drawing/2014/main" id="{81719937-1933-4964-95DB-8AEE2054D4D9}"/>
              </a:ext>
            </a:extLst>
          </p:cNvPr>
          <p:cNvSpPr>
            <a:spLocks noGrp="1"/>
          </p:cNvSpPr>
          <p:nvPr>
            <p:ph idx="1"/>
          </p:nvPr>
        </p:nvSpPr>
        <p:spPr>
          <a:xfrm>
            <a:off x="3477005" y="1825624"/>
            <a:ext cx="5252215" cy="4594029"/>
          </a:xfrm>
        </p:spPr>
        <p:txBody>
          <a:bodyPr>
            <a:normAutofit fontScale="92500" lnSpcReduction="10000"/>
          </a:bodyPr>
          <a:lstStyle/>
          <a:p>
            <a:r>
              <a:rPr lang="en-US" sz="2400" dirty="0"/>
              <a:t>Dean is final on an </a:t>
            </a:r>
            <a:r>
              <a:rPr lang="en-US" sz="2400" dirty="0" err="1"/>
              <a:t>offscale</a:t>
            </a:r>
            <a:r>
              <a:rPr lang="en-US" sz="2400" dirty="0"/>
              <a:t> up to 25% of base salary</a:t>
            </a:r>
          </a:p>
          <a:p>
            <a:r>
              <a:rPr lang="en-US" sz="2400" dirty="0"/>
              <a:t>Proposed </a:t>
            </a:r>
            <a:r>
              <a:rPr lang="en-US" sz="2400" dirty="0" err="1"/>
              <a:t>offscales</a:t>
            </a:r>
            <a:r>
              <a:rPr lang="en-US" sz="2400" dirty="0"/>
              <a:t> over that require justification and approval by me. Your AP staff have the details.</a:t>
            </a:r>
          </a:p>
          <a:p>
            <a:r>
              <a:rPr lang="en-US" sz="2400" dirty="0"/>
              <a:t>In your hiring enthusiasm, think carefully about the impact on equity programs. Make sure that you have taken into account the value of tenure (they may be coming from a university where this does not guarantee salary), of the benefits, of cost of living here versus where they are, not to mention sunshine, beaches, mountains and desert and wonderful colleagues!</a:t>
            </a:r>
          </a:p>
        </p:txBody>
      </p:sp>
    </p:spTree>
    <p:extLst>
      <p:ext uri="{BB962C8B-B14F-4D97-AF65-F5344CB8AC3E}">
        <p14:creationId xmlns:p14="http://schemas.microsoft.com/office/powerpoint/2010/main" val="25155123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D6EAB0-684F-49CC-97F8-6E294C7A472E}"/>
              </a:ext>
            </a:extLst>
          </p:cNvPr>
          <p:cNvPicPr>
            <a:picLocks noChangeAspect="1"/>
          </p:cNvPicPr>
          <p:nvPr/>
        </p:nvPicPr>
        <p:blipFill rotWithShape="1">
          <a:blip r:embed="rId2"/>
          <a:srcRect r="7003"/>
          <a:stretch/>
        </p:blipFill>
        <p:spPr>
          <a:xfrm>
            <a:off x="6419653" y="1652363"/>
            <a:ext cx="2187019" cy="3283511"/>
          </a:xfrm>
          <a:prstGeom prst="rect">
            <a:avLst/>
          </a:prstGeom>
          <a:effectLst/>
        </p:spPr>
      </p:pic>
      <p:sp>
        <p:nvSpPr>
          <p:cNvPr id="2" name="Title 1">
            <a:extLst>
              <a:ext uri="{FF2B5EF4-FFF2-40B4-BE49-F238E27FC236}">
                <a16:creationId xmlns:a16="http://schemas.microsoft.com/office/drawing/2014/main" id="{C9C53D10-A687-4CFE-80DF-06D9C2FC65B2}"/>
              </a:ext>
            </a:extLst>
          </p:cNvPr>
          <p:cNvSpPr>
            <a:spLocks noGrp="1"/>
          </p:cNvSpPr>
          <p:nvPr>
            <p:ph type="title"/>
          </p:nvPr>
        </p:nvSpPr>
        <p:spPr>
          <a:xfrm>
            <a:off x="486695" y="242767"/>
            <a:ext cx="8119977" cy="1676603"/>
          </a:xfrm>
        </p:spPr>
        <p:txBody>
          <a:bodyPr>
            <a:noAutofit/>
          </a:bodyPr>
          <a:lstStyle/>
          <a:p>
            <a:r>
              <a:rPr lang="en-US" b="1" dirty="0"/>
              <a:t>UC Intercampus transfers-APM 510</a:t>
            </a:r>
          </a:p>
        </p:txBody>
      </p:sp>
      <p:sp>
        <p:nvSpPr>
          <p:cNvPr id="3" name="Content Placeholder 2">
            <a:extLst>
              <a:ext uri="{FF2B5EF4-FFF2-40B4-BE49-F238E27FC236}">
                <a16:creationId xmlns:a16="http://schemas.microsoft.com/office/drawing/2014/main" id="{12367607-8599-47E6-A430-5022112E0603}"/>
              </a:ext>
            </a:extLst>
          </p:cNvPr>
          <p:cNvSpPr>
            <a:spLocks noGrp="1"/>
          </p:cNvSpPr>
          <p:nvPr>
            <p:ph idx="1"/>
          </p:nvPr>
        </p:nvSpPr>
        <p:spPr>
          <a:xfrm>
            <a:off x="486696" y="1725105"/>
            <a:ext cx="5857543" cy="4498715"/>
          </a:xfrm>
        </p:spPr>
        <p:txBody>
          <a:bodyPr>
            <a:noAutofit/>
          </a:bodyPr>
          <a:lstStyle/>
          <a:p>
            <a:r>
              <a:rPr lang="en-US" sz="2000" dirty="0"/>
              <a:t>We are required to inform the other campus of our intent and the package being offered </a:t>
            </a:r>
          </a:p>
          <a:p>
            <a:r>
              <a:rPr lang="en-US" sz="2000" dirty="0"/>
              <a:t>We can only offer a 1 step increase and not even that if they are currently under review at the home campus (they would come with whatever they receive from that review). </a:t>
            </a:r>
            <a:r>
              <a:rPr lang="en-US" sz="2000" dirty="0" err="1"/>
              <a:t>Offscale</a:t>
            </a:r>
            <a:r>
              <a:rPr lang="en-US" sz="2000" dirty="0"/>
              <a:t> is tricky and, even though unfair, if they are part of the NSTP, we cannot match it through </a:t>
            </a:r>
            <a:r>
              <a:rPr lang="en-US" sz="2000" dirty="0" err="1"/>
              <a:t>offscale</a:t>
            </a:r>
            <a:r>
              <a:rPr lang="en-US" sz="2000" dirty="0"/>
              <a:t> or by giving them extra steps</a:t>
            </a:r>
          </a:p>
          <a:p>
            <a:r>
              <a:rPr lang="en-US" sz="2000" dirty="0"/>
              <a:t>Earlier date for cutoff where we have to ask permission to recruit (April 1</a:t>
            </a:r>
            <a:r>
              <a:rPr lang="en-US" sz="2000" baseline="30000" dirty="0"/>
              <a:t>st</a:t>
            </a:r>
            <a:r>
              <a:rPr lang="en-US" sz="2000" dirty="0"/>
              <a:t>) for coming academic year</a:t>
            </a:r>
          </a:p>
          <a:p>
            <a:r>
              <a:rPr lang="en-US" sz="2000" dirty="0"/>
              <a:t>Cap on start-up funds, but more than $1 million</a:t>
            </a:r>
          </a:p>
          <a:p>
            <a:r>
              <a:rPr lang="en-US" sz="2000" dirty="0"/>
              <a:t>Other restrictions apply.</a:t>
            </a:r>
          </a:p>
        </p:txBody>
      </p:sp>
    </p:spTree>
    <p:extLst>
      <p:ext uri="{BB962C8B-B14F-4D97-AF65-F5344CB8AC3E}">
        <p14:creationId xmlns:p14="http://schemas.microsoft.com/office/powerpoint/2010/main" val="14525205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F19D5-7FD5-4515-AAB3-2C56EAAF28F4}"/>
              </a:ext>
            </a:extLst>
          </p:cNvPr>
          <p:cNvSpPr>
            <a:spLocks noGrp="1"/>
          </p:cNvSpPr>
          <p:nvPr>
            <p:ph type="title"/>
          </p:nvPr>
        </p:nvSpPr>
        <p:spPr/>
        <p:txBody>
          <a:bodyPr/>
          <a:lstStyle/>
          <a:p>
            <a:r>
              <a:rPr lang="en-US" b="1" dirty="0"/>
              <a:t>Joint appointments</a:t>
            </a:r>
          </a:p>
        </p:txBody>
      </p:sp>
      <p:sp>
        <p:nvSpPr>
          <p:cNvPr id="3" name="Content Placeholder 2">
            <a:extLst>
              <a:ext uri="{FF2B5EF4-FFF2-40B4-BE49-F238E27FC236}">
                <a16:creationId xmlns:a16="http://schemas.microsoft.com/office/drawing/2014/main" id="{37E63C96-5C92-4C1A-8B8E-BB17BAFDF12A}"/>
              </a:ext>
            </a:extLst>
          </p:cNvPr>
          <p:cNvSpPr>
            <a:spLocks noGrp="1"/>
          </p:cNvSpPr>
          <p:nvPr>
            <p:ph idx="1"/>
          </p:nvPr>
        </p:nvSpPr>
        <p:spPr/>
        <p:txBody>
          <a:bodyPr>
            <a:normAutofit fontScale="92500" lnSpcReduction="10000"/>
          </a:bodyPr>
          <a:lstStyle/>
          <a:p>
            <a:r>
              <a:rPr lang="en-US" dirty="0"/>
              <a:t>Must have an MOU to protect candidate- CHASS/SPP/GSOE have established a standard one. For items to consider see VPAP memo or</a:t>
            </a:r>
          </a:p>
          <a:p>
            <a:pPr marL="0" indent="0">
              <a:buNone/>
            </a:pPr>
            <a:r>
              <a:rPr lang="en-US" dirty="0">
                <a:hlinkClick r:id="rId2"/>
              </a:rPr>
              <a:t>https://academicpersonnel.ucr.edu/workshops/chair_201/Chairs%20201.3_Joint%20Appointment%20and%20Joint%20Searches.pdf</a:t>
            </a:r>
            <a:endParaRPr lang="en-US" dirty="0"/>
          </a:p>
          <a:p>
            <a:r>
              <a:rPr lang="en-US" dirty="0"/>
              <a:t>If a joint appointment with SOM, there are extra considerations – see above for details, but most important to know is the faculty member will be paid 100% on an HSCP Salary Scale and will have a fiscal year appointment. </a:t>
            </a:r>
            <a:r>
              <a:rPr lang="en-US" b="1" dirty="0"/>
              <a:t>(4/15/13 memo from systemwide Vice Provost, Susan Carlson)</a:t>
            </a:r>
          </a:p>
          <a:p>
            <a:endParaRPr lang="en-US" dirty="0"/>
          </a:p>
        </p:txBody>
      </p:sp>
    </p:spTree>
    <p:extLst>
      <p:ext uri="{BB962C8B-B14F-4D97-AF65-F5344CB8AC3E}">
        <p14:creationId xmlns:p14="http://schemas.microsoft.com/office/powerpoint/2010/main" val="19438087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8A09-D87A-4FE1-92DB-16396C847DA1}"/>
              </a:ext>
            </a:extLst>
          </p:cNvPr>
          <p:cNvSpPr>
            <a:spLocks noGrp="1"/>
          </p:cNvSpPr>
          <p:nvPr>
            <p:ph type="title"/>
          </p:nvPr>
        </p:nvSpPr>
        <p:spPr>
          <a:xfrm>
            <a:off x="628650" y="110601"/>
            <a:ext cx="7886700" cy="1325563"/>
          </a:xfrm>
        </p:spPr>
        <p:txBody>
          <a:bodyPr>
            <a:normAutofit/>
          </a:bodyPr>
          <a:lstStyle/>
          <a:p>
            <a:r>
              <a:rPr lang="en-US" dirty="0"/>
              <a:t>LPSOE/LSOE </a:t>
            </a:r>
            <a:r>
              <a:rPr lang="en-US" sz="1600" dirty="0"/>
              <a:t>https://academicpersonnel.ucr.edu/policies_and_procedures/lecturerssoepsoeguidelines.pdf</a:t>
            </a:r>
          </a:p>
        </p:txBody>
      </p:sp>
      <p:sp>
        <p:nvSpPr>
          <p:cNvPr id="3" name="Content Placeholder 2">
            <a:extLst>
              <a:ext uri="{FF2B5EF4-FFF2-40B4-BE49-F238E27FC236}">
                <a16:creationId xmlns:a16="http://schemas.microsoft.com/office/drawing/2014/main" id="{38B1FD47-81F6-4E3D-9582-0CDCD6AD28B0}"/>
              </a:ext>
            </a:extLst>
          </p:cNvPr>
          <p:cNvSpPr>
            <a:spLocks noGrp="1"/>
          </p:cNvSpPr>
          <p:nvPr>
            <p:ph idx="1"/>
          </p:nvPr>
        </p:nvSpPr>
        <p:spPr>
          <a:xfrm>
            <a:off x="628650" y="1319754"/>
            <a:ext cx="7886700" cy="5213023"/>
          </a:xfrm>
        </p:spPr>
        <p:txBody>
          <a:bodyPr>
            <a:normAutofit fontScale="62500" lnSpcReduction="20000"/>
          </a:bodyPr>
          <a:lstStyle/>
          <a:p>
            <a:pPr marL="0" indent="0">
              <a:buNone/>
            </a:pPr>
            <a:r>
              <a:rPr lang="en-US" sz="3600" dirty="0"/>
              <a:t>An appointee in this series is assigned a heavier instructional load in recognition of the fact that the amount of research or other professional achievement expected is less than for ladder rank faculty. </a:t>
            </a:r>
            <a:r>
              <a:rPr lang="en-US" dirty="0"/>
              <a:t>Using the premise that nine courses per academic year plus routine service commitments (i.e. the amount of service performed by a ladder rank faculty member) would constitute full time employment, it is suggested that in order to ensure success in academic progression (i.e. to fulfill all of the criteria listed above) a usual teaching load would be 6 courses per academic year, with the equivalent of 3 courses worth of time (including what would be spent on design, preparation, delivery, grading etc.) devoted to scholarly activity (pedagogical or related to the “X” discipline, the latter often involving undergraduate research participants) and service particular to the position (i.e. over and above an average ladder rank faculty service load). One course is defined as an instructional activity greater than or equal to 3 units. However, the formal teaching load may be reduced or increased by agreement with the Department Chair. A reduction may occur to enable additional instructional service duties (e.g. leading accreditation, curriculum development, special instructional project development, serving as undergraduate advisor for large department etc.) or may increase if duties change or at times of acute need (as happens for all faculty). The discussion between faculty member and Chair should always bear in mind the requirements for progression in the series. </a:t>
            </a:r>
            <a:r>
              <a:rPr lang="en-US" sz="3600" dirty="0"/>
              <a:t>An MOU, outlining expectations for a given academic year, should be signed by both the faculty member and Chair each year so that expectations are clear and serve as a guide for CAP’s evaluation</a:t>
            </a:r>
            <a:r>
              <a:rPr lang="en-US" dirty="0"/>
              <a:t>. </a:t>
            </a:r>
          </a:p>
        </p:txBody>
      </p:sp>
    </p:spTree>
    <p:extLst>
      <p:ext uri="{BB962C8B-B14F-4D97-AF65-F5344CB8AC3E}">
        <p14:creationId xmlns:p14="http://schemas.microsoft.com/office/powerpoint/2010/main" val="344315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1"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53" name="think-cell Slide" r:id="rId5" imgW="0" imgH="0" progId="TCLayout.ActiveDocument.1">
                  <p:embed/>
                </p:oleObj>
              </mc:Choice>
              <mc:Fallback>
                <p:oleObj name="think-cell Slide" r:id="rId5" imgW="0" imgH="0" progId="TCLayout.ActiveDocument.1">
                  <p:embed/>
                  <p:pic>
                    <p:nvPicPr>
                      <p:cNvPr id="14338" name="Object 1" hidden="1"/>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339" name="Title 2"/>
          <p:cNvSpPr txBox="1">
            <a:spLocks/>
          </p:cNvSpPr>
          <p:nvPr/>
        </p:nvSpPr>
        <p:spPr bwMode="gray">
          <a:xfrm>
            <a:off x="228600" y="571500"/>
            <a:ext cx="85836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67082" bIns="0"/>
          <a:lstStyle>
            <a:lvl1pPr defTabSz="912813">
              <a:lnSpc>
                <a:spcPct val="120000"/>
              </a:lnSpc>
              <a:spcBef>
                <a:spcPts val="600"/>
              </a:spcBef>
              <a:spcAft>
                <a:spcPts val="1200"/>
              </a:spcAft>
              <a:buFont typeface="Arial" panose="020B0604020202020204" pitchFamily="34" charset="0"/>
              <a:buChar char="​"/>
              <a:defRPr sz="1500">
                <a:solidFill>
                  <a:schemeClr val="tx1"/>
                </a:solidFill>
                <a:latin typeface="Georgia" panose="02040502050405020303" pitchFamily="18" charset="0"/>
                <a:ea typeface="ＭＳ Ｐゴシック" panose="020B0600070205080204" pitchFamily="34" charset="-128"/>
                <a:cs typeface="ＭＳ Ｐゴシック" panose="020B0600070205080204" pitchFamily="34" charset="-128"/>
              </a:defRPr>
            </a:lvl1pPr>
            <a:lvl2pPr marL="37931725" indent="-37474525" defTabSz="912813">
              <a:spcAft>
                <a:spcPts val="600"/>
              </a:spcAft>
              <a:buFont typeface="Arial" panose="020B0604020202020204" pitchFamily="34" charset="0"/>
              <a:buChar char="​"/>
              <a:defRPr sz="1500" i="1">
                <a:solidFill>
                  <a:schemeClr val="tx2"/>
                </a:solidFill>
                <a:latin typeface="Corbel" panose="020B0503020204020204" pitchFamily="34" charset="0"/>
                <a:ea typeface="ＭＳ Ｐゴシック" panose="020B0600070205080204" pitchFamily="34" charset="-128"/>
              </a:defRPr>
            </a:lvl2pPr>
            <a:lvl3pPr marL="1143000" indent="-228600" defTabSz="912813">
              <a:lnSpc>
                <a:spcPct val="110000"/>
              </a:lnSpc>
              <a:spcBef>
                <a:spcPts val="600"/>
              </a:spcBef>
              <a:buFont typeface="Arial" panose="020B0604020202020204" pitchFamily="34" charset="0"/>
              <a:buChar char="​"/>
              <a:defRPr sz="1100" b="1">
                <a:solidFill>
                  <a:srgbClr val="118E97"/>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3pPr>
            <a:lvl4pPr marL="1600200" indent="-228600" defTabSz="912813">
              <a:lnSpc>
                <a:spcPct val="114000"/>
              </a:lnSpc>
              <a:spcBef>
                <a:spcPts val="60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4pPr>
            <a:lvl5pPr marL="171450" indent="-171450" defTabSz="912813">
              <a:lnSpc>
                <a:spcPct val="95000"/>
              </a:lnSpc>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5pPr>
            <a:lvl6pPr marL="6286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6pPr>
            <a:lvl7pPr marL="10858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7pPr>
            <a:lvl8pPr marL="15430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8pPr>
            <a:lvl9pPr marL="20002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9pPr>
          </a:lstStyle>
          <a:p>
            <a:pPr eaLnBrk="1" hangingPunct="1">
              <a:lnSpc>
                <a:spcPct val="100000"/>
              </a:lnSpc>
              <a:spcBef>
                <a:spcPct val="0"/>
              </a:spcBef>
              <a:spcAft>
                <a:spcPct val="0"/>
              </a:spcAft>
              <a:buFontTx/>
              <a:buNone/>
            </a:pPr>
            <a:r>
              <a:rPr lang="en-US" altLang="en-US" sz="2800">
                <a:solidFill>
                  <a:srgbClr val="0000FF"/>
                </a:solidFill>
                <a:latin typeface="Lucida Sans" panose="020B0602030504020204" pitchFamily="34" charset="0"/>
              </a:rPr>
              <a:t>Salaries &amp; Benefits</a:t>
            </a:r>
          </a:p>
        </p:txBody>
      </p:sp>
      <p:sp>
        <p:nvSpPr>
          <p:cNvPr id="14340" name="Rectangle 51"/>
          <p:cNvSpPr>
            <a:spLocks noChangeArrowheads="1"/>
          </p:cNvSpPr>
          <p:nvPr/>
        </p:nvSpPr>
        <p:spPr bwMode="auto">
          <a:xfrm>
            <a:off x="228600" y="1143000"/>
            <a:ext cx="8534400"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marL="514350" indent="-285750">
              <a:lnSpc>
                <a:spcPct val="120000"/>
              </a:lnSpc>
              <a:spcBef>
                <a:spcPts val="600"/>
              </a:spcBef>
              <a:spcAft>
                <a:spcPts val="1200"/>
              </a:spcAft>
              <a:buFont typeface="Arial" panose="020B0604020202020204" pitchFamily="34" charset="0"/>
              <a:buChar char="​"/>
              <a:defRPr sz="1500">
                <a:solidFill>
                  <a:schemeClr val="tx1"/>
                </a:solidFill>
                <a:latin typeface="Georgia" panose="02040502050405020303" pitchFamily="18" charset="0"/>
                <a:ea typeface="ＭＳ Ｐゴシック" panose="020B0600070205080204" pitchFamily="34" charset="-128"/>
                <a:cs typeface="ＭＳ Ｐゴシック" panose="020B0600070205080204" pitchFamily="34" charset="-128"/>
              </a:defRPr>
            </a:lvl1pPr>
            <a:lvl2pPr>
              <a:spcAft>
                <a:spcPts val="600"/>
              </a:spcAft>
              <a:buFont typeface="Arial" panose="020B0604020202020204" pitchFamily="34" charset="0"/>
              <a:buChar char="​"/>
              <a:defRPr sz="1500" i="1">
                <a:solidFill>
                  <a:schemeClr val="tx2"/>
                </a:solidFill>
                <a:latin typeface="Corbel" panose="020B0503020204020204" pitchFamily="34" charset="0"/>
                <a:ea typeface="ＭＳ Ｐゴシック" panose="020B0600070205080204" pitchFamily="34" charset="-128"/>
              </a:defRPr>
            </a:lvl2pPr>
            <a:lvl3pPr marL="1143000" indent="-228600">
              <a:lnSpc>
                <a:spcPct val="110000"/>
              </a:lnSpc>
              <a:spcBef>
                <a:spcPts val="600"/>
              </a:spcBef>
              <a:buFont typeface="Arial" panose="020B0604020202020204" pitchFamily="34" charset="0"/>
              <a:buChar char="​"/>
              <a:defRPr sz="1100" b="1">
                <a:solidFill>
                  <a:srgbClr val="118E97"/>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3pPr>
            <a:lvl4pPr marL="1600200" indent="-228600">
              <a:lnSpc>
                <a:spcPct val="114000"/>
              </a:lnSpc>
              <a:spcBef>
                <a:spcPts val="60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4pPr>
            <a:lvl5pPr marL="171450" indent="-171450">
              <a:lnSpc>
                <a:spcPct val="95000"/>
              </a:lnSpc>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5pPr>
            <a:lvl6pPr marL="628650" indent="-171450"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6pPr>
            <a:lvl7pPr marL="1085850" indent="-171450"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7pPr>
            <a:lvl8pPr marL="1543050" indent="-171450"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8pPr>
            <a:lvl9pPr marL="2000250" indent="-171450"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9pPr>
          </a:lstStyle>
          <a:p>
            <a:pPr eaLnBrk="1" hangingPunct="1">
              <a:lnSpc>
                <a:spcPct val="106000"/>
              </a:lnSpc>
              <a:spcBef>
                <a:spcPct val="0"/>
              </a:spcBef>
              <a:spcAft>
                <a:spcPts val="600"/>
              </a:spcAft>
              <a:buClr>
                <a:srgbClr val="C1C139"/>
              </a:buClr>
              <a:buFont typeface="Wingdings" panose="05000000000000000000" pitchFamily="2" charset="2"/>
              <a:buChar char="Ø"/>
            </a:pPr>
            <a:r>
              <a:rPr lang="en-US" altLang="en-US" sz="1800" dirty="0">
                <a:latin typeface="Lucida Sans" panose="020B0602030504020204" pitchFamily="34" charset="0"/>
              </a:rPr>
              <a:t>Biggest Component is Ladder Rank Faculty &amp; Permanent Staff Salary and benefits- Paid for by College from Provost (Faculty + Staff Salary ~$6M). </a:t>
            </a:r>
          </a:p>
          <a:p>
            <a:pPr eaLnBrk="1" hangingPunct="1">
              <a:lnSpc>
                <a:spcPct val="106000"/>
              </a:lnSpc>
              <a:spcBef>
                <a:spcPct val="0"/>
              </a:spcBef>
              <a:spcAft>
                <a:spcPts val="600"/>
              </a:spcAft>
              <a:buClr>
                <a:srgbClr val="C1C139"/>
              </a:buClr>
              <a:buFont typeface="Wingdings" panose="05000000000000000000" pitchFamily="2" charset="2"/>
              <a:buChar char="Ø"/>
            </a:pPr>
            <a:endParaRPr lang="en-US" altLang="en-US" sz="1800" dirty="0">
              <a:latin typeface="Lucida Sans" panose="020B0602030504020204" pitchFamily="34" charset="0"/>
            </a:endParaRPr>
          </a:p>
          <a:p>
            <a:pPr eaLnBrk="1" hangingPunct="1">
              <a:lnSpc>
                <a:spcPct val="106000"/>
              </a:lnSpc>
              <a:spcBef>
                <a:spcPct val="0"/>
              </a:spcBef>
              <a:spcAft>
                <a:spcPts val="600"/>
              </a:spcAft>
              <a:buClr>
                <a:srgbClr val="C1C139"/>
              </a:buClr>
              <a:buFont typeface="Wingdings" panose="05000000000000000000" pitchFamily="2" charset="2"/>
              <a:buChar char="Ø"/>
            </a:pPr>
            <a:r>
              <a:rPr lang="en-US" altLang="en-US" sz="1800" dirty="0">
                <a:latin typeface="Lucida Sans" panose="020B0602030504020204" pitchFamily="34" charset="0"/>
              </a:rPr>
              <a:t>If an expensive faculty separates and replacement by inexpensive faculty, College </a:t>
            </a:r>
            <a:r>
              <a:rPr lang="en-US" altLang="en-US" sz="1800" dirty="0" smtClean="0">
                <a:latin typeface="Lucida Sans" panose="020B0602030504020204" pitchFamily="34" charset="0"/>
              </a:rPr>
              <a:t>gets back </a:t>
            </a:r>
            <a:r>
              <a:rPr lang="en-US" altLang="en-US" sz="1800" dirty="0" err="1" smtClean="0">
                <a:latin typeface="Lucida Sans" panose="020B0602030504020204" pitchFamily="34" charset="0"/>
              </a:rPr>
              <a:t>equiv</a:t>
            </a:r>
            <a:r>
              <a:rPr lang="en-US" altLang="en-US" sz="1800" dirty="0" smtClean="0">
                <a:latin typeface="Lucida Sans" panose="020B0602030504020204" pitchFamily="34" charset="0"/>
              </a:rPr>
              <a:t> of </a:t>
            </a:r>
            <a:r>
              <a:rPr lang="en-US" altLang="en-US" sz="1800" dirty="0" err="1" smtClean="0">
                <a:latin typeface="Lucida Sans" panose="020B0602030504020204" pitchFamily="34" charset="0"/>
              </a:rPr>
              <a:t>Asst</a:t>
            </a:r>
            <a:r>
              <a:rPr lang="en-US" altLang="en-US" sz="1800" dirty="0" smtClean="0">
                <a:latin typeface="Lucida Sans" panose="020B0602030504020204" pitchFamily="34" charset="0"/>
              </a:rPr>
              <a:t> III after this year. </a:t>
            </a:r>
            <a:r>
              <a:rPr lang="en-US" altLang="en-US" sz="1800" dirty="0">
                <a:latin typeface="Lucida Sans" panose="020B0602030504020204" pitchFamily="34" charset="0"/>
              </a:rPr>
              <a:t>If an expensive Staff separates and replaced by less expensive Staff, Department keeps the difference for 1 </a:t>
            </a:r>
            <a:r>
              <a:rPr lang="en-US" altLang="en-US" sz="1800" dirty="0" err="1">
                <a:latin typeface="Lucida Sans" panose="020B0602030504020204" pitchFamily="34" charset="0"/>
              </a:rPr>
              <a:t>yr</a:t>
            </a:r>
            <a:r>
              <a:rPr lang="en-US" altLang="en-US" sz="1800" dirty="0">
                <a:latin typeface="Lucida Sans" panose="020B0602030504020204" pitchFamily="34" charset="0"/>
              </a:rPr>
              <a:t>!!</a:t>
            </a:r>
          </a:p>
          <a:p>
            <a:pPr eaLnBrk="1" hangingPunct="1">
              <a:lnSpc>
                <a:spcPct val="106000"/>
              </a:lnSpc>
              <a:spcBef>
                <a:spcPct val="0"/>
              </a:spcBef>
              <a:spcAft>
                <a:spcPts val="600"/>
              </a:spcAft>
              <a:buClr>
                <a:srgbClr val="C1C139"/>
              </a:buClr>
              <a:buFont typeface="Wingdings" panose="05000000000000000000" pitchFamily="2" charset="2"/>
              <a:buChar char="Ø"/>
            </a:pPr>
            <a:endParaRPr lang="en-US" altLang="en-US" sz="1800" dirty="0"/>
          </a:p>
          <a:p>
            <a:pPr eaLnBrk="1" hangingPunct="1">
              <a:lnSpc>
                <a:spcPct val="106000"/>
              </a:lnSpc>
              <a:spcBef>
                <a:spcPct val="0"/>
              </a:spcBef>
              <a:spcAft>
                <a:spcPts val="600"/>
              </a:spcAft>
              <a:buClr>
                <a:srgbClr val="C1C139"/>
              </a:buClr>
              <a:buFont typeface="Wingdings" panose="05000000000000000000" pitchFamily="2" charset="2"/>
              <a:buChar char="Ø"/>
            </a:pPr>
            <a:r>
              <a:rPr lang="en-US" altLang="en-US" sz="1800" dirty="0"/>
              <a:t>Temporary teaching faculty, TAs and Temporary Staff paid by yearly allocation from College  </a:t>
            </a:r>
          </a:p>
          <a:p>
            <a:pPr eaLnBrk="1" hangingPunct="1">
              <a:lnSpc>
                <a:spcPct val="106000"/>
              </a:lnSpc>
              <a:spcBef>
                <a:spcPct val="0"/>
              </a:spcBef>
              <a:spcAft>
                <a:spcPts val="600"/>
              </a:spcAft>
              <a:buClr>
                <a:srgbClr val="C1C139"/>
              </a:buClr>
              <a:buFont typeface="Wingdings" panose="05000000000000000000" pitchFamily="2" charset="2"/>
              <a:buChar char="Ø"/>
            </a:pPr>
            <a:endParaRPr lang="en-US" altLang="en-US" sz="1800" dirty="0"/>
          </a:p>
          <a:p>
            <a:pPr eaLnBrk="1" hangingPunct="1">
              <a:lnSpc>
                <a:spcPct val="106000"/>
              </a:lnSpc>
              <a:spcBef>
                <a:spcPct val="0"/>
              </a:spcBef>
              <a:spcAft>
                <a:spcPts val="600"/>
              </a:spcAft>
              <a:buClr>
                <a:srgbClr val="C1C139"/>
              </a:buClr>
              <a:buFont typeface="Wingdings" panose="05000000000000000000" pitchFamily="2" charset="2"/>
              <a:buChar char="Ø"/>
            </a:pPr>
            <a:r>
              <a:rPr lang="en-US" altLang="en-US" sz="1800" dirty="0"/>
              <a:t>Funding comes with number 19900 with Budget Categories   (BC</a:t>
            </a:r>
          </a:p>
          <a:p>
            <a:pPr lvl="1" eaLnBrk="1" hangingPunct="1">
              <a:lnSpc>
                <a:spcPct val="106000"/>
              </a:lnSpc>
              <a:spcAft>
                <a:spcPct val="0"/>
              </a:spcAft>
              <a:buClr>
                <a:srgbClr val="C1C139"/>
              </a:buClr>
              <a:buFontTx/>
              <a:buChar char="-"/>
            </a:pPr>
            <a:r>
              <a:rPr lang="en-US" altLang="en-US" sz="1600" i="0" dirty="0">
                <a:solidFill>
                  <a:srgbClr val="660066"/>
                </a:solidFill>
                <a:latin typeface="Georgia" panose="02040502050405020303" pitchFamily="18" charset="0"/>
              </a:rPr>
              <a:t>BC10 – Faculty salaries</a:t>
            </a:r>
          </a:p>
          <a:p>
            <a:pPr lvl="1" eaLnBrk="1" hangingPunct="1">
              <a:lnSpc>
                <a:spcPct val="106000"/>
              </a:lnSpc>
              <a:spcAft>
                <a:spcPct val="0"/>
              </a:spcAft>
              <a:buClr>
                <a:srgbClr val="C1C139"/>
              </a:buClr>
              <a:buFontTx/>
              <a:buChar char="-"/>
            </a:pPr>
            <a:r>
              <a:rPr lang="en-US" altLang="en-US" sz="1600" i="0" dirty="0">
                <a:solidFill>
                  <a:srgbClr val="660066"/>
                </a:solidFill>
                <a:latin typeface="Georgia" panose="02040502050405020303" pitchFamily="18" charset="0"/>
              </a:rPr>
              <a:t>BC13 – Academic Coordinator salaries (none in Physics)</a:t>
            </a:r>
          </a:p>
          <a:p>
            <a:pPr lvl="1" eaLnBrk="1" hangingPunct="1">
              <a:lnSpc>
                <a:spcPct val="106000"/>
              </a:lnSpc>
              <a:spcAft>
                <a:spcPct val="0"/>
              </a:spcAft>
              <a:buClr>
                <a:srgbClr val="C1C139"/>
              </a:buClr>
              <a:buFontTx/>
              <a:buChar char="-"/>
            </a:pPr>
            <a:r>
              <a:rPr lang="en-US" altLang="en-US" sz="1600" i="0" dirty="0">
                <a:solidFill>
                  <a:srgbClr val="660066"/>
                </a:solidFill>
                <a:latin typeface="Georgia" panose="02040502050405020303" pitchFamily="18" charset="0"/>
              </a:rPr>
              <a:t>BC25 – Staff salaries</a:t>
            </a:r>
          </a:p>
          <a:p>
            <a:pPr lvl="1" eaLnBrk="1" hangingPunct="1">
              <a:lnSpc>
                <a:spcPct val="106000"/>
              </a:lnSpc>
              <a:spcAft>
                <a:spcPct val="0"/>
              </a:spcAft>
              <a:buClr>
                <a:srgbClr val="C1C139"/>
              </a:buClr>
              <a:buFontTx/>
              <a:buChar char="-"/>
            </a:pPr>
            <a:r>
              <a:rPr lang="en-US" altLang="en-US" sz="1600" i="0" dirty="0">
                <a:solidFill>
                  <a:srgbClr val="008000"/>
                </a:solidFill>
                <a:latin typeface="Georgia" panose="02040502050405020303" pitchFamily="18" charset="0"/>
              </a:rPr>
              <a:t>BC≥40 – S&amp;E subcategories</a:t>
            </a:r>
            <a:endParaRPr lang="en-US" altLang="en-US" sz="1800" i="0" dirty="0">
              <a:solidFill>
                <a:schemeClr val="tx1"/>
              </a:solidFill>
              <a:latin typeface="Georgia" panose="02040502050405020303" pitchFamily="18" charset="0"/>
            </a:endParaRPr>
          </a:p>
        </p:txBody>
      </p:sp>
    </p:spTree>
    <p:extLst>
      <p:ext uri="{BB962C8B-B14F-4D97-AF65-F5344CB8AC3E}">
        <p14:creationId xmlns:p14="http://schemas.microsoft.com/office/powerpoint/2010/main" val="2399321675"/>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CB65AB-29CF-4AE6-8272-0D54669774F1}"/>
              </a:ext>
            </a:extLst>
          </p:cNvPr>
          <p:cNvPicPr>
            <a:picLocks noChangeAspect="1"/>
          </p:cNvPicPr>
          <p:nvPr/>
        </p:nvPicPr>
        <p:blipFill rotWithShape="1">
          <a:blip r:embed="rId2"/>
          <a:srcRect l="24857" r="24448"/>
          <a:stretch/>
        </p:blipFill>
        <p:spPr>
          <a:xfrm>
            <a:off x="20" y="10"/>
            <a:ext cx="3476673" cy="6857990"/>
          </a:xfrm>
          <a:prstGeom prst="rect">
            <a:avLst/>
          </a:prstGeom>
          <a:effectLst/>
        </p:spPr>
      </p:pic>
      <p:sp>
        <p:nvSpPr>
          <p:cNvPr id="2" name="Title 1">
            <a:extLst>
              <a:ext uri="{FF2B5EF4-FFF2-40B4-BE49-F238E27FC236}">
                <a16:creationId xmlns:a16="http://schemas.microsoft.com/office/drawing/2014/main" id="{757DCE46-4527-49F2-8023-6F251E0FBD5D}"/>
              </a:ext>
            </a:extLst>
          </p:cNvPr>
          <p:cNvSpPr>
            <a:spLocks noGrp="1"/>
          </p:cNvSpPr>
          <p:nvPr>
            <p:ph type="title"/>
          </p:nvPr>
        </p:nvSpPr>
        <p:spPr>
          <a:xfrm>
            <a:off x="3724072" y="629266"/>
            <a:ext cx="4939868" cy="1676603"/>
          </a:xfrm>
        </p:spPr>
        <p:txBody>
          <a:bodyPr>
            <a:normAutofit/>
          </a:bodyPr>
          <a:lstStyle/>
          <a:p>
            <a:r>
              <a:rPr lang="en-US" b="1" dirty="0"/>
              <a:t>Stop-the-clock</a:t>
            </a:r>
          </a:p>
        </p:txBody>
      </p:sp>
      <p:sp>
        <p:nvSpPr>
          <p:cNvPr id="3" name="Content Placeholder 2">
            <a:extLst>
              <a:ext uri="{FF2B5EF4-FFF2-40B4-BE49-F238E27FC236}">
                <a16:creationId xmlns:a16="http://schemas.microsoft.com/office/drawing/2014/main" id="{8A54BD3C-F50E-4BFB-8852-181F9F4D118E}"/>
              </a:ext>
            </a:extLst>
          </p:cNvPr>
          <p:cNvSpPr>
            <a:spLocks noGrp="1"/>
          </p:cNvSpPr>
          <p:nvPr>
            <p:ph idx="1"/>
          </p:nvPr>
        </p:nvSpPr>
        <p:spPr>
          <a:xfrm>
            <a:off x="3724073" y="2026764"/>
            <a:ext cx="4939867" cy="4197056"/>
          </a:xfrm>
        </p:spPr>
        <p:txBody>
          <a:bodyPr>
            <a:normAutofit lnSpcReduction="10000"/>
          </a:bodyPr>
          <a:lstStyle/>
          <a:p>
            <a:r>
              <a:rPr lang="en-US" sz="2100" dirty="0"/>
              <a:t>Most frequently used for birth/adoption of a baby (both parents), but also available for other unusual circumstances such as severe illness or substantial interference with research productivity (e.g. equipment could not be used for 2 years).</a:t>
            </a:r>
          </a:p>
          <a:p>
            <a:r>
              <a:rPr lang="en-US" sz="2100" dirty="0"/>
              <a:t>Each pre-tenure faculty member is entitled to a maximum of two stop-the-clocks- APM-133, but under truly exceptional circumstances and with support of the Chancellor, a petition can be made to OP for a third</a:t>
            </a:r>
          </a:p>
          <a:p>
            <a:r>
              <a:rPr lang="en-US" sz="2100" dirty="0"/>
              <a:t>Candidate can also request delay of 5</a:t>
            </a:r>
            <a:r>
              <a:rPr lang="en-US" sz="2100" baseline="30000" dirty="0"/>
              <a:t>th</a:t>
            </a:r>
            <a:r>
              <a:rPr lang="en-US" sz="2100" dirty="0"/>
              <a:t> year appraisal on same form</a:t>
            </a:r>
          </a:p>
        </p:txBody>
      </p:sp>
    </p:spTree>
    <p:extLst>
      <p:ext uri="{BB962C8B-B14F-4D97-AF65-F5344CB8AC3E}">
        <p14:creationId xmlns:p14="http://schemas.microsoft.com/office/powerpoint/2010/main" val="4017541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EEA46D-DF9C-401B-95A0-1B4F0E2C3BFB}"/>
              </a:ext>
            </a:extLst>
          </p:cNvPr>
          <p:cNvPicPr>
            <a:picLocks noChangeAspect="1"/>
          </p:cNvPicPr>
          <p:nvPr/>
        </p:nvPicPr>
        <p:blipFill rotWithShape="1">
          <a:blip r:embed="rId2"/>
          <a:srcRect l="30550" r="30803" b="2"/>
          <a:stretch/>
        </p:blipFill>
        <p:spPr>
          <a:xfrm>
            <a:off x="750325" y="1904283"/>
            <a:ext cx="2380173" cy="3448850"/>
          </a:xfrm>
          <a:prstGeom prst="rect">
            <a:avLst/>
          </a:prstGeom>
        </p:spPr>
      </p:pic>
      <p:sp>
        <p:nvSpPr>
          <p:cNvPr id="2" name="Title 1">
            <a:extLst>
              <a:ext uri="{FF2B5EF4-FFF2-40B4-BE49-F238E27FC236}">
                <a16:creationId xmlns:a16="http://schemas.microsoft.com/office/drawing/2014/main" id="{5D9D2D8D-3D0E-4D3D-91A4-D3638953E4DD}"/>
              </a:ext>
            </a:extLst>
          </p:cNvPr>
          <p:cNvSpPr>
            <a:spLocks noGrp="1"/>
          </p:cNvSpPr>
          <p:nvPr>
            <p:ph type="title"/>
          </p:nvPr>
        </p:nvSpPr>
        <p:spPr>
          <a:xfrm>
            <a:off x="628650" y="365125"/>
            <a:ext cx="7886700" cy="1325563"/>
          </a:xfrm>
        </p:spPr>
        <p:txBody>
          <a:bodyPr>
            <a:normAutofit/>
          </a:bodyPr>
          <a:lstStyle/>
          <a:p>
            <a:r>
              <a:rPr lang="en-US" b="1" dirty="0"/>
              <a:t>Leaves</a:t>
            </a:r>
            <a:r>
              <a:rPr lang="en-US" dirty="0"/>
              <a:t> (our website is really good for all leaves)</a:t>
            </a:r>
          </a:p>
        </p:txBody>
      </p:sp>
      <p:sp>
        <p:nvSpPr>
          <p:cNvPr id="3" name="Content Placeholder 2">
            <a:extLst>
              <a:ext uri="{FF2B5EF4-FFF2-40B4-BE49-F238E27FC236}">
                <a16:creationId xmlns:a16="http://schemas.microsoft.com/office/drawing/2014/main" id="{02B2DDA0-5D94-4BB0-BBC2-C77830CD53CD}"/>
              </a:ext>
            </a:extLst>
          </p:cNvPr>
          <p:cNvSpPr>
            <a:spLocks noGrp="1"/>
          </p:cNvSpPr>
          <p:nvPr>
            <p:ph idx="1"/>
          </p:nvPr>
        </p:nvSpPr>
        <p:spPr>
          <a:xfrm>
            <a:off x="3487993" y="1825625"/>
            <a:ext cx="5027357" cy="4351338"/>
          </a:xfrm>
        </p:spPr>
        <p:txBody>
          <a:bodyPr>
            <a:normAutofit/>
          </a:bodyPr>
          <a:lstStyle/>
          <a:p>
            <a:r>
              <a:rPr lang="en-US" sz="2100" dirty="0"/>
              <a:t>For childbirth, </a:t>
            </a:r>
          </a:p>
          <a:p>
            <a:pPr marL="0" indent="0">
              <a:buNone/>
            </a:pPr>
            <a:r>
              <a:rPr lang="en-US" sz="2100" dirty="0"/>
              <a:t>a </a:t>
            </a:r>
            <a:r>
              <a:rPr lang="en-US" sz="2100" b="1" dirty="0"/>
              <a:t>birth mother </a:t>
            </a:r>
            <a:r>
              <a:rPr lang="en-US" sz="2100" dirty="0"/>
              <a:t>is entitled to </a:t>
            </a:r>
          </a:p>
          <a:p>
            <a:pPr marL="0" indent="0">
              <a:buNone/>
            </a:pPr>
            <a:r>
              <a:rPr lang="en-US" sz="2100" dirty="0"/>
              <a:t>a) one quarter full leave where 12 weeks are taken as Family and Medical Leave (FML) and</a:t>
            </a:r>
          </a:p>
          <a:p>
            <a:pPr marL="0" indent="0">
              <a:buNone/>
            </a:pPr>
            <a:r>
              <a:rPr lang="en-US" sz="2100" dirty="0"/>
              <a:t>b) One quarter Active Service Modified Duties (ASMD)</a:t>
            </a:r>
          </a:p>
          <a:p>
            <a:pPr marL="0" indent="0">
              <a:buNone/>
            </a:pPr>
            <a:r>
              <a:rPr lang="en-US" sz="2100" b="1" dirty="0"/>
              <a:t>the other parent </a:t>
            </a:r>
            <a:r>
              <a:rPr lang="en-US" sz="2100" dirty="0"/>
              <a:t>is entitled to</a:t>
            </a:r>
          </a:p>
          <a:p>
            <a:pPr marL="0" indent="0">
              <a:buNone/>
            </a:pPr>
            <a:r>
              <a:rPr lang="en-US" sz="2100" dirty="0"/>
              <a:t>One quarter ASMD if they declare they are responsible for at least 50% care of the child</a:t>
            </a:r>
          </a:p>
        </p:txBody>
      </p:sp>
    </p:spTree>
    <p:extLst>
      <p:ext uri="{BB962C8B-B14F-4D97-AF65-F5344CB8AC3E}">
        <p14:creationId xmlns:p14="http://schemas.microsoft.com/office/powerpoint/2010/main" val="11239069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1D0AA5-FA49-4470-AD08-28FF37481A59}"/>
              </a:ext>
            </a:extLst>
          </p:cNvPr>
          <p:cNvPicPr>
            <a:picLocks noChangeAspect="1"/>
          </p:cNvPicPr>
          <p:nvPr/>
        </p:nvPicPr>
        <p:blipFill rotWithShape="1">
          <a:blip r:embed="rId2"/>
          <a:srcRect l="45217" r="20944" b="-1"/>
          <a:stretch/>
        </p:blipFill>
        <p:spPr>
          <a:xfrm>
            <a:off x="20"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a:solidFill>
              <a:srgbClr val="46526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6E5E5A1-3322-4A73-9FF3-CBA29976F0A0}"/>
              </a:ext>
            </a:extLst>
          </p:cNvPr>
          <p:cNvSpPr>
            <a:spLocks noGrp="1"/>
          </p:cNvSpPr>
          <p:nvPr>
            <p:ph type="title"/>
          </p:nvPr>
        </p:nvSpPr>
        <p:spPr>
          <a:xfrm>
            <a:off x="3724072" y="629268"/>
            <a:ext cx="4939868" cy="1286160"/>
          </a:xfrm>
        </p:spPr>
        <p:txBody>
          <a:bodyPr anchor="b">
            <a:normAutofit/>
          </a:bodyPr>
          <a:lstStyle/>
          <a:p>
            <a:r>
              <a:rPr lang="en-US" b="1" dirty="0"/>
              <a:t>Sabbatical</a:t>
            </a:r>
          </a:p>
        </p:txBody>
      </p:sp>
      <p:sp>
        <p:nvSpPr>
          <p:cNvPr id="3" name="Content Placeholder 2">
            <a:extLst>
              <a:ext uri="{FF2B5EF4-FFF2-40B4-BE49-F238E27FC236}">
                <a16:creationId xmlns:a16="http://schemas.microsoft.com/office/drawing/2014/main" id="{7CED8E7D-CC78-4056-9CCA-34903D730AFE}"/>
              </a:ext>
            </a:extLst>
          </p:cNvPr>
          <p:cNvSpPr>
            <a:spLocks noGrp="1"/>
          </p:cNvSpPr>
          <p:nvPr>
            <p:ph idx="1"/>
          </p:nvPr>
        </p:nvSpPr>
        <p:spPr>
          <a:xfrm>
            <a:off x="3724073" y="2438400"/>
            <a:ext cx="4939867" cy="3785419"/>
          </a:xfrm>
        </p:spPr>
        <p:txBody>
          <a:bodyPr>
            <a:normAutofit/>
          </a:bodyPr>
          <a:lstStyle/>
          <a:p>
            <a:r>
              <a:rPr lang="en-US" sz="1600" dirty="0"/>
              <a:t>Sabbaticals are a privilege and not a right – APM 740. </a:t>
            </a:r>
            <a:r>
              <a:rPr lang="en-US" sz="1600" dirty="0">
                <a:solidFill>
                  <a:srgbClr val="FF0000"/>
                </a:solidFill>
              </a:rPr>
              <a:t>Discuss</a:t>
            </a:r>
          </a:p>
          <a:p>
            <a:r>
              <a:rPr lang="en-US" sz="1600" dirty="0"/>
              <a:t>Approval of regular sabbaticals delegated to the dean</a:t>
            </a:r>
          </a:p>
          <a:p>
            <a:r>
              <a:rPr lang="en-US" sz="1600" dirty="0"/>
              <a:t>For In Residence, sabbaticals the faculty member either has to teach a course or has to petition me to substitute </a:t>
            </a:r>
            <a:r>
              <a:rPr lang="en-US" sz="1600" b="1" dirty="0"/>
              <a:t>significant</a:t>
            </a:r>
            <a:r>
              <a:rPr lang="en-US" sz="1600" dirty="0"/>
              <a:t> service for the teaching or do neither if using the same number of credits as for a sabbatical away.</a:t>
            </a:r>
          </a:p>
          <a:p>
            <a:r>
              <a:rPr lang="en-US" sz="1600" dirty="0"/>
              <a:t>APM maximum accrual is 30 credits (</a:t>
            </a:r>
            <a:r>
              <a:rPr lang="en-US" sz="1600" dirty="0" err="1"/>
              <a:t>equiv</a:t>
            </a:r>
            <a:r>
              <a:rPr lang="en-US" sz="1600" dirty="0"/>
              <a:t> to a year+ at full salary, although max at any one time is a year) for 9 month faculty, but if there has been administrative service that has delayed being able to take a sabbatical, they can petition to accrue up to 36.</a:t>
            </a:r>
          </a:p>
        </p:txBody>
      </p:sp>
    </p:spTree>
    <p:extLst>
      <p:ext uri="{BB962C8B-B14F-4D97-AF65-F5344CB8AC3E}">
        <p14:creationId xmlns:p14="http://schemas.microsoft.com/office/powerpoint/2010/main" val="18485800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D21F9A-7FE8-4E34-B834-C3720D650AB6}"/>
              </a:ext>
            </a:extLst>
          </p:cNvPr>
          <p:cNvPicPr>
            <a:picLocks noChangeAspect="1"/>
          </p:cNvPicPr>
          <p:nvPr/>
        </p:nvPicPr>
        <p:blipFill rotWithShape="1">
          <a:blip r:embed="rId2"/>
          <a:srcRect l="18412" r="28346" b="-2"/>
          <a:stretch/>
        </p:blipFill>
        <p:spPr>
          <a:xfrm>
            <a:off x="3477006" y="640082"/>
            <a:ext cx="5187246" cy="5577837"/>
          </a:xfrm>
          <a:prstGeom prst="rect">
            <a:avLst/>
          </a:prstGeom>
          <a:effectLst/>
        </p:spPr>
      </p:pic>
      <p:sp>
        <p:nvSpPr>
          <p:cNvPr id="2" name="Title 1">
            <a:extLst>
              <a:ext uri="{FF2B5EF4-FFF2-40B4-BE49-F238E27FC236}">
                <a16:creationId xmlns:a16="http://schemas.microsoft.com/office/drawing/2014/main" id="{B832A3E1-46D6-41EC-8834-8E206BF3B64E}"/>
              </a:ext>
            </a:extLst>
          </p:cNvPr>
          <p:cNvSpPr>
            <a:spLocks noGrp="1"/>
          </p:cNvSpPr>
          <p:nvPr>
            <p:ph type="title"/>
          </p:nvPr>
        </p:nvSpPr>
        <p:spPr>
          <a:xfrm>
            <a:off x="486696" y="195633"/>
            <a:ext cx="2750280" cy="1676603"/>
          </a:xfrm>
        </p:spPr>
        <p:txBody>
          <a:bodyPr>
            <a:normAutofit/>
          </a:bodyPr>
          <a:lstStyle/>
          <a:p>
            <a:r>
              <a:rPr lang="en-US" sz="3700" b="1" dirty="0"/>
              <a:t>Consultation with APO/me</a:t>
            </a:r>
          </a:p>
        </p:txBody>
      </p:sp>
      <p:sp>
        <p:nvSpPr>
          <p:cNvPr id="3" name="Content Placeholder 2">
            <a:extLst>
              <a:ext uri="{FF2B5EF4-FFF2-40B4-BE49-F238E27FC236}">
                <a16:creationId xmlns:a16="http://schemas.microsoft.com/office/drawing/2014/main" id="{97521574-0381-45B4-8407-47FFD324ACCA}"/>
              </a:ext>
            </a:extLst>
          </p:cNvPr>
          <p:cNvSpPr>
            <a:spLocks noGrp="1"/>
          </p:cNvSpPr>
          <p:nvPr>
            <p:ph idx="1"/>
          </p:nvPr>
        </p:nvSpPr>
        <p:spPr>
          <a:xfrm>
            <a:off x="246666" y="1517715"/>
            <a:ext cx="2990309" cy="4159349"/>
          </a:xfrm>
        </p:spPr>
        <p:txBody>
          <a:bodyPr>
            <a:noAutofit/>
          </a:bodyPr>
          <a:lstStyle/>
          <a:p>
            <a:pPr marL="0" indent="0">
              <a:buNone/>
            </a:pPr>
            <a:r>
              <a:rPr lang="en-US" sz="1800" dirty="0"/>
              <a:t>Most questions best through staff in APO, but if its really complicated, come to me. Sometimes when </a:t>
            </a:r>
            <a:r>
              <a:rPr lang="en-US" sz="1800" dirty="0" err="1"/>
              <a:t>dept</a:t>
            </a:r>
            <a:r>
              <a:rPr lang="en-US" sz="1800" dirty="0"/>
              <a:t> or deans office staff understand 90% of an issue and pose a hypothetical to one of the APO analysts who then really get 80% of information and tries then to ask me and and……you get the picture. We are here to try to help you achieve what you need to in a way that fits within UC/State/Federal regulations. BUT, please send all forms/memos through the staff so we can keep proper records – we are legally required to do so.</a:t>
            </a:r>
          </a:p>
        </p:txBody>
      </p:sp>
    </p:spTree>
    <p:extLst>
      <p:ext uri="{BB962C8B-B14F-4D97-AF65-F5344CB8AC3E}">
        <p14:creationId xmlns:p14="http://schemas.microsoft.com/office/powerpoint/2010/main" val="39759569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D5D14-D39A-41A0-868B-F619C8DAA2E3}"/>
              </a:ext>
            </a:extLst>
          </p:cNvPr>
          <p:cNvPicPr>
            <a:picLocks noChangeAspect="1"/>
          </p:cNvPicPr>
          <p:nvPr/>
        </p:nvPicPr>
        <p:blipFill rotWithShape="1">
          <a:blip r:embed="rId2"/>
          <a:srcRect l="12786" r="18858" b="3"/>
          <a:stretch/>
        </p:blipFill>
        <p:spPr>
          <a:xfrm>
            <a:off x="4753737" y="1904281"/>
            <a:ext cx="3805552" cy="4272681"/>
          </a:xfrm>
          <a:prstGeom prst="rect">
            <a:avLst/>
          </a:prstGeom>
        </p:spPr>
      </p:pic>
      <p:sp>
        <p:nvSpPr>
          <p:cNvPr id="2" name="Title 1">
            <a:extLst>
              <a:ext uri="{FF2B5EF4-FFF2-40B4-BE49-F238E27FC236}">
                <a16:creationId xmlns:a16="http://schemas.microsoft.com/office/drawing/2014/main" id="{0668587F-99BD-4C01-B6FF-758ADBB1F9EA}"/>
              </a:ext>
            </a:extLst>
          </p:cNvPr>
          <p:cNvSpPr>
            <a:spLocks noGrp="1"/>
          </p:cNvSpPr>
          <p:nvPr>
            <p:ph type="title"/>
          </p:nvPr>
        </p:nvSpPr>
        <p:spPr>
          <a:xfrm>
            <a:off x="628650" y="365125"/>
            <a:ext cx="7886700" cy="1325563"/>
          </a:xfrm>
        </p:spPr>
        <p:txBody>
          <a:bodyPr>
            <a:normAutofit/>
          </a:bodyPr>
          <a:lstStyle/>
          <a:p>
            <a:r>
              <a:rPr lang="en-US" dirty="0"/>
              <a:t>Negotiated Salary Trial Program</a:t>
            </a:r>
          </a:p>
        </p:txBody>
      </p:sp>
      <p:sp>
        <p:nvSpPr>
          <p:cNvPr id="3" name="Content Placeholder 2">
            <a:extLst>
              <a:ext uri="{FF2B5EF4-FFF2-40B4-BE49-F238E27FC236}">
                <a16:creationId xmlns:a16="http://schemas.microsoft.com/office/drawing/2014/main" id="{9F23369B-B10B-4659-AF67-B9A11D1F1ECB}"/>
              </a:ext>
            </a:extLst>
          </p:cNvPr>
          <p:cNvSpPr>
            <a:spLocks noGrp="1"/>
          </p:cNvSpPr>
          <p:nvPr>
            <p:ph idx="1"/>
          </p:nvPr>
        </p:nvSpPr>
        <p:spPr>
          <a:xfrm>
            <a:off x="386500" y="1668545"/>
            <a:ext cx="4185500" cy="5184742"/>
          </a:xfrm>
        </p:spPr>
        <p:txBody>
          <a:bodyPr>
            <a:normAutofit/>
          </a:bodyPr>
          <a:lstStyle/>
          <a:p>
            <a:pPr marL="0" indent="0">
              <a:buNone/>
            </a:pPr>
            <a:r>
              <a:rPr lang="en-US" sz="1800" dirty="0"/>
              <a:t>This Fall, all Senate faculty will be asked to weigh in on extension of this program to UCR. Currently operating at UCI, UCLA and UCSD -and they are stealing our faculty! The program allows a faculty member </a:t>
            </a:r>
            <a:r>
              <a:rPr lang="en-US" sz="1800" b="1" dirty="0"/>
              <a:t>in good standing </a:t>
            </a:r>
            <a:r>
              <a:rPr lang="en-US" sz="1800" dirty="0"/>
              <a:t>to increase their salary up to 30% from non-State funds available to them (e.g. gifts, endowments, grant funds) by negotiation with the chair as long as the funds are stable for that year (must be re-negotiated each year), they do not decrease their classroom teaching load (cannot buy-out of teaching) or quality of instruction, their supervision of graduate students and postdocs, their service duties etc. This is over and above any summer salary and does not count towards retirement benefits. It goes away when funds are not available.</a:t>
            </a:r>
          </a:p>
          <a:p>
            <a:pPr marL="0" indent="0">
              <a:buNone/>
            </a:pPr>
            <a:endParaRPr lang="en-US" sz="1600" dirty="0"/>
          </a:p>
        </p:txBody>
      </p:sp>
    </p:spTree>
    <p:extLst>
      <p:ext uri="{BB962C8B-B14F-4D97-AF65-F5344CB8AC3E}">
        <p14:creationId xmlns:p14="http://schemas.microsoft.com/office/powerpoint/2010/main" val="28836909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3D9F4-E930-4DC4-8245-692CB1A8E77E}"/>
              </a:ext>
            </a:extLst>
          </p:cNvPr>
          <p:cNvSpPr>
            <a:spLocks noGrp="1"/>
          </p:cNvSpPr>
          <p:nvPr>
            <p:ph type="title"/>
          </p:nvPr>
        </p:nvSpPr>
        <p:spPr/>
        <p:txBody>
          <a:bodyPr/>
          <a:lstStyle/>
          <a:p>
            <a:r>
              <a:rPr lang="en-US" b="1" dirty="0"/>
              <a:t>Negotiated Salary Trial Program</a:t>
            </a:r>
          </a:p>
        </p:txBody>
      </p:sp>
      <p:sp>
        <p:nvSpPr>
          <p:cNvPr id="3" name="Content Placeholder 2">
            <a:extLst>
              <a:ext uri="{FF2B5EF4-FFF2-40B4-BE49-F238E27FC236}">
                <a16:creationId xmlns:a16="http://schemas.microsoft.com/office/drawing/2014/main" id="{8BC00BA4-13BD-48EB-B353-457D8879C8F5}"/>
              </a:ext>
            </a:extLst>
          </p:cNvPr>
          <p:cNvSpPr>
            <a:spLocks noGrp="1"/>
          </p:cNvSpPr>
          <p:nvPr>
            <p:ph idx="1"/>
          </p:nvPr>
        </p:nvSpPr>
        <p:spPr/>
        <p:txBody>
          <a:bodyPr/>
          <a:lstStyle/>
          <a:p>
            <a:pPr marL="0" indent="0">
              <a:buNone/>
            </a:pPr>
            <a:r>
              <a:rPr lang="en-US" dirty="0"/>
              <a:t>How would it be beneficial?</a:t>
            </a:r>
          </a:p>
          <a:p>
            <a:r>
              <a:rPr lang="en-US" dirty="0"/>
              <a:t>When recruiting from an institution that pays higher salaries or when retaining a faculty member since allowing them to increase their salary from alternate sources does not impact the permanent budget of college (</a:t>
            </a:r>
            <a:r>
              <a:rPr lang="en-US" dirty="0" err="1"/>
              <a:t>offscales</a:t>
            </a:r>
            <a:r>
              <a:rPr lang="en-US" dirty="0"/>
              <a:t> are effectively permanent), making more funds available for other needs. It also does not create large inequities in what UCR pays due to retentions</a:t>
            </a:r>
          </a:p>
          <a:p>
            <a:r>
              <a:rPr lang="en-US" dirty="0"/>
              <a:t>We lose fewer faculty to other UCs</a:t>
            </a:r>
          </a:p>
        </p:txBody>
      </p:sp>
    </p:spTree>
    <p:extLst>
      <p:ext uri="{BB962C8B-B14F-4D97-AF65-F5344CB8AC3E}">
        <p14:creationId xmlns:p14="http://schemas.microsoft.com/office/powerpoint/2010/main" val="3429021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0ACFF8-204F-42EC-AF27-1BFF0BE234AF}"/>
              </a:ext>
            </a:extLst>
          </p:cNvPr>
          <p:cNvPicPr>
            <a:picLocks noChangeAspect="1"/>
          </p:cNvPicPr>
          <p:nvPr/>
        </p:nvPicPr>
        <p:blipFill rotWithShape="1">
          <a:blip r:embed="rId2"/>
          <a:srcRect l="14772" r="5946" b="-2"/>
          <a:stretch/>
        </p:blipFill>
        <p:spPr>
          <a:xfrm>
            <a:off x="3477006" y="640082"/>
            <a:ext cx="5187246" cy="5577837"/>
          </a:xfrm>
          <a:prstGeom prst="rect">
            <a:avLst/>
          </a:prstGeom>
          <a:effectLst/>
        </p:spPr>
      </p:pic>
      <p:sp>
        <p:nvSpPr>
          <p:cNvPr id="2" name="Title 1">
            <a:extLst>
              <a:ext uri="{FF2B5EF4-FFF2-40B4-BE49-F238E27FC236}">
                <a16:creationId xmlns:a16="http://schemas.microsoft.com/office/drawing/2014/main" id="{B3385CB7-920F-43DE-8B21-519B9A76F474}"/>
              </a:ext>
            </a:extLst>
          </p:cNvPr>
          <p:cNvSpPr>
            <a:spLocks noGrp="1"/>
          </p:cNvSpPr>
          <p:nvPr>
            <p:ph type="title"/>
          </p:nvPr>
        </p:nvSpPr>
        <p:spPr>
          <a:xfrm>
            <a:off x="486696" y="629266"/>
            <a:ext cx="2750280" cy="1676603"/>
          </a:xfrm>
        </p:spPr>
        <p:txBody>
          <a:bodyPr>
            <a:normAutofit/>
          </a:bodyPr>
          <a:lstStyle/>
          <a:p>
            <a:r>
              <a:rPr lang="en-US" sz="3700" b="1"/>
              <a:t>Negotiated Salary Trial Program</a:t>
            </a:r>
          </a:p>
        </p:txBody>
      </p:sp>
      <p:sp>
        <p:nvSpPr>
          <p:cNvPr id="3" name="Content Placeholder 2">
            <a:extLst>
              <a:ext uri="{FF2B5EF4-FFF2-40B4-BE49-F238E27FC236}">
                <a16:creationId xmlns:a16="http://schemas.microsoft.com/office/drawing/2014/main" id="{4686DAB5-7C93-4FC3-9C6D-09C171921FEF}"/>
              </a:ext>
            </a:extLst>
          </p:cNvPr>
          <p:cNvSpPr>
            <a:spLocks noGrp="1"/>
          </p:cNvSpPr>
          <p:nvPr>
            <p:ph idx="1"/>
          </p:nvPr>
        </p:nvSpPr>
        <p:spPr>
          <a:xfrm>
            <a:off x="486697" y="2438400"/>
            <a:ext cx="2750278" cy="3785419"/>
          </a:xfrm>
        </p:spPr>
        <p:txBody>
          <a:bodyPr>
            <a:normAutofit/>
          </a:bodyPr>
          <a:lstStyle/>
          <a:p>
            <a:r>
              <a:rPr lang="en-US" sz="1600" dirty="0"/>
              <a:t>What are likely concerns?</a:t>
            </a:r>
          </a:p>
          <a:p>
            <a:r>
              <a:rPr lang="en-US" sz="1600" dirty="0"/>
              <a:t>Furthering inequities among disciplines. </a:t>
            </a:r>
            <a:r>
              <a:rPr lang="en-US" sz="1600" dirty="0">
                <a:solidFill>
                  <a:srgbClr val="FF0000"/>
                </a:solidFill>
              </a:rPr>
              <a:t>Discuss</a:t>
            </a:r>
          </a:p>
          <a:p>
            <a:r>
              <a:rPr lang="en-US" sz="1600" dirty="0"/>
              <a:t>Potentially allowing the State/UC to shirk its duty to pay a competitive salary. </a:t>
            </a:r>
            <a:r>
              <a:rPr lang="en-US" sz="1600" dirty="0">
                <a:solidFill>
                  <a:srgbClr val="FF0000"/>
                </a:solidFill>
              </a:rPr>
              <a:t>Discuss</a:t>
            </a:r>
          </a:p>
          <a:p>
            <a:r>
              <a:rPr lang="en-US" sz="1600" dirty="0"/>
              <a:t>More for chairs and support staff to do, although usually small percentage of faculty participate</a:t>
            </a:r>
          </a:p>
          <a:p>
            <a:endParaRPr lang="en-US" sz="1600" dirty="0"/>
          </a:p>
        </p:txBody>
      </p:sp>
    </p:spTree>
    <p:extLst>
      <p:ext uri="{BB962C8B-B14F-4D97-AF65-F5344CB8AC3E}">
        <p14:creationId xmlns:p14="http://schemas.microsoft.com/office/powerpoint/2010/main" val="3212391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altLang="en-US" sz="3000" b="1" dirty="0">
                <a:solidFill>
                  <a:srgbClr val="7A6E67"/>
                </a:solidFill>
                <a:latin typeface="Calibri" panose="020F0502020204030204" pitchFamily="34" charset="0"/>
              </a:rPr>
              <a:t>Table 4: Department letters</a:t>
            </a:r>
          </a:p>
        </p:txBody>
      </p:sp>
      <p:sp>
        <p:nvSpPr>
          <p:cNvPr id="15363" name="Rectangle 5"/>
          <p:cNvSpPr>
            <a:spLocks noGrp="1" noChangeArrowheads="1"/>
          </p:cNvSpPr>
          <p:nvPr>
            <p:ph type="body" idx="4294967295"/>
          </p:nvPr>
        </p:nvSpPr>
        <p:spPr>
          <a:xfrm>
            <a:off x="457199" y="1524000"/>
            <a:ext cx="8287657" cy="4724400"/>
          </a:xfrm>
        </p:spPr>
        <p:txBody>
          <a:bodyPr/>
          <a:lstStyle/>
          <a:p>
            <a:pPr marL="428625" indent="-428625"/>
            <a:r>
              <a:rPr lang="en-US" altLang="en-US" sz="2000" dirty="0"/>
              <a:t>1: Critique the following excerpt from a departmental letter</a:t>
            </a:r>
          </a:p>
          <a:p>
            <a:pPr marL="428625" indent="-428625"/>
            <a:r>
              <a:rPr lang="en-US" altLang="en-US" sz="2000" dirty="0"/>
              <a:t>Professor D’s research is on the electrophysiology of rodent vibrissae. During this review period, Professor D has published 5 technical journal articles in high ranking journals in her field. The faculty consider this excellent productivity.</a:t>
            </a:r>
          </a:p>
          <a:p>
            <a:pPr marL="428625" indent="-428625"/>
            <a:r>
              <a:rPr lang="en-US" altLang="en-US" sz="2000" b="1" dirty="0">
                <a:solidFill>
                  <a:srgbClr val="336600"/>
                </a:solidFill>
              </a:rPr>
              <a:t>Lack of specificity about the impact of research on the field.</a:t>
            </a:r>
          </a:p>
          <a:p>
            <a:pPr marL="428625" indent="-428625"/>
            <a:r>
              <a:rPr lang="en-US" altLang="en-US" sz="2000" b="1" dirty="0">
                <a:solidFill>
                  <a:srgbClr val="336600"/>
                </a:solidFill>
              </a:rPr>
              <a:t>Lack of context; general impact of scientific endeavor within the field.  What was Professor D’s role in the research? Was it done in her lab?</a:t>
            </a:r>
          </a:p>
          <a:p>
            <a:pPr marL="428625" indent="-428625"/>
            <a:r>
              <a:rPr lang="en-US" altLang="en-US" sz="2000" b="1" dirty="0">
                <a:solidFill>
                  <a:srgbClr val="336600"/>
                </a:solidFill>
              </a:rPr>
              <a:t>What is the expected productivity in this field, e.g. a paper every year?</a:t>
            </a:r>
          </a:p>
          <a:p>
            <a:pPr marL="428625" indent="-428625"/>
            <a:r>
              <a:rPr lang="en-US" altLang="en-US" sz="2000" b="1" dirty="0">
                <a:solidFill>
                  <a:schemeClr val="tx2">
                    <a:lumMod val="60000"/>
                    <a:lumOff val="40000"/>
                  </a:schemeClr>
                </a:solidFill>
              </a:rPr>
              <a:t>VPAP-what is high ranking journal in her field- Top 5% or 50%? What is the field – all those interested only in rodent vibrissae or all electrophysiology or all mammalian biology?</a:t>
            </a:r>
          </a:p>
          <a:p>
            <a:pPr marL="428625" indent="-428625"/>
            <a:endParaRPr lang="en-US" altLang="en-US" sz="2000" dirty="0">
              <a:solidFill>
                <a:schemeClr val="tx2">
                  <a:lumMod val="60000"/>
                  <a:lumOff val="40000"/>
                </a:schemeClr>
              </a:solidFill>
            </a:endParaRPr>
          </a:p>
          <a:p>
            <a:pPr marL="428625" indent="-428625"/>
            <a:endParaRPr lang="en-US" altLang="en-US" sz="2000" dirty="0"/>
          </a:p>
        </p:txBody>
      </p:sp>
      <p:sp>
        <p:nvSpPr>
          <p:cNvPr id="2" name="Rectangle 1">
            <a:extLst>
              <a:ext uri="{FF2B5EF4-FFF2-40B4-BE49-F238E27FC236}">
                <a16:creationId xmlns:a16="http://schemas.microsoft.com/office/drawing/2014/main" id="{F2305666-2BD1-414D-942E-3F8EE7564ADB}"/>
              </a:ext>
            </a:extLst>
          </p:cNvPr>
          <p:cNvSpPr/>
          <p:nvPr/>
        </p:nvSpPr>
        <p:spPr>
          <a:xfrm>
            <a:off x="457199" y="3110847"/>
            <a:ext cx="8403997" cy="30542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19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36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6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altLang="en-US" sz="3000" b="1" dirty="0">
                <a:solidFill>
                  <a:srgbClr val="7A6E67"/>
                </a:solidFill>
                <a:latin typeface="Calibri" panose="020F0502020204030204" pitchFamily="34" charset="0"/>
              </a:rPr>
              <a:t>Table 4: Department letters</a:t>
            </a:r>
          </a:p>
        </p:txBody>
      </p:sp>
      <p:sp>
        <p:nvSpPr>
          <p:cNvPr id="16387" name="Rectangle 5"/>
          <p:cNvSpPr>
            <a:spLocks noGrp="1" noChangeArrowheads="1"/>
          </p:cNvSpPr>
          <p:nvPr>
            <p:ph type="body" idx="4294967295"/>
          </p:nvPr>
        </p:nvSpPr>
        <p:spPr/>
        <p:txBody>
          <a:bodyPr/>
          <a:lstStyle/>
          <a:p>
            <a:pPr marL="428625" indent="-428625"/>
            <a:r>
              <a:rPr lang="en-US" altLang="en-US" sz="2000" dirty="0"/>
              <a:t>2: Critique the following excerpt from a departmental letter </a:t>
            </a:r>
          </a:p>
          <a:p>
            <a:pPr marL="428625" indent="-428625"/>
            <a:endParaRPr lang="en-US" altLang="en-US" sz="2000" dirty="0"/>
          </a:p>
          <a:p>
            <a:pPr marL="428625" indent="-428625"/>
            <a:r>
              <a:rPr lang="en-US" altLang="en-US" sz="2000" dirty="0"/>
              <a:t>Professor E has done an excellent job in all areas of review and so the faculty recommends a merit to Associate professor, step IV O/S with an additional Half step O/S.</a:t>
            </a:r>
          </a:p>
          <a:p>
            <a:pPr marL="428625" indent="-428625"/>
            <a:endParaRPr lang="en-US" altLang="en-US" sz="2000" dirty="0"/>
          </a:p>
          <a:p>
            <a:pPr marL="428625" indent="-428625"/>
            <a:r>
              <a:rPr lang="en-US" altLang="en-US" sz="2000" b="1" dirty="0">
                <a:solidFill>
                  <a:srgbClr val="336600"/>
                </a:solidFill>
              </a:rPr>
              <a:t>This sounds like a concluding sentence.  It would be good to give details.  If this is not a concluding statement, have a separate sentence for a normal merit, and then a separate recommendation for off-scale.  Have separate statements on normal, and the </a:t>
            </a:r>
            <a:r>
              <a:rPr lang="en-US" altLang="en-US" sz="2000" b="1" dirty="0" err="1">
                <a:solidFill>
                  <a:srgbClr val="336600"/>
                </a:solidFill>
              </a:rPr>
              <a:t>offscales</a:t>
            </a:r>
            <a:r>
              <a:rPr lang="en-US" altLang="en-US" sz="2000" b="1" dirty="0">
                <a:solidFill>
                  <a:srgbClr val="336600"/>
                </a:solidFill>
              </a:rPr>
              <a:t>.  Indicate a faculty statement about the strength of the vote.  The conclusion is too dry.</a:t>
            </a:r>
          </a:p>
        </p:txBody>
      </p:sp>
      <p:sp>
        <p:nvSpPr>
          <p:cNvPr id="2" name="Rectangle 1">
            <a:extLst>
              <a:ext uri="{FF2B5EF4-FFF2-40B4-BE49-F238E27FC236}">
                <a16:creationId xmlns:a16="http://schemas.microsoft.com/office/drawing/2014/main" id="{937F51BA-4D23-47D7-A7DE-2BDDFC320CA5}"/>
              </a:ext>
            </a:extLst>
          </p:cNvPr>
          <p:cNvSpPr/>
          <p:nvPr/>
        </p:nvSpPr>
        <p:spPr>
          <a:xfrm>
            <a:off x="395926" y="3827282"/>
            <a:ext cx="8323868" cy="23496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733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457200"/>
            <a:ext cx="8229600" cy="762000"/>
          </a:xfrm>
        </p:spPr>
        <p:txBody>
          <a:bodyPr/>
          <a:lstStyle/>
          <a:p>
            <a:pPr eaLnBrk="1" hangingPunct="1"/>
            <a:r>
              <a:rPr lang="en-US" altLang="en-US" sz="3000" b="1" dirty="0">
                <a:solidFill>
                  <a:srgbClr val="7A6E67"/>
                </a:solidFill>
                <a:latin typeface="Calibri" panose="020F0502020204030204" pitchFamily="34" charset="0"/>
              </a:rPr>
              <a:t>Table 4: Department letters</a:t>
            </a:r>
          </a:p>
        </p:txBody>
      </p:sp>
      <p:sp>
        <p:nvSpPr>
          <p:cNvPr id="17411" name="Rectangle 5"/>
          <p:cNvSpPr>
            <a:spLocks noGrp="1" noChangeArrowheads="1"/>
          </p:cNvSpPr>
          <p:nvPr>
            <p:ph type="body" idx="4294967295"/>
          </p:nvPr>
        </p:nvSpPr>
        <p:spPr>
          <a:xfrm>
            <a:off x="381000" y="1034145"/>
            <a:ext cx="8458200" cy="5715000"/>
          </a:xfrm>
        </p:spPr>
        <p:txBody>
          <a:bodyPr/>
          <a:lstStyle/>
          <a:p>
            <a:pPr marL="428625" indent="-428625"/>
            <a:r>
              <a:rPr lang="en-US" altLang="en-US" sz="1600" dirty="0"/>
              <a:t>Professor F is a full professor, step II in a laboratory science and hence needs grant funding to sustain his research. He has been without grant funding for 3 years and is so frustrated that he refuses to write any more grants. Nevertheless, he has published what most would consider a sufficient number of impactful, high quality papers from his previously-funded work and participated in some interesting collaborative studies. His teaching is excellent and he is an excellent department and campus citizen. What do you say about his lack of grant funding? How do you help?</a:t>
            </a:r>
          </a:p>
          <a:p>
            <a:pPr marL="428625" indent="-428625"/>
            <a:r>
              <a:rPr lang="en-US" altLang="en-US" sz="2000" b="1" dirty="0">
                <a:solidFill>
                  <a:srgbClr val="336600"/>
                </a:solidFill>
              </a:rPr>
              <a:t>Absence of money should not be a barrier to advancement.  Lack of money is offset by the excellent amount of work in high impact journals. Specifically, while some colleagues may have concerns that lack of success in a peer review grant process indicates poor quality of research, this is off set by the success in publishing in high impact  journals where the peer review standards are very high  Thus, this publishing in high impact journals should be enough to assuage skeptics.  Despite having no money, Prof F has done excellent research.  We need to be sensitive to the field and ability to obtain grants in that field.  Department should help Prof D to seek help from colleagues (peer critique), grant writers.</a:t>
            </a:r>
          </a:p>
          <a:p>
            <a:pPr marL="428625" indent="-428625"/>
            <a:r>
              <a:rPr lang="en-US" altLang="en-US" sz="2000" dirty="0">
                <a:solidFill>
                  <a:schemeClr val="tx2">
                    <a:lumMod val="60000"/>
                    <a:lumOff val="40000"/>
                  </a:schemeClr>
                </a:solidFill>
              </a:rPr>
              <a:t>VPAP- Office of Research offers a lot of help in this area – contacts at funding agencies, grant-writing, trips to funding agencies etc. Also, some perspective that most have to write several grants to get one.</a:t>
            </a:r>
          </a:p>
        </p:txBody>
      </p:sp>
      <p:sp>
        <p:nvSpPr>
          <p:cNvPr id="2" name="Rectangle 1">
            <a:extLst>
              <a:ext uri="{FF2B5EF4-FFF2-40B4-BE49-F238E27FC236}">
                <a16:creationId xmlns:a16="http://schemas.microsoft.com/office/drawing/2014/main" id="{F7E761E2-989A-483A-9320-28B864DC2C6D}"/>
              </a:ext>
            </a:extLst>
          </p:cNvPr>
          <p:cNvSpPr/>
          <p:nvPr/>
        </p:nvSpPr>
        <p:spPr>
          <a:xfrm>
            <a:off x="282804" y="2667786"/>
            <a:ext cx="8776355" cy="40813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204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1"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77" name="think-cell Slide" r:id="rId5" imgW="0" imgH="0" progId="TCLayout.ActiveDocument.1">
                  <p:embed/>
                </p:oleObj>
              </mc:Choice>
              <mc:Fallback>
                <p:oleObj name="think-cell Slide" r:id="rId5" imgW="0" imgH="0" progId="TCLayout.ActiveDocument.1">
                  <p:embed/>
                  <p:pic>
                    <p:nvPicPr>
                      <p:cNvPr id="16386" name="Object 1" hidden="1"/>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387" name="Title 2"/>
          <p:cNvSpPr txBox="1">
            <a:spLocks/>
          </p:cNvSpPr>
          <p:nvPr/>
        </p:nvSpPr>
        <p:spPr bwMode="gray">
          <a:xfrm>
            <a:off x="461963" y="571500"/>
            <a:ext cx="85296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67082" bIns="0"/>
          <a:lstStyle>
            <a:lvl1pPr defTabSz="912813">
              <a:lnSpc>
                <a:spcPct val="120000"/>
              </a:lnSpc>
              <a:spcBef>
                <a:spcPts val="600"/>
              </a:spcBef>
              <a:spcAft>
                <a:spcPts val="1200"/>
              </a:spcAft>
              <a:buFont typeface="Arial" panose="020B0604020202020204" pitchFamily="34" charset="0"/>
              <a:buChar char="​"/>
              <a:defRPr sz="1500">
                <a:solidFill>
                  <a:schemeClr val="tx1"/>
                </a:solidFill>
                <a:latin typeface="Georgia" panose="02040502050405020303" pitchFamily="18" charset="0"/>
                <a:ea typeface="ＭＳ Ｐゴシック" panose="020B0600070205080204" pitchFamily="34" charset="-128"/>
                <a:cs typeface="ＭＳ Ｐゴシック" panose="020B0600070205080204" pitchFamily="34" charset="-128"/>
              </a:defRPr>
            </a:lvl1pPr>
            <a:lvl2pPr marL="37931725" indent="-37474525" defTabSz="912813">
              <a:spcAft>
                <a:spcPts val="600"/>
              </a:spcAft>
              <a:buFont typeface="Arial" panose="020B0604020202020204" pitchFamily="34" charset="0"/>
              <a:buChar char="​"/>
              <a:defRPr sz="1500" i="1">
                <a:solidFill>
                  <a:schemeClr val="tx2"/>
                </a:solidFill>
                <a:latin typeface="Corbel" panose="020B0503020204020204" pitchFamily="34" charset="0"/>
                <a:ea typeface="ＭＳ Ｐゴシック" panose="020B0600070205080204" pitchFamily="34" charset="-128"/>
              </a:defRPr>
            </a:lvl2pPr>
            <a:lvl3pPr marL="1143000" indent="-228600" defTabSz="912813">
              <a:lnSpc>
                <a:spcPct val="110000"/>
              </a:lnSpc>
              <a:spcBef>
                <a:spcPts val="600"/>
              </a:spcBef>
              <a:buFont typeface="Arial" panose="020B0604020202020204" pitchFamily="34" charset="0"/>
              <a:buChar char="​"/>
              <a:defRPr sz="1100" b="1">
                <a:solidFill>
                  <a:srgbClr val="118E97"/>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3pPr>
            <a:lvl4pPr marL="1600200" indent="-228600" defTabSz="912813">
              <a:lnSpc>
                <a:spcPct val="114000"/>
              </a:lnSpc>
              <a:spcBef>
                <a:spcPts val="60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4pPr>
            <a:lvl5pPr marL="171450" indent="-171450" defTabSz="912813">
              <a:lnSpc>
                <a:spcPct val="95000"/>
              </a:lnSpc>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5pPr>
            <a:lvl6pPr marL="6286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6pPr>
            <a:lvl7pPr marL="10858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7pPr>
            <a:lvl8pPr marL="15430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8pPr>
            <a:lvl9pPr marL="20002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9pPr>
          </a:lstStyle>
          <a:p>
            <a:pPr eaLnBrk="1" hangingPunct="1">
              <a:lnSpc>
                <a:spcPct val="100000"/>
              </a:lnSpc>
              <a:spcBef>
                <a:spcPct val="0"/>
              </a:spcBef>
              <a:spcAft>
                <a:spcPct val="0"/>
              </a:spcAft>
              <a:buFontTx/>
              <a:buNone/>
            </a:pPr>
            <a:r>
              <a:rPr lang="en-US" altLang="en-US" sz="2800">
                <a:solidFill>
                  <a:srgbClr val="0000FF"/>
                </a:solidFill>
                <a:latin typeface="Lucida Sans" panose="020B0602030504020204" pitchFamily="34" charset="0"/>
              </a:rPr>
              <a:t>2.  Departmental Permanent Funding: S&amp;E (cash)</a:t>
            </a:r>
          </a:p>
        </p:txBody>
      </p:sp>
      <p:sp>
        <p:nvSpPr>
          <p:cNvPr id="16388" name="Rectangle 51"/>
          <p:cNvSpPr>
            <a:spLocks noChangeArrowheads="1"/>
          </p:cNvSpPr>
          <p:nvPr/>
        </p:nvSpPr>
        <p:spPr bwMode="auto">
          <a:xfrm>
            <a:off x="450850" y="1371600"/>
            <a:ext cx="8229600"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marL="514350" indent="-285750">
              <a:lnSpc>
                <a:spcPct val="120000"/>
              </a:lnSpc>
              <a:spcBef>
                <a:spcPts val="600"/>
              </a:spcBef>
              <a:spcAft>
                <a:spcPts val="1200"/>
              </a:spcAft>
              <a:buFont typeface="Arial" panose="020B0604020202020204" pitchFamily="34" charset="0"/>
              <a:buChar char="​"/>
              <a:defRPr sz="1500">
                <a:solidFill>
                  <a:schemeClr val="tx1"/>
                </a:solidFill>
                <a:latin typeface="Georgia" panose="02040502050405020303" pitchFamily="18" charset="0"/>
                <a:ea typeface="ＭＳ Ｐゴシック" panose="020B0600070205080204" pitchFamily="34" charset="-128"/>
                <a:cs typeface="ＭＳ Ｐゴシック" panose="020B0600070205080204" pitchFamily="34" charset="-128"/>
              </a:defRPr>
            </a:lvl1pPr>
            <a:lvl2pPr marL="971550" indent="-285750">
              <a:spcAft>
                <a:spcPts val="600"/>
              </a:spcAft>
              <a:buFont typeface="Arial" panose="020B0604020202020204" pitchFamily="34" charset="0"/>
              <a:buChar char="​"/>
              <a:defRPr sz="1500" i="1">
                <a:solidFill>
                  <a:schemeClr val="tx2"/>
                </a:solidFill>
                <a:latin typeface="Corbel" panose="020B0503020204020204" pitchFamily="34" charset="0"/>
                <a:ea typeface="ＭＳ Ｐゴシック" panose="020B0600070205080204" pitchFamily="34" charset="-128"/>
              </a:defRPr>
            </a:lvl2pPr>
            <a:lvl3pPr marL="1143000" indent="-228600">
              <a:lnSpc>
                <a:spcPct val="110000"/>
              </a:lnSpc>
              <a:spcBef>
                <a:spcPts val="600"/>
              </a:spcBef>
              <a:buFont typeface="Arial" panose="020B0604020202020204" pitchFamily="34" charset="0"/>
              <a:buChar char="​"/>
              <a:defRPr sz="1100" b="1">
                <a:solidFill>
                  <a:srgbClr val="118E97"/>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3pPr>
            <a:lvl4pPr marL="1600200" indent="-228600">
              <a:lnSpc>
                <a:spcPct val="114000"/>
              </a:lnSpc>
              <a:spcBef>
                <a:spcPts val="60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4pPr>
            <a:lvl5pPr marL="171450" indent="-171450">
              <a:lnSpc>
                <a:spcPct val="95000"/>
              </a:lnSpc>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5pPr>
            <a:lvl6pPr marL="628650" indent="-171450"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6pPr>
            <a:lvl7pPr marL="1085850" indent="-171450"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7pPr>
            <a:lvl8pPr marL="1543050" indent="-171450"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8pPr>
            <a:lvl9pPr marL="2000250" indent="-171450"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9pPr>
          </a:lstStyle>
          <a:p>
            <a:pPr eaLnBrk="1" hangingPunct="1">
              <a:lnSpc>
                <a:spcPct val="106000"/>
              </a:lnSpc>
              <a:spcBef>
                <a:spcPct val="0"/>
              </a:spcBef>
              <a:spcAft>
                <a:spcPct val="0"/>
              </a:spcAft>
              <a:buClr>
                <a:srgbClr val="C1C139"/>
              </a:buClr>
              <a:buFont typeface="Wingdings" panose="05000000000000000000" pitchFamily="2" charset="2"/>
              <a:buChar char="ü"/>
            </a:pPr>
            <a:r>
              <a:rPr lang="en-US" altLang="en-US" sz="1600" b="1">
                <a:solidFill>
                  <a:srgbClr val="008000"/>
                </a:solidFill>
              </a:rPr>
              <a:t>S&amp;E – Supplies and Expenses Budget </a:t>
            </a:r>
            <a:r>
              <a:rPr lang="en-US" altLang="en-US" sz="1600">
                <a:solidFill>
                  <a:srgbClr val="008000"/>
                </a:solidFill>
              </a:rPr>
              <a:t>(19900 cash to run the dept- Flexible $, Discretionary to Chair)</a:t>
            </a:r>
          </a:p>
          <a:p>
            <a:pPr lvl="1" eaLnBrk="1" hangingPunct="1">
              <a:lnSpc>
                <a:spcPct val="106000"/>
              </a:lnSpc>
              <a:spcAft>
                <a:spcPct val="0"/>
              </a:spcAft>
              <a:buClr>
                <a:srgbClr val="C1C139"/>
              </a:buClr>
              <a:buFontTx/>
              <a:buChar char="-"/>
            </a:pPr>
            <a:r>
              <a:rPr lang="en-US" altLang="en-US" sz="1600" i="0">
                <a:solidFill>
                  <a:schemeClr val="tx1"/>
                </a:solidFill>
                <a:latin typeface="Georgia" panose="02040502050405020303" pitchFamily="18" charset="0"/>
              </a:rPr>
              <a:t>S&amp;E = Budget Categories BC≥40 within 19900. e.g printing 43, Facilities 70)</a:t>
            </a:r>
          </a:p>
          <a:p>
            <a:pPr eaLnBrk="1" hangingPunct="1">
              <a:lnSpc>
                <a:spcPct val="106000"/>
              </a:lnSpc>
              <a:spcBef>
                <a:spcPct val="0"/>
              </a:spcBef>
              <a:spcAft>
                <a:spcPct val="0"/>
              </a:spcAft>
              <a:buClr>
                <a:srgbClr val="C1C139"/>
              </a:buClr>
              <a:buFont typeface="Wingdings" panose="05000000000000000000" pitchFamily="2" charset="2"/>
              <a:buChar char="ü"/>
            </a:pPr>
            <a:endParaRPr lang="en-US" altLang="en-US" sz="1600"/>
          </a:p>
          <a:p>
            <a:pPr eaLnBrk="1" hangingPunct="1">
              <a:lnSpc>
                <a:spcPct val="106000"/>
              </a:lnSpc>
              <a:spcBef>
                <a:spcPct val="0"/>
              </a:spcBef>
              <a:spcAft>
                <a:spcPct val="0"/>
              </a:spcAft>
              <a:buClr>
                <a:srgbClr val="C1C139"/>
              </a:buClr>
              <a:buFont typeface="Wingdings" panose="05000000000000000000" pitchFamily="2" charset="2"/>
              <a:buChar char="ü"/>
            </a:pPr>
            <a:r>
              <a:rPr lang="en-US" altLang="en-US" sz="1600"/>
              <a:t>~$120K/yr for a large dept spread over many bldgs (facilities costs included).</a:t>
            </a:r>
          </a:p>
          <a:p>
            <a:pPr eaLnBrk="1" hangingPunct="1">
              <a:lnSpc>
                <a:spcPct val="106000"/>
              </a:lnSpc>
              <a:spcBef>
                <a:spcPct val="0"/>
              </a:spcBef>
              <a:spcAft>
                <a:spcPct val="0"/>
              </a:spcAft>
              <a:buClr>
                <a:srgbClr val="C1C139"/>
              </a:buClr>
              <a:buFont typeface="Wingdings" panose="05000000000000000000" pitchFamily="2" charset="2"/>
              <a:buChar char="ü"/>
            </a:pPr>
            <a:endParaRPr lang="en-US" altLang="en-US" sz="1600"/>
          </a:p>
          <a:p>
            <a:pPr eaLnBrk="1" hangingPunct="1">
              <a:lnSpc>
                <a:spcPct val="106000"/>
              </a:lnSpc>
              <a:spcBef>
                <a:spcPct val="0"/>
              </a:spcBef>
              <a:spcAft>
                <a:spcPct val="0"/>
              </a:spcAft>
              <a:buClr>
                <a:srgbClr val="C1C139"/>
              </a:buClr>
              <a:buFont typeface="Wingdings" panose="05000000000000000000" pitchFamily="2" charset="2"/>
              <a:buChar char="ü"/>
            </a:pPr>
            <a:r>
              <a:rPr lang="en-US" altLang="en-US" sz="1600"/>
              <a:t>Covers all dept purchases:</a:t>
            </a:r>
          </a:p>
          <a:p>
            <a:pPr eaLnBrk="1" hangingPunct="1">
              <a:lnSpc>
                <a:spcPct val="106000"/>
              </a:lnSpc>
              <a:spcBef>
                <a:spcPct val="0"/>
              </a:spcBef>
              <a:spcAft>
                <a:spcPct val="0"/>
              </a:spcAft>
              <a:buClr>
                <a:srgbClr val="C1C139"/>
              </a:buClr>
              <a:buFontTx/>
              <a:buNone/>
            </a:pPr>
            <a:r>
              <a:rPr lang="en-US" altLang="en-US" sz="1600"/>
              <a:t>	Xerox paper,  Facilities repairs, computers, seminar room upgrades, temporary staff, student assistants etc.</a:t>
            </a:r>
          </a:p>
          <a:p>
            <a:pPr eaLnBrk="1" hangingPunct="1">
              <a:lnSpc>
                <a:spcPct val="106000"/>
              </a:lnSpc>
              <a:spcBef>
                <a:spcPct val="0"/>
              </a:spcBef>
              <a:spcAft>
                <a:spcPct val="0"/>
              </a:spcAft>
              <a:buClr>
                <a:srgbClr val="C1C139"/>
              </a:buClr>
              <a:buFont typeface="Wingdings" panose="05000000000000000000" pitchFamily="2" charset="2"/>
              <a:buChar char="ü"/>
            </a:pPr>
            <a:endParaRPr lang="en-US" altLang="en-US" sz="1600"/>
          </a:p>
          <a:p>
            <a:pPr eaLnBrk="1" hangingPunct="1">
              <a:lnSpc>
                <a:spcPct val="106000"/>
              </a:lnSpc>
              <a:spcBef>
                <a:spcPct val="0"/>
              </a:spcBef>
              <a:spcAft>
                <a:spcPct val="0"/>
              </a:spcAft>
              <a:buClr>
                <a:srgbClr val="C1C139"/>
              </a:buClr>
              <a:buFont typeface="Wingdings" panose="05000000000000000000" pitchFamily="2" charset="2"/>
              <a:buChar char="ü"/>
            </a:pPr>
            <a:r>
              <a:rPr lang="en-US" altLang="en-US" sz="1600"/>
              <a:t>S&amp;E allocation should correlate with dept faculty size/ teaching- research workload</a:t>
            </a:r>
          </a:p>
          <a:p>
            <a:pPr lvl="1" eaLnBrk="1" hangingPunct="1">
              <a:lnSpc>
                <a:spcPct val="106000"/>
              </a:lnSpc>
              <a:spcAft>
                <a:spcPct val="0"/>
              </a:spcAft>
              <a:buClr>
                <a:srgbClr val="C1C139"/>
              </a:buClr>
              <a:buFontTx/>
              <a:buChar char="-"/>
            </a:pPr>
            <a:r>
              <a:rPr lang="en-US" altLang="en-US" sz="1600" i="0">
                <a:solidFill>
                  <a:schemeClr val="tx1"/>
                </a:solidFill>
                <a:latin typeface="Georgia" panose="02040502050405020303" pitchFamily="18" charset="0"/>
              </a:rPr>
              <a:t>Periodic review of S&amp;E every 2-3 yrs to assess need.</a:t>
            </a:r>
          </a:p>
          <a:p>
            <a:pPr lvl="1" eaLnBrk="1" hangingPunct="1">
              <a:lnSpc>
                <a:spcPct val="106000"/>
              </a:lnSpc>
              <a:spcAft>
                <a:spcPct val="0"/>
              </a:spcAft>
              <a:buClr>
                <a:srgbClr val="C1C139"/>
              </a:buClr>
              <a:buFontTx/>
              <a:buChar char="-"/>
            </a:pPr>
            <a:r>
              <a:rPr lang="en-US" altLang="en-US" sz="1600" i="0">
                <a:solidFill>
                  <a:schemeClr val="tx1"/>
                </a:solidFill>
                <a:latin typeface="Georgia" panose="02040502050405020303" pitchFamily="18" charset="0"/>
              </a:rPr>
              <a:t>Current Review Metric is Total Expenditures by the Department (CNAS views this as a more comprehensive metric).  </a:t>
            </a:r>
          </a:p>
          <a:p>
            <a:pPr lvl="1" eaLnBrk="1" hangingPunct="1">
              <a:lnSpc>
                <a:spcPct val="106000"/>
              </a:lnSpc>
              <a:spcAft>
                <a:spcPct val="0"/>
              </a:spcAft>
              <a:buClr>
                <a:srgbClr val="C1C139"/>
              </a:buClr>
              <a:buFontTx/>
              <a:buChar char="-"/>
            </a:pPr>
            <a:endParaRPr lang="en-US" altLang="en-US" sz="1600" i="0">
              <a:solidFill>
                <a:schemeClr val="tx1"/>
              </a:solidFill>
              <a:latin typeface="Georgia" panose="02040502050405020303" pitchFamily="18" charset="0"/>
            </a:endParaRPr>
          </a:p>
          <a:p>
            <a:pPr eaLnBrk="1" hangingPunct="1">
              <a:lnSpc>
                <a:spcPct val="106000"/>
              </a:lnSpc>
              <a:spcBef>
                <a:spcPct val="0"/>
              </a:spcBef>
              <a:spcAft>
                <a:spcPct val="0"/>
              </a:spcAft>
              <a:buClr>
                <a:srgbClr val="C1C139"/>
              </a:buClr>
              <a:buFont typeface="Wingdings" panose="05000000000000000000" pitchFamily="2" charset="2"/>
              <a:buChar char="ü"/>
            </a:pPr>
            <a:r>
              <a:rPr lang="en-US" altLang="en-US" sz="1600"/>
              <a:t>College ‘</a:t>
            </a:r>
            <a:r>
              <a:rPr lang="en-US" altLang="en-US" sz="1600" b="1"/>
              <a:t>Financing</a:t>
            </a:r>
            <a:r>
              <a:rPr lang="en-US" altLang="en-US" sz="1600"/>
              <a:t>’ of dept expenditures is possible</a:t>
            </a:r>
          </a:p>
          <a:p>
            <a:pPr eaLnBrk="1" hangingPunct="1">
              <a:lnSpc>
                <a:spcPct val="106000"/>
              </a:lnSpc>
              <a:spcBef>
                <a:spcPct val="0"/>
              </a:spcBef>
              <a:spcAft>
                <a:spcPct val="0"/>
              </a:spcAft>
              <a:buClr>
                <a:srgbClr val="C1C139"/>
              </a:buClr>
              <a:buFont typeface="Wingdings" panose="05000000000000000000" pitchFamily="2" charset="2"/>
              <a:buChar char="ü"/>
            </a:pPr>
            <a:endParaRPr lang="en-US" altLang="en-US" sz="1600"/>
          </a:p>
          <a:p>
            <a:pPr eaLnBrk="1" hangingPunct="1">
              <a:lnSpc>
                <a:spcPct val="106000"/>
              </a:lnSpc>
              <a:spcBef>
                <a:spcPct val="0"/>
              </a:spcBef>
              <a:spcAft>
                <a:spcPct val="0"/>
              </a:spcAft>
              <a:buClr>
                <a:srgbClr val="C1C139"/>
              </a:buClr>
              <a:buFont typeface="Wingdings" panose="05000000000000000000" pitchFamily="2" charset="2"/>
              <a:buChar char="ü"/>
            </a:pPr>
            <a:r>
              <a:rPr lang="en-US" altLang="en-US" sz="1600"/>
              <a:t>Special Equipment loans from College or Provost can on rare occasions with typically 5 year terms to be repaid from grants can be obtained. </a:t>
            </a:r>
          </a:p>
        </p:txBody>
      </p:sp>
    </p:spTree>
    <p:extLst>
      <p:ext uri="{BB962C8B-B14F-4D97-AF65-F5344CB8AC3E}">
        <p14:creationId xmlns:p14="http://schemas.microsoft.com/office/powerpoint/2010/main" val="3193641853"/>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altLang="en-US" sz="3000" b="1" dirty="0">
                <a:solidFill>
                  <a:srgbClr val="7A6E67"/>
                </a:solidFill>
                <a:latin typeface="Calibri" panose="020F0502020204030204" pitchFamily="34" charset="0"/>
              </a:rPr>
              <a:t>Table 4: Department letters</a:t>
            </a:r>
          </a:p>
        </p:txBody>
      </p:sp>
      <p:sp>
        <p:nvSpPr>
          <p:cNvPr id="18435" name="Rectangle 5"/>
          <p:cNvSpPr>
            <a:spLocks noGrp="1" noChangeArrowheads="1"/>
          </p:cNvSpPr>
          <p:nvPr>
            <p:ph type="body" idx="4294967295"/>
          </p:nvPr>
        </p:nvSpPr>
        <p:spPr/>
        <p:txBody>
          <a:bodyPr/>
          <a:lstStyle/>
          <a:p>
            <a:pPr marL="428625" indent="-428625"/>
            <a:r>
              <a:rPr lang="en-US" altLang="en-US" sz="1600" dirty="0"/>
              <a:t>Critique the following excerpt from a departmental letter.</a:t>
            </a:r>
          </a:p>
          <a:p>
            <a:pPr marL="428625" indent="-428625"/>
            <a:r>
              <a:rPr lang="en-US" altLang="en-US" sz="1600" dirty="0"/>
              <a:t>Professor G is on 4 department committees, one senate committee and one campus committee. He has reviewed 16 manuscripts for journals, given 2 talks at National meetings and participated in a workshop in Greece. His service is therefore considered excellent</a:t>
            </a:r>
          </a:p>
          <a:p>
            <a:pPr marL="428625" indent="-428625"/>
            <a:r>
              <a:rPr lang="en-US" altLang="en-US" dirty="0">
                <a:solidFill>
                  <a:srgbClr val="336600"/>
                </a:solidFill>
              </a:rPr>
              <a:t>Some of the activities are not service but other activities, Service should indicate extent of commitment.  We need context about the impact of these journals that have been reviewed</a:t>
            </a:r>
            <a:r>
              <a:rPr lang="en-US" altLang="en-US" dirty="0"/>
              <a:t>.  </a:t>
            </a:r>
          </a:p>
          <a:p>
            <a:pPr marL="428625" indent="-428625"/>
            <a:r>
              <a:rPr lang="en-US" altLang="en-US" dirty="0">
                <a:solidFill>
                  <a:schemeClr val="tx2">
                    <a:lumMod val="60000"/>
                    <a:lumOff val="40000"/>
                  </a:schemeClr>
                </a:solidFill>
              </a:rPr>
              <a:t>VPAP- all of these are service. Don’t list what is already present in the file- talk about quality, hours, importance </a:t>
            </a:r>
            <a:r>
              <a:rPr lang="en-US" altLang="en-US" dirty="0" err="1">
                <a:solidFill>
                  <a:schemeClr val="tx2">
                    <a:lumMod val="60000"/>
                    <a:lumOff val="40000"/>
                  </a:schemeClr>
                </a:solidFill>
              </a:rPr>
              <a:t>etc</a:t>
            </a:r>
            <a:endParaRPr lang="en-US" altLang="en-US" dirty="0">
              <a:solidFill>
                <a:schemeClr val="tx2">
                  <a:lumMod val="60000"/>
                  <a:lumOff val="40000"/>
                </a:schemeClr>
              </a:solidFill>
            </a:endParaRPr>
          </a:p>
        </p:txBody>
      </p:sp>
      <p:sp>
        <p:nvSpPr>
          <p:cNvPr id="2" name="Rectangle 1">
            <a:extLst>
              <a:ext uri="{FF2B5EF4-FFF2-40B4-BE49-F238E27FC236}">
                <a16:creationId xmlns:a16="http://schemas.microsoft.com/office/drawing/2014/main" id="{D16BD4EF-1EAB-49AB-90BB-9382FD6D5B03}"/>
              </a:ext>
            </a:extLst>
          </p:cNvPr>
          <p:cNvSpPr/>
          <p:nvPr/>
        </p:nvSpPr>
        <p:spPr>
          <a:xfrm>
            <a:off x="461913" y="3176833"/>
            <a:ext cx="8248454" cy="35821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927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tLang="en-US" sz="3000" b="1" dirty="0">
                <a:solidFill>
                  <a:srgbClr val="7A6E67"/>
                </a:solidFill>
                <a:latin typeface="Calibri" panose="020F0502020204030204" pitchFamily="34" charset="0"/>
              </a:rPr>
              <a:t>Table 4: Department letters </a:t>
            </a:r>
          </a:p>
        </p:txBody>
      </p:sp>
      <p:sp>
        <p:nvSpPr>
          <p:cNvPr id="19459" name="Rectangle 5"/>
          <p:cNvSpPr>
            <a:spLocks noGrp="1" noChangeArrowheads="1"/>
          </p:cNvSpPr>
          <p:nvPr>
            <p:ph type="body" idx="4294967295"/>
          </p:nvPr>
        </p:nvSpPr>
        <p:spPr/>
        <p:txBody>
          <a:bodyPr/>
          <a:lstStyle/>
          <a:p>
            <a:pPr marL="428625" indent="-428625"/>
            <a:r>
              <a:rPr lang="en-US" altLang="en-US" sz="2400" dirty="0"/>
              <a:t>How are contributions to diversity included in the letter?</a:t>
            </a:r>
          </a:p>
          <a:p>
            <a:pPr marL="428625" indent="-428625"/>
            <a:r>
              <a:rPr lang="en-US" altLang="en-US" sz="2400" b="1" dirty="0">
                <a:solidFill>
                  <a:srgbClr val="336600"/>
                </a:solidFill>
              </a:rPr>
              <a:t>Diversity should be written in </a:t>
            </a:r>
            <a:r>
              <a:rPr lang="en-US" altLang="en-US" sz="2400" b="1" u="sng" dirty="0">
                <a:solidFill>
                  <a:srgbClr val="336600"/>
                </a:solidFill>
              </a:rPr>
              <a:t>research</a:t>
            </a:r>
            <a:r>
              <a:rPr lang="en-US" altLang="en-US" sz="2400" b="1" dirty="0">
                <a:solidFill>
                  <a:srgbClr val="336600"/>
                </a:solidFill>
              </a:rPr>
              <a:t>, </a:t>
            </a:r>
            <a:r>
              <a:rPr lang="en-US" altLang="en-US" sz="2400" b="1" u="sng" dirty="0">
                <a:solidFill>
                  <a:srgbClr val="336600"/>
                </a:solidFill>
              </a:rPr>
              <a:t>teaching</a:t>
            </a:r>
            <a:r>
              <a:rPr lang="en-US" altLang="en-US" sz="2400" b="1" dirty="0">
                <a:solidFill>
                  <a:srgbClr val="336600"/>
                </a:solidFill>
              </a:rPr>
              <a:t> and </a:t>
            </a:r>
            <a:r>
              <a:rPr lang="en-US" altLang="en-US" sz="2400" b="1" u="sng" dirty="0">
                <a:solidFill>
                  <a:srgbClr val="336600"/>
                </a:solidFill>
              </a:rPr>
              <a:t>service</a:t>
            </a:r>
            <a:r>
              <a:rPr lang="en-US" altLang="en-US" sz="2400" b="1" dirty="0">
                <a:solidFill>
                  <a:srgbClr val="336600"/>
                </a:solidFill>
              </a:rPr>
              <a:t>, as research supports. Address positives in the file on diversity.</a:t>
            </a:r>
          </a:p>
          <a:p>
            <a:pPr marL="428625" indent="-428625"/>
            <a:endParaRPr lang="en-US" altLang="en-US" sz="2400" dirty="0"/>
          </a:p>
          <a:p>
            <a:pPr marL="428625" indent="-428625"/>
            <a:endParaRPr lang="en-US" altLang="en-US" sz="2400" dirty="0">
              <a:solidFill>
                <a:srgbClr val="336600"/>
              </a:solidFill>
            </a:endParaRPr>
          </a:p>
          <a:p>
            <a:pPr marL="428625" indent="-428625"/>
            <a:endParaRPr lang="en-US" altLang="en-US" sz="2400" dirty="0"/>
          </a:p>
        </p:txBody>
      </p:sp>
      <p:sp>
        <p:nvSpPr>
          <p:cNvPr id="2" name="Rectangle 1">
            <a:extLst>
              <a:ext uri="{FF2B5EF4-FFF2-40B4-BE49-F238E27FC236}">
                <a16:creationId xmlns:a16="http://schemas.microsoft.com/office/drawing/2014/main" id="{57D56510-D51D-406C-9322-08FE9C6B7E4F}"/>
              </a:ext>
            </a:extLst>
          </p:cNvPr>
          <p:cNvSpPr/>
          <p:nvPr/>
        </p:nvSpPr>
        <p:spPr>
          <a:xfrm>
            <a:off x="405353" y="2309567"/>
            <a:ext cx="8371002" cy="13291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717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2A5C0-818D-4C4B-BA3E-FA164E9FAB1A}"/>
              </a:ext>
            </a:extLst>
          </p:cNvPr>
          <p:cNvSpPr>
            <a:spLocks noGrp="1"/>
          </p:cNvSpPr>
          <p:nvPr>
            <p:ph type="title"/>
          </p:nvPr>
        </p:nvSpPr>
        <p:spPr/>
        <p:txBody>
          <a:bodyPr>
            <a:normAutofit/>
          </a:bodyPr>
          <a:lstStyle/>
          <a:p>
            <a:r>
              <a:rPr lang="en-US" b="1" dirty="0"/>
              <a:t>How do you share the department letter with the candidate?</a:t>
            </a:r>
          </a:p>
        </p:txBody>
      </p:sp>
      <p:sp>
        <p:nvSpPr>
          <p:cNvPr id="3" name="Content Placeholder 2">
            <a:extLst>
              <a:ext uri="{FF2B5EF4-FFF2-40B4-BE49-F238E27FC236}">
                <a16:creationId xmlns:a16="http://schemas.microsoft.com/office/drawing/2014/main" id="{17AC807E-4EC2-4CB9-8D2B-7875E4174B85}"/>
              </a:ext>
            </a:extLst>
          </p:cNvPr>
          <p:cNvSpPr>
            <a:spLocks noGrp="1"/>
          </p:cNvSpPr>
          <p:nvPr>
            <p:ph idx="1"/>
          </p:nvPr>
        </p:nvSpPr>
        <p:spPr/>
        <p:txBody>
          <a:bodyPr>
            <a:normAutofit fontScale="92500" lnSpcReduction="20000"/>
          </a:bodyPr>
          <a:lstStyle/>
          <a:p>
            <a:r>
              <a:rPr lang="en-US" dirty="0"/>
              <a:t>Best if in person. This is not the job of staff – it is an opportunity for you to interact with and counsel and mentor the faculty member and maybe prepare them for potential eventual bad news. Develop an action plan, if needed. Don’t shirk this responsibility even though sometimes unpleasant. </a:t>
            </a:r>
          </a:p>
          <a:p>
            <a:endParaRPr lang="en-US" dirty="0"/>
          </a:p>
          <a:p>
            <a:endParaRPr lang="en-US" dirty="0"/>
          </a:p>
          <a:p>
            <a:endParaRPr lang="en-US" dirty="0"/>
          </a:p>
          <a:p>
            <a:endParaRPr lang="en-US" dirty="0"/>
          </a:p>
          <a:p>
            <a:r>
              <a:rPr lang="en-US" dirty="0"/>
              <a:t>Providing the letter in person also allows you to obtain the signature on the Procedural Safeguards Statement if the candidate does not wish to write a rebuttal.</a:t>
            </a:r>
          </a:p>
        </p:txBody>
      </p:sp>
      <p:pic>
        <p:nvPicPr>
          <p:cNvPr id="4" name="Picture 3">
            <a:extLst>
              <a:ext uri="{FF2B5EF4-FFF2-40B4-BE49-F238E27FC236}">
                <a16:creationId xmlns:a16="http://schemas.microsoft.com/office/drawing/2014/main" id="{505783DC-5B8A-4E43-98F4-AC4B652FB7EF}"/>
              </a:ext>
            </a:extLst>
          </p:cNvPr>
          <p:cNvPicPr>
            <a:picLocks noChangeAspect="1"/>
          </p:cNvPicPr>
          <p:nvPr/>
        </p:nvPicPr>
        <p:blipFill>
          <a:blip r:embed="rId2"/>
          <a:stretch>
            <a:fillRect/>
          </a:stretch>
        </p:blipFill>
        <p:spPr>
          <a:xfrm>
            <a:off x="5404554" y="3374795"/>
            <a:ext cx="2412259" cy="1610805"/>
          </a:xfrm>
          <a:prstGeom prst="rect">
            <a:avLst/>
          </a:prstGeom>
        </p:spPr>
      </p:pic>
    </p:spTree>
    <p:extLst>
      <p:ext uri="{BB962C8B-B14F-4D97-AF65-F5344CB8AC3E}">
        <p14:creationId xmlns:p14="http://schemas.microsoft.com/office/powerpoint/2010/main" val="18619765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C3D75-999A-4995-9380-23FC404A09CE}"/>
              </a:ext>
            </a:extLst>
          </p:cNvPr>
          <p:cNvSpPr>
            <a:spLocks noGrp="1"/>
          </p:cNvSpPr>
          <p:nvPr>
            <p:ph type="title"/>
          </p:nvPr>
        </p:nvSpPr>
        <p:spPr/>
        <p:txBody>
          <a:bodyPr/>
          <a:lstStyle/>
          <a:p>
            <a:r>
              <a:rPr lang="en-US" b="1" dirty="0"/>
              <a:t>Questions about Less Common Actions?</a:t>
            </a:r>
          </a:p>
        </p:txBody>
      </p:sp>
      <p:sp>
        <p:nvSpPr>
          <p:cNvPr id="3" name="Content Placeholder 2">
            <a:extLst>
              <a:ext uri="{FF2B5EF4-FFF2-40B4-BE49-F238E27FC236}">
                <a16:creationId xmlns:a16="http://schemas.microsoft.com/office/drawing/2014/main" id="{1C7846E5-A38E-4881-8172-A8A2DEC5C7FE}"/>
              </a:ext>
            </a:extLst>
          </p:cNvPr>
          <p:cNvSpPr>
            <a:spLocks noGrp="1"/>
          </p:cNvSpPr>
          <p:nvPr>
            <p:ph idx="1"/>
          </p:nvPr>
        </p:nvSpPr>
        <p:spPr/>
        <p:txBody>
          <a:bodyPr/>
          <a:lstStyle/>
          <a:p>
            <a:r>
              <a:rPr lang="en-US" dirty="0"/>
              <a:t>Additional merit </a:t>
            </a:r>
            <a:r>
              <a:rPr lang="en-US" dirty="0" err="1"/>
              <a:t>offscales</a:t>
            </a:r>
            <a:r>
              <a:rPr lang="en-US" dirty="0"/>
              <a:t> and accelerations</a:t>
            </a:r>
          </a:p>
          <a:p>
            <a:r>
              <a:rPr lang="en-US" dirty="0"/>
              <a:t>Deferrals</a:t>
            </a:r>
          </a:p>
          <a:p>
            <a:r>
              <a:rPr lang="en-US" dirty="0"/>
              <a:t>Reappointment of Assistant professor</a:t>
            </a:r>
          </a:p>
          <a:p>
            <a:r>
              <a:rPr lang="en-US" dirty="0"/>
              <a:t>Career reviews</a:t>
            </a:r>
          </a:p>
          <a:p>
            <a:r>
              <a:rPr lang="en-US" dirty="0"/>
              <a:t>Quinquennials</a:t>
            </a:r>
          </a:p>
          <a:p>
            <a:r>
              <a:rPr lang="en-US" dirty="0"/>
              <a:t>Above scale</a:t>
            </a:r>
          </a:p>
        </p:txBody>
      </p:sp>
    </p:spTree>
    <p:extLst>
      <p:ext uri="{BB962C8B-B14F-4D97-AF65-F5344CB8AC3E}">
        <p14:creationId xmlns:p14="http://schemas.microsoft.com/office/powerpoint/2010/main" val="6243366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Know yourself</a:t>
            </a:r>
          </a:p>
        </p:txBody>
      </p:sp>
      <p:sp>
        <p:nvSpPr>
          <p:cNvPr id="4" name="Content Placeholder 3"/>
          <p:cNvSpPr>
            <a:spLocks noGrp="1"/>
          </p:cNvSpPr>
          <p:nvPr>
            <p:ph idx="1"/>
          </p:nvPr>
        </p:nvSpPr>
        <p:spPr/>
        <p:txBody>
          <a:bodyPr>
            <a:normAutofit fontScale="92500" lnSpcReduction="10000"/>
          </a:bodyPr>
          <a:lstStyle/>
          <a:p>
            <a:endParaRPr lang="en-US" dirty="0"/>
          </a:p>
          <a:p>
            <a:r>
              <a:rPr lang="en-US" dirty="0"/>
              <a:t>Why did you accept the position? i.e. keep an eye on that goal</a:t>
            </a:r>
          </a:p>
          <a:p>
            <a:r>
              <a:rPr lang="en-US" dirty="0"/>
              <a:t>What are your weaknesses? Organize compensation for your weaknesses. E.g. Are you a people pleaser? Now, you won’t be able to please everyone nor should you, especially the overly-entitled. Your job is to be fair and provide equitable solutions. </a:t>
            </a:r>
            <a:r>
              <a:rPr lang="en-US" dirty="0">
                <a:solidFill>
                  <a:srgbClr val="FF0000"/>
                </a:solidFill>
              </a:rPr>
              <a:t>Discussion of how to allow yourself time to consider what is fair and equitable.</a:t>
            </a:r>
          </a:p>
          <a:p>
            <a:r>
              <a:rPr lang="en-US" dirty="0"/>
              <a:t>What are your triggers? The more aware you are, the less you are likely to react</a:t>
            </a:r>
          </a:p>
        </p:txBody>
      </p:sp>
      <p:pic>
        <p:nvPicPr>
          <p:cNvPr id="5" name="Picture 4"/>
          <p:cNvPicPr>
            <a:picLocks noChangeAspect="1"/>
          </p:cNvPicPr>
          <p:nvPr/>
        </p:nvPicPr>
        <p:blipFill rotWithShape="1">
          <a:blip r:embed="rId2"/>
          <a:srcRect t="13922" r="34286"/>
          <a:stretch/>
        </p:blipFill>
        <p:spPr>
          <a:xfrm>
            <a:off x="5544083" y="168250"/>
            <a:ext cx="2808897" cy="2105686"/>
          </a:xfrm>
          <a:prstGeom prst="rect">
            <a:avLst/>
          </a:prstGeom>
        </p:spPr>
      </p:pic>
    </p:spTree>
    <p:extLst>
      <p:ext uri="{BB962C8B-B14F-4D97-AF65-F5344CB8AC3E}">
        <p14:creationId xmlns:p14="http://schemas.microsoft.com/office/powerpoint/2010/main" val="29260364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Time Management Tips </a:t>
            </a:r>
            <a:r>
              <a:rPr lang="en-US" dirty="0"/>
              <a:t>– or how not to be nibbled to death by </a:t>
            </a:r>
            <a:br>
              <a:rPr lang="en-US" dirty="0"/>
            </a:br>
            <a:r>
              <a:rPr lang="en-US" dirty="0" err="1"/>
              <a:t>administrivia</a:t>
            </a:r>
            <a:endParaRPr lang="en-US" dirty="0"/>
          </a:p>
        </p:txBody>
      </p:sp>
      <p:sp>
        <p:nvSpPr>
          <p:cNvPr id="3" name="Content Placeholder 2"/>
          <p:cNvSpPr>
            <a:spLocks noGrp="1"/>
          </p:cNvSpPr>
          <p:nvPr>
            <p:ph idx="1"/>
          </p:nvPr>
        </p:nvSpPr>
        <p:spPr>
          <a:xfrm>
            <a:off x="628650" y="2396209"/>
            <a:ext cx="7886700" cy="4351338"/>
          </a:xfrm>
        </p:spPr>
        <p:txBody>
          <a:bodyPr>
            <a:normAutofit fontScale="70000" lnSpcReduction="20000"/>
          </a:bodyPr>
          <a:lstStyle/>
          <a:p>
            <a:endParaRPr lang="en-US" dirty="0"/>
          </a:p>
          <a:p>
            <a:r>
              <a:rPr lang="en-US" dirty="0"/>
              <a:t>Create a schedule of activities with due dates for the year so you can plan and work ahead – reduces stress</a:t>
            </a:r>
          </a:p>
          <a:p>
            <a:r>
              <a:rPr lang="en-US" dirty="0"/>
              <a:t>Schedule your day and only let true emergencies interfere with the schedule. If you don’t, you will work hard and accomplish little! Include time to meet with individual faculty members so that you don’t only interact with them in a faculty meeting or in a situation with some urgency. Include time for new initiatives or even thinking about them</a:t>
            </a:r>
          </a:p>
          <a:p>
            <a:r>
              <a:rPr lang="en-US" dirty="0"/>
              <a:t>Scheduling includes when to deal with e mails. Turn off the sound and maybe also the pop-ups if you cannot resist looking at them. Don’t give out your cell phone number (except to campus emergency services) and don’t have it ping when an e mail comes in</a:t>
            </a:r>
          </a:p>
          <a:p>
            <a:r>
              <a:rPr lang="en-US" dirty="0"/>
              <a:t>Keep e mail folders to manage the relative urgencies of them and/or subject matter </a:t>
            </a:r>
          </a:p>
        </p:txBody>
      </p:sp>
      <p:pic>
        <p:nvPicPr>
          <p:cNvPr id="4" name="Picture 3"/>
          <p:cNvPicPr>
            <a:picLocks noChangeAspect="1"/>
          </p:cNvPicPr>
          <p:nvPr/>
        </p:nvPicPr>
        <p:blipFill>
          <a:blip r:embed="rId2"/>
          <a:stretch>
            <a:fillRect/>
          </a:stretch>
        </p:blipFill>
        <p:spPr>
          <a:xfrm>
            <a:off x="6395237" y="854243"/>
            <a:ext cx="2017242" cy="1839724"/>
          </a:xfrm>
          <a:prstGeom prst="rect">
            <a:avLst/>
          </a:prstGeom>
        </p:spPr>
      </p:pic>
    </p:spTree>
    <p:extLst>
      <p:ext uri="{BB962C8B-B14F-4D97-AF65-F5344CB8AC3E}">
        <p14:creationId xmlns:p14="http://schemas.microsoft.com/office/powerpoint/2010/main" val="9970716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Order at Faculty Meetings</a:t>
            </a:r>
          </a:p>
        </p:txBody>
      </p:sp>
      <p:pic>
        <p:nvPicPr>
          <p:cNvPr id="4" name="Content Placeholder 3"/>
          <p:cNvPicPr>
            <a:picLocks noGrp="1" noChangeAspect="1"/>
          </p:cNvPicPr>
          <p:nvPr>
            <p:ph idx="1"/>
          </p:nvPr>
        </p:nvPicPr>
        <p:blipFill>
          <a:blip r:embed="rId2"/>
          <a:stretch>
            <a:fillRect/>
          </a:stretch>
        </p:blipFill>
        <p:spPr>
          <a:xfrm>
            <a:off x="6024713" y="2110581"/>
            <a:ext cx="2390775" cy="3781425"/>
          </a:xfrm>
          <a:prstGeom prst="rect">
            <a:avLst/>
          </a:prstGeom>
        </p:spPr>
      </p:pic>
      <p:sp>
        <p:nvSpPr>
          <p:cNvPr id="5" name="TextBox 4"/>
          <p:cNvSpPr txBox="1"/>
          <p:nvPr/>
        </p:nvSpPr>
        <p:spPr>
          <a:xfrm>
            <a:off x="628650" y="1923898"/>
            <a:ext cx="5208880" cy="4524315"/>
          </a:xfrm>
          <a:prstGeom prst="rect">
            <a:avLst/>
          </a:prstGeom>
          <a:noFill/>
        </p:spPr>
        <p:txBody>
          <a:bodyPr wrap="square" rtlCol="0">
            <a:spAutoFit/>
          </a:bodyPr>
          <a:lstStyle/>
          <a:p>
            <a:r>
              <a:rPr lang="en-US" dirty="0"/>
              <a:t>You are now an authority figure and it is your duty to keep order and somehow manage to</a:t>
            </a:r>
          </a:p>
          <a:p>
            <a:pPr marL="342900" indent="-342900">
              <a:buAutoNum type="arabicParenR"/>
            </a:pPr>
            <a:r>
              <a:rPr lang="en-US" dirty="0"/>
              <a:t>maintain the focus of discussion</a:t>
            </a:r>
          </a:p>
          <a:p>
            <a:pPr marL="342900" indent="-342900">
              <a:buAutoNum type="arabicParenR"/>
            </a:pPr>
            <a:r>
              <a:rPr lang="en-US" dirty="0"/>
              <a:t>Ensure respectful discussion</a:t>
            </a:r>
          </a:p>
          <a:p>
            <a:pPr marL="342900" indent="-342900">
              <a:buAutoNum type="arabicParenR"/>
            </a:pPr>
            <a:r>
              <a:rPr lang="en-US" dirty="0"/>
              <a:t>Keep to the allotted time frame</a:t>
            </a:r>
          </a:p>
          <a:p>
            <a:endParaRPr lang="en-US" dirty="0"/>
          </a:p>
          <a:p>
            <a:r>
              <a:rPr lang="en-US" dirty="0"/>
              <a:t>Tips</a:t>
            </a:r>
          </a:p>
          <a:p>
            <a:pPr marL="342900" indent="-342900">
              <a:buAutoNum type="arabicParenR"/>
            </a:pPr>
            <a:r>
              <a:rPr lang="en-US" dirty="0"/>
              <a:t>Be very prepared in regard to the items on the agenda</a:t>
            </a:r>
          </a:p>
          <a:p>
            <a:pPr marL="342900" indent="-342900">
              <a:buAutoNum type="arabicParenR"/>
            </a:pPr>
            <a:r>
              <a:rPr lang="en-US" dirty="0"/>
              <a:t>Remember </a:t>
            </a:r>
            <a:r>
              <a:rPr lang="en-US" b="1" dirty="0"/>
              <a:t>you</a:t>
            </a:r>
            <a:r>
              <a:rPr lang="en-US" dirty="0"/>
              <a:t> are running the meeting</a:t>
            </a:r>
          </a:p>
          <a:p>
            <a:pPr marL="342900" indent="-342900">
              <a:buAutoNum type="arabicParenR"/>
            </a:pPr>
            <a:r>
              <a:rPr lang="en-US" dirty="0"/>
              <a:t>Immediately censure any inappropriate comments or behavior. </a:t>
            </a:r>
            <a:r>
              <a:rPr lang="en-US" dirty="0">
                <a:solidFill>
                  <a:srgbClr val="FF0000"/>
                </a:solidFill>
              </a:rPr>
              <a:t>Discuss</a:t>
            </a:r>
          </a:p>
          <a:p>
            <a:pPr marL="342900" indent="-342900">
              <a:buAutoNum type="arabicParenR"/>
            </a:pPr>
            <a:r>
              <a:rPr lang="en-US" dirty="0"/>
              <a:t>Make sure you keep minutes because people hear what they want to hear</a:t>
            </a:r>
          </a:p>
          <a:p>
            <a:pPr marL="342900" indent="-342900">
              <a:buAutoNum type="arabicParenR"/>
            </a:pPr>
            <a:r>
              <a:rPr lang="en-US" dirty="0"/>
              <a:t>If your department is a difficult one to manage, stick closely to Sturgis’ rules of order</a:t>
            </a:r>
          </a:p>
        </p:txBody>
      </p:sp>
    </p:spTree>
    <p:extLst>
      <p:ext uri="{BB962C8B-B14F-4D97-AF65-F5344CB8AC3E}">
        <p14:creationId xmlns:p14="http://schemas.microsoft.com/office/powerpoint/2010/main" val="7761090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5A259-4D8F-4872-9777-59D324E78A0E}"/>
              </a:ext>
            </a:extLst>
          </p:cNvPr>
          <p:cNvSpPr>
            <a:spLocks noGrp="1"/>
          </p:cNvSpPr>
          <p:nvPr>
            <p:ph type="title"/>
          </p:nvPr>
        </p:nvSpPr>
        <p:spPr>
          <a:xfrm>
            <a:off x="628649" y="365126"/>
            <a:ext cx="8147705" cy="1325563"/>
          </a:xfrm>
        </p:spPr>
        <p:txBody>
          <a:bodyPr>
            <a:normAutofit fontScale="90000"/>
          </a:bodyPr>
          <a:lstStyle/>
          <a:p>
            <a:r>
              <a:rPr lang="en-US" b="1" dirty="0"/>
              <a:t>Difficult people </a:t>
            </a:r>
            <a:r>
              <a:rPr lang="en-US" dirty="0"/>
              <a:t>– we could spend a day on each of these – read the book!</a:t>
            </a:r>
          </a:p>
        </p:txBody>
      </p:sp>
      <p:sp>
        <p:nvSpPr>
          <p:cNvPr id="3" name="Content Placeholder 2">
            <a:extLst>
              <a:ext uri="{FF2B5EF4-FFF2-40B4-BE49-F238E27FC236}">
                <a16:creationId xmlns:a16="http://schemas.microsoft.com/office/drawing/2014/main" id="{A25617F1-D123-4106-9EFE-84EC68998020}"/>
              </a:ext>
            </a:extLst>
          </p:cNvPr>
          <p:cNvSpPr>
            <a:spLocks noGrp="1"/>
          </p:cNvSpPr>
          <p:nvPr>
            <p:ph idx="1"/>
          </p:nvPr>
        </p:nvSpPr>
        <p:spPr/>
        <p:txBody>
          <a:bodyPr/>
          <a:lstStyle/>
          <a:p>
            <a:r>
              <a:rPr lang="en-US" dirty="0"/>
              <a:t>Do you have a bully? Who is the target? Everyone? You? Another faculty member? Graduate student? Undergraduates? </a:t>
            </a:r>
            <a:r>
              <a:rPr lang="en-US" dirty="0">
                <a:solidFill>
                  <a:srgbClr val="FF0000"/>
                </a:solidFill>
              </a:rPr>
              <a:t>Discuss what constitutes bullying</a:t>
            </a:r>
          </a:p>
          <a:p>
            <a:r>
              <a:rPr lang="en-US" dirty="0"/>
              <a:t>Do you have a very entitled faculty member?</a:t>
            </a:r>
          </a:p>
          <a:p>
            <a:r>
              <a:rPr lang="en-US" dirty="0"/>
              <a:t>Do you have an incompetent staff or faculty member?</a:t>
            </a:r>
          </a:p>
          <a:p>
            <a:r>
              <a:rPr lang="en-US" dirty="0"/>
              <a:t>Often, there may be combinations of these and long histories of conflict that have created camps</a:t>
            </a:r>
          </a:p>
        </p:txBody>
      </p:sp>
    </p:spTree>
    <p:extLst>
      <p:ext uri="{BB962C8B-B14F-4D97-AF65-F5344CB8AC3E}">
        <p14:creationId xmlns:p14="http://schemas.microsoft.com/office/powerpoint/2010/main" val="23153439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52D01-C467-4738-BEFF-77ED0BF41376}"/>
              </a:ext>
            </a:extLst>
          </p:cNvPr>
          <p:cNvSpPr>
            <a:spLocks noGrp="1"/>
          </p:cNvSpPr>
          <p:nvPr>
            <p:ph type="title"/>
          </p:nvPr>
        </p:nvSpPr>
        <p:spPr/>
        <p:txBody>
          <a:bodyPr/>
          <a:lstStyle/>
          <a:p>
            <a:r>
              <a:rPr lang="en-US" b="1" dirty="0"/>
              <a:t>Exercise from Book</a:t>
            </a:r>
          </a:p>
        </p:txBody>
      </p:sp>
      <p:sp>
        <p:nvSpPr>
          <p:cNvPr id="3" name="Content Placeholder 2">
            <a:extLst>
              <a:ext uri="{FF2B5EF4-FFF2-40B4-BE49-F238E27FC236}">
                <a16:creationId xmlns:a16="http://schemas.microsoft.com/office/drawing/2014/main" id="{70843B13-F186-4FDA-9484-E5B0D6D7A5DB}"/>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3971291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4A58-EED2-4245-B5E1-ADA68024092E}"/>
              </a:ext>
            </a:extLst>
          </p:cNvPr>
          <p:cNvSpPr>
            <a:spLocks noGrp="1"/>
          </p:cNvSpPr>
          <p:nvPr>
            <p:ph type="title"/>
          </p:nvPr>
        </p:nvSpPr>
        <p:spPr/>
        <p:txBody>
          <a:bodyPr/>
          <a:lstStyle/>
          <a:p>
            <a:r>
              <a:rPr lang="en-US" b="1" dirty="0"/>
              <a:t>What do you do?</a:t>
            </a:r>
          </a:p>
        </p:txBody>
      </p:sp>
      <p:sp>
        <p:nvSpPr>
          <p:cNvPr id="3" name="Content Placeholder 2">
            <a:extLst>
              <a:ext uri="{FF2B5EF4-FFF2-40B4-BE49-F238E27FC236}">
                <a16:creationId xmlns:a16="http://schemas.microsoft.com/office/drawing/2014/main" id="{8288DC17-168A-4CD5-9D6E-AA5C8A9110F2}"/>
              </a:ext>
            </a:extLst>
          </p:cNvPr>
          <p:cNvSpPr>
            <a:spLocks noGrp="1"/>
          </p:cNvSpPr>
          <p:nvPr>
            <p:ph idx="1"/>
          </p:nvPr>
        </p:nvSpPr>
        <p:spPr/>
        <p:txBody>
          <a:bodyPr>
            <a:normAutofit fontScale="92500"/>
          </a:bodyPr>
          <a:lstStyle/>
          <a:p>
            <a:r>
              <a:rPr lang="en-US" dirty="0"/>
              <a:t>Evaluate the issue from your new perspective and position of authority and remember what you thought you knew may not be correct because the previous chair/dean </a:t>
            </a:r>
            <a:r>
              <a:rPr lang="en-US" dirty="0" err="1"/>
              <a:t>etc</a:t>
            </a:r>
            <a:r>
              <a:rPr lang="en-US" dirty="0"/>
              <a:t> had to keep things confidential. </a:t>
            </a:r>
          </a:p>
          <a:p>
            <a:r>
              <a:rPr lang="en-US" dirty="0"/>
              <a:t>Do your best to stay calm. Listen carefully and patiently while placing limits on the amount of time spent – giving the feeling that s/he is heard goes a long way towards building trust</a:t>
            </a:r>
          </a:p>
          <a:p>
            <a:r>
              <a:rPr lang="en-US" dirty="0"/>
              <a:t>Gather facts and not emotions. Explain that your doing so does not mean you disbelieve any person’s version of the facts</a:t>
            </a:r>
          </a:p>
        </p:txBody>
      </p:sp>
      <p:pic>
        <p:nvPicPr>
          <p:cNvPr id="4" name="Picture 3">
            <a:extLst>
              <a:ext uri="{FF2B5EF4-FFF2-40B4-BE49-F238E27FC236}">
                <a16:creationId xmlns:a16="http://schemas.microsoft.com/office/drawing/2014/main" id="{3D1D1031-0923-4F54-AE2C-68C2959DC4D5}"/>
              </a:ext>
            </a:extLst>
          </p:cNvPr>
          <p:cNvPicPr>
            <a:picLocks noChangeAspect="1"/>
          </p:cNvPicPr>
          <p:nvPr/>
        </p:nvPicPr>
        <p:blipFill>
          <a:blip r:embed="rId2"/>
          <a:stretch>
            <a:fillRect/>
          </a:stretch>
        </p:blipFill>
        <p:spPr>
          <a:xfrm>
            <a:off x="6040299" y="179107"/>
            <a:ext cx="1411159" cy="1647869"/>
          </a:xfrm>
          <a:prstGeom prst="rect">
            <a:avLst/>
          </a:prstGeom>
        </p:spPr>
      </p:pic>
    </p:spTree>
    <p:extLst>
      <p:ext uri="{BB962C8B-B14F-4D97-AF65-F5344CB8AC3E}">
        <p14:creationId xmlns:p14="http://schemas.microsoft.com/office/powerpoint/2010/main" val="2993177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1"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01" name="think-cell Slide" r:id="rId5" imgW="0" imgH="0" progId="TCLayout.ActiveDocument.1">
                  <p:embed/>
                </p:oleObj>
              </mc:Choice>
              <mc:Fallback>
                <p:oleObj name="think-cell Slide" r:id="rId5" imgW="0" imgH="0" progId="TCLayout.ActiveDocument.1">
                  <p:embed/>
                  <p:pic>
                    <p:nvPicPr>
                      <p:cNvPr id="18434" name="Object 1" hidden="1"/>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35" name="Title 2"/>
          <p:cNvSpPr txBox="1">
            <a:spLocks/>
          </p:cNvSpPr>
          <p:nvPr/>
        </p:nvSpPr>
        <p:spPr bwMode="gray">
          <a:xfrm>
            <a:off x="461963" y="571500"/>
            <a:ext cx="83550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67082" bIns="0"/>
          <a:lstStyle>
            <a:lvl1pPr defTabSz="912813">
              <a:lnSpc>
                <a:spcPct val="120000"/>
              </a:lnSpc>
              <a:spcBef>
                <a:spcPts val="600"/>
              </a:spcBef>
              <a:spcAft>
                <a:spcPts val="1200"/>
              </a:spcAft>
              <a:buFont typeface="Arial" panose="020B0604020202020204" pitchFamily="34" charset="0"/>
              <a:buChar char="​"/>
              <a:defRPr sz="1500">
                <a:solidFill>
                  <a:schemeClr val="tx1"/>
                </a:solidFill>
                <a:latin typeface="Georgia" panose="02040502050405020303" pitchFamily="18" charset="0"/>
                <a:ea typeface="ＭＳ Ｐゴシック" panose="020B0600070205080204" pitchFamily="34" charset="-128"/>
                <a:cs typeface="ＭＳ Ｐゴシック" panose="020B0600070205080204" pitchFamily="34" charset="-128"/>
              </a:defRPr>
            </a:lvl1pPr>
            <a:lvl2pPr marL="37931725" indent="-37474525" defTabSz="912813">
              <a:spcAft>
                <a:spcPts val="600"/>
              </a:spcAft>
              <a:buFont typeface="Arial" panose="020B0604020202020204" pitchFamily="34" charset="0"/>
              <a:buChar char="​"/>
              <a:defRPr sz="1500" i="1">
                <a:solidFill>
                  <a:schemeClr val="tx2"/>
                </a:solidFill>
                <a:latin typeface="Corbel" panose="020B0503020204020204" pitchFamily="34" charset="0"/>
                <a:ea typeface="ＭＳ Ｐゴシック" panose="020B0600070205080204" pitchFamily="34" charset="-128"/>
              </a:defRPr>
            </a:lvl2pPr>
            <a:lvl3pPr marL="1143000" indent="-228600" defTabSz="912813">
              <a:lnSpc>
                <a:spcPct val="110000"/>
              </a:lnSpc>
              <a:spcBef>
                <a:spcPts val="600"/>
              </a:spcBef>
              <a:buFont typeface="Arial" panose="020B0604020202020204" pitchFamily="34" charset="0"/>
              <a:buChar char="​"/>
              <a:defRPr sz="1100" b="1">
                <a:solidFill>
                  <a:srgbClr val="118E97"/>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3pPr>
            <a:lvl4pPr marL="1600200" indent="-228600" defTabSz="912813">
              <a:lnSpc>
                <a:spcPct val="114000"/>
              </a:lnSpc>
              <a:spcBef>
                <a:spcPts val="60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4pPr>
            <a:lvl5pPr marL="171450" indent="-171450" defTabSz="912813">
              <a:lnSpc>
                <a:spcPct val="95000"/>
              </a:lnSpc>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5pPr>
            <a:lvl6pPr marL="6286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6pPr>
            <a:lvl7pPr marL="10858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7pPr>
            <a:lvl8pPr marL="15430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8pPr>
            <a:lvl9pPr marL="20002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9pPr>
          </a:lstStyle>
          <a:p>
            <a:pPr eaLnBrk="1" hangingPunct="1">
              <a:lnSpc>
                <a:spcPct val="100000"/>
              </a:lnSpc>
              <a:spcBef>
                <a:spcPct val="0"/>
              </a:spcBef>
              <a:spcAft>
                <a:spcPct val="0"/>
              </a:spcAft>
              <a:buFontTx/>
              <a:buNone/>
            </a:pPr>
            <a:r>
              <a:rPr lang="en-US" altLang="en-US" sz="2800">
                <a:solidFill>
                  <a:srgbClr val="0000FF"/>
                </a:solidFill>
                <a:latin typeface="Arial" panose="020B0604020202020204" pitchFamily="34" charset="0"/>
                <a:cs typeface="Arial" panose="020B0604020202020204" pitchFamily="34" charset="0"/>
              </a:rPr>
              <a:t>4.   Departmental “Temporary” Funding:</a:t>
            </a:r>
            <a:endParaRPr lang="en-US" altLang="en-US" sz="2800">
              <a:solidFill>
                <a:srgbClr val="0000FF"/>
              </a:solidFill>
              <a:latin typeface="Lucida Sans" panose="020B0602030504020204" pitchFamily="34" charset="0"/>
              <a:cs typeface="Arial" panose="020B0604020202020204" pitchFamily="34" charset="0"/>
            </a:endParaRPr>
          </a:p>
        </p:txBody>
      </p:sp>
      <p:sp>
        <p:nvSpPr>
          <p:cNvPr id="52" name="Rectangle 51"/>
          <p:cNvSpPr/>
          <p:nvPr/>
        </p:nvSpPr>
        <p:spPr>
          <a:xfrm>
            <a:off x="457200" y="1524000"/>
            <a:ext cx="8382000" cy="4789488"/>
          </a:xfrm>
          <a:prstGeom prst="rect">
            <a:avLst/>
          </a:prstGeom>
        </p:spPr>
        <p:txBody>
          <a:bodyPr lIns="0" rIns="0">
            <a:spAutoFit/>
          </a:bodyPr>
          <a:lstStyle>
            <a:lvl1pPr marL="514350" indent="-285750" eaLnBrk="0" hangingPunct="0">
              <a:defRPr sz="2400">
                <a:solidFill>
                  <a:schemeClr val="tx1"/>
                </a:solidFill>
                <a:latin typeface="Georgia" panose="02040502050405020303" pitchFamily="18" charset="0"/>
                <a:ea typeface="ＭＳ Ｐゴシック" panose="020B0600070205080204" pitchFamily="34" charset="-128"/>
              </a:defRPr>
            </a:lvl1pPr>
            <a:lvl2pPr marL="971550" indent="-285750" eaLnBrk="0" hangingPunct="0">
              <a:defRPr sz="2400">
                <a:solidFill>
                  <a:schemeClr val="tx1"/>
                </a:solidFill>
                <a:latin typeface="Georgia" panose="02040502050405020303" pitchFamily="18" charset="0"/>
                <a:ea typeface="ＭＳ Ｐゴシック" panose="020B0600070205080204" pitchFamily="34" charset="-128"/>
              </a:defRPr>
            </a:lvl2pPr>
            <a:lvl3pPr eaLnBrk="0" hangingPunct="0">
              <a:defRPr sz="2400">
                <a:solidFill>
                  <a:schemeClr val="tx1"/>
                </a:solidFill>
                <a:latin typeface="Georgia" panose="02040502050405020303" pitchFamily="18" charset="0"/>
                <a:ea typeface="ＭＳ Ｐゴシック" panose="020B0600070205080204" pitchFamily="34" charset="-128"/>
              </a:defRPr>
            </a:lvl3pPr>
            <a:lvl4pPr eaLnBrk="0" hangingPunct="0">
              <a:defRPr sz="2400">
                <a:solidFill>
                  <a:schemeClr val="tx1"/>
                </a:solidFill>
                <a:latin typeface="Georgia" panose="02040502050405020303" pitchFamily="18" charset="0"/>
                <a:ea typeface="ＭＳ Ｐゴシック" panose="020B0600070205080204" pitchFamily="34" charset="-128"/>
              </a:defRPr>
            </a:lvl4pPr>
            <a:lvl5pPr eaLnBrk="0" hangingPunct="0">
              <a:defRPr sz="2400">
                <a:solidFill>
                  <a:schemeClr val="tx1"/>
                </a:solidFill>
                <a:latin typeface="Georgia" panose="02040502050405020303"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Georgia" panose="02040502050405020303"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Georgia" panose="02040502050405020303"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Georgia" panose="02040502050405020303"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Georgia" panose="02040502050405020303" pitchFamily="18" charset="0"/>
                <a:ea typeface="ＭＳ Ｐゴシック" panose="020B0600070205080204" pitchFamily="34" charset="-128"/>
              </a:defRPr>
            </a:lvl9pPr>
          </a:lstStyle>
          <a:p>
            <a:pPr eaLnBrk="1" hangingPunct="1">
              <a:lnSpc>
                <a:spcPct val="106000"/>
              </a:lnSpc>
              <a:buClr>
                <a:srgbClr val="C1C139"/>
              </a:buClr>
              <a:buFont typeface="Wingdings" panose="05000000000000000000" pitchFamily="2" charset="2"/>
              <a:buChar char="ü"/>
              <a:defRPr/>
            </a:pPr>
            <a:r>
              <a:rPr lang="en-US" altLang="en-US" sz="1600" dirty="0" smtClean="0"/>
              <a:t>Lecturers (~$10K) – paid directly by college if authorized;</a:t>
            </a:r>
          </a:p>
          <a:p>
            <a:pPr eaLnBrk="1" hangingPunct="1">
              <a:lnSpc>
                <a:spcPct val="106000"/>
              </a:lnSpc>
              <a:buClr>
                <a:srgbClr val="C1C139"/>
              </a:buClr>
              <a:buFont typeface="Wingdings" panose="05000000000000000000" pitchFamily="2" charset="2"/>
              <a:buChar char="ü"/>
              <a:defRPr/>
            </a:pPr>
            <a:endParaRPr lang="en-US" altLang="en-US" sz="1600" dirty="0" smtClean="0"/>
          </a:p>
          <a:p>
            <a:pPr eaLnBrk="1" hangingPunct="1">
              <a:lnSpc>
                <a:spcPct val="106000"/>
              </a:lnSpc>
              <a:buClr>
                <a:srgbClr val="C1C139"/>
              </a:buClr>
              <a:buFont typeface="Wingdings" panose="05000000000000000000" pitchFamily="2" charset="2"/>
              <a:buChar char="ü"/>
              <a:defRPr/>
            </a:pPr>
            <a:r>
              <a:rPr lang="en-US" altLang="en-US" sz="1600" dirty="0" smtClean="0"/>
              <a:t>TAs  (Stipend + Tuition ~$12K/TA/</a:t>
            </a:r>
            <a:r>
              <a:rPr lang="en-US" altLang="en-US" sz="1600" dirty="0" err="1" smtClean="0"/>
              <a:t>qtr</a:t>
            </a:r>
            <a:r>
              <a:rPr lang="en-US" altLang="en-US" sz="1600" dirty="0" smtClean="0"/>
              <a:t>) – paid directly by college ; About ~$11 M per year cost to college. Largest non fixed costs to the college and biggest uncertainty as it depends on enrollment and Union contracts – CFAOs Panic. </a:t>
            </a:r>
          </a:p>
          <a:p>
            <a:pPr eaLnBrk="1" hangingPunct="1">
              <a:lnSpc>
                <a:spcPct val="106000"/>
              </a:lnSpc>
              <a:buClr>
                <a:srgbClr val="C1C139"/>
              </a:buClr>
              <a:buFont typeface="Wingdings" panose="05000000000000000000" pitchFamily="2" charset="2"/>
              <a:buChar char="ü"/>
              <a:defRPr/>
            </a:pPr>
            <a:endParaRPr lang="en-US" altLang="en-US" sz="1600" dirty="0" smtClean="0"/>
          </a:p>
          <a:p>
            <a:pPr eaLnBrk="1" hangingPunct="1">
              <a:lnSpc>
                <a:spcPct val="106000"/>
              </a:lnSpc>
              <a:buClr>
                <a:srgbClr val="C1C139"/>
              </a:buClr>
              <a:buFont typeface="Wingdings" panose="05000000000000000000" pitchFamily="2" charset="2"/>
              <a:buChar char="ü"/>
              <a:defRPr/>
            </a:pPr>
            <a:r>
              <a:rPr lang="en-US" altLang="en-US" sz="1600" dirty="0" smtClean="0"/>
              <a:t>In Physics annually 61 TAs (50%) – Cost $2.1 M </a:t>
            </a:r>
          </a:p>
          <a:p>
            <a:pPr eaLnBrk="1" hangingPunct="1">
              <a:lnSpc>
                <a:spcPct val="106000"/>
              </a:lnSpc>
              <a:buClr>
                <a:srgbClr val="C1C139"/>
              </a:buClr>
              <a:buFont typeface="Wingdings" panose="05000000000000000000" pitchFamily="2" charset="2"/>
              <a:buChar char="ü"/>
              <a:defRPr/>
            </a:pPr>
            <a:endParaRPr lang="en-US" altLang="en-US" sz="1600" dirty="0" smtClean="0"/>
          </a:p>
          <a:p>
            <a:pPr eaLnBrk="1" hangingPunct="1">
              <a:lnSpc>
                <a:spcPct val="106000"/>
              </a:lnSpc>
              <a:buClr>
                <a:srgbClr val="C1C139"/>
              </a:buClr>
              <a:buFont typeface="Wingdings" panose="05000000000000000000" pitchFamily="2" charset="2"/>
              <a:buChar char="ü"/>
              <a:defRPr/>
            </a:pPr>
            <a:r>
              <a:rPr lang="en-US" altLang="en-US" sz="1600" dirty="0" smtClean="0"/>
              <a:t>Allocated to Department at start of year on projected enrollment for year. Corrections done end of every quarter.</a:t>
            </a:r>
          </a:p>
          <a:p>
            <a:pPr marL="228600" indent="0" eaLnBrk="1" hangingPunct="1">
              <a:lnSpc>
                <a:spcPct val="106000"/>
              </a:lnSpc>
              <a:buClr>
                <a:srgbClr val="C1C139"/>
              </a:buClr>
              <a:defRPr/>
            </a:pPr>
            <a:endParaRPr lang="en-US" altLang="en-US" sz="1600" dirty="0" smtClean="0"/>
          </a:p>
          <a:p>
            <a:pPr eaLnBrk="1" hangingPunct="1">
              <a:lnSpc>
                <a:spcPct val="106000"/>
              </a:lnSpc>
              <a:buClr>
                <a:srgbClr val="C1C139"/>
              </a:buClr>
              <a:buFont typeface="Wingdings" panose="05000000000000000000" pitchFamily="2" charset="2"/>
              <a:buChar char="ü"/>
              <a:defRPr/>
            </a:pPr>
            <a:r>
              <a:rPr lang="en-US" altLang="en-US" sz="1600" dirty="0" smtClean="0"/>
              <a:t>What if a Chair deems it necessary to overspend the allocation to meet teaching needs especially TAs?  </a:t>
            </a:r>
          </a:p>
          <a:p>
            <a:pPr lvl="1" eaLnBrk="1" hangingPunct="1">
              <a:lnSpc>
                <a:spcPct val="106000"/>
              </a:lnSpc>
              <a:buClr>
                <a:srgbClr val="C1C139"/>
              </a:buClr>
              <a:buFontTx/>
              <a:buChar char="-"/>
              <a:defRPr/>
            </a:pPr>
            <a:r>
              <a:rPr lang="en-US" altLang="en-US" sz="1600" dirty="0" smtClean="0"/>
              <a:t>Convince the college that expenditures are justified.</a:t>
            </a:r>
          </a:p>
          <a:p>
            <a:pPr lvl="1" eaLnBrk="1" hangingPunct="1">
              <a:lnSpc>
                <a:spcPct val="106000"/>
              </a:lnSpc>
              <a:buClr>
                <a:srgbClr val="C1C139"/>
              </a:buClr>
              <a:buFontTx/>
              <a:buChar char="-"/>
              <a:defRPr/>
            </a:pPr>
            <a:r>
              <a:rPr lang="en-US" altLang="en-US" sz="1600" dirty="0" smtClean="0"/>
              <a:t>Otherwise pay the difference out of S&amp;E or ‘reserves’, summers session $, Concurrent enrollment.</a:t>
            </a:r>
          </a:p>
          <a:p>
            <a:pPr lvl="1" eaLnBrk="1" hangingPunct="1">
              <a:lnSpc>
                <a:spcPct val="106000"/>
              </a:lnSpc>
              <a:buClr>
                <a:srgbClr val="C1C139"/>
              </a:buClr>
              <a:buFontTx/>
              <a:buChar char="-"/>
              <a:defRPr/>
            </a:pPr>
            <a:r>
              <a:rPr lang="en-US" altLang="en-US" sz="1600" dirty="0" smtClean="0"/>
              <a:t>Or cancel classes.</a:t>
            </a:r>
          </a:p>
          <a:p>
            <a:pPr lvl="1" eaLnBrk="1" hangingPunct="1">
              <a:lnSpc>
                <a:spcPct val="106000"/>
              </a:lnSpc>
              <a:buClr>
                <a:srgbClr val="C1C139"/>
              </a:buClr>
              <a:defRPr/>
            </a:pPr>
            <a:endParaRPr lang="en-US" altLang="en-US" sz="1600" dirty="0" smtClean="0"/>
          </a:p>
        </p:txBody>
      </p:sp>
      <p:sp>
        <p:nvSpPr>
          <p:cNvPr id="4" name="Rounded Rectangle 3"/>
          <p:cNvSpPr/>
          <p:nvPr/>
        </p:nvSpPr>
        <p:spPr>
          <a:xfrm>
            <a:off x="457200" y="1066800"/>
            <a:ext cx="7996238" cy="371475"/>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5000"/>
              </a:lnSpc>
              <a:spcBef>
                <a:spcPts val="0"/>
              </a:spcBef>
              <a:spcAft>
                <a:spcPts val="0"/>
              </a:spcAft>
              <a:defRPr/>
            </a:pPr>
            <a:r>
              <a:rPr lang="en-US" b="1" dirty="0">
                <a:solidFill>
                  <a:schemeClr val="tx2"/>
                </a:solidFill>
                <a:latin typeface="+mj-lt"/>
              </a:rPr>
              <a:t>Items that require proactive requests &amp; justification to College</a:t>
            </a:r>
          </a:p>
        </p:txBody>
      </p:sp>
    </p:spTree>
    <p:extLst>
      <p:ext uri="{BB962C8B-B14F-4D97-AF65-F5344CB8AC3E}">
        <p14:creationId xmlns:p14="http://schemas.microsoft.com/office/powerpoint/2010/main" val="2288927743"/>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65E94-5645-4722-90E6-A9AA7CB3D3D4}"/>
              </a:ext>
            </a:extLst>
          </p:cNvPr>
          <p:cNvSpPr>
            <a:spLocks noGrp="1"/>
          </p:cNvSpPr>
          <p:nvPr>
            <p:ph type="title"/>
          </p:nvPr>
        </p:nvSpPr>
        <p:spPr/>
        <p:txBody>
          <a:bodyPr/>
          <a:lstStyle/>
          <a:p>
            <a:r>
              <a:rPr lang="en-US" b="1" dirty="0"/>
              <a:t>Useful Tactics</a:t>
            </a:r>
          </a:p>
        </p:txBody>
      </p:sp>
      <p:sp>
        <p:nvSpPr>
          <p:cNvPr id="3" name="Content Placeholder 2">
            <a:extLst>
              <a:ext uri="{FF2B5EF4-FFF2-40B4-BE49-F238E27FC236}">
                <a16:creationId xmlns:a16="http://schemas.microsoft.com/office/drawing/2014/main" id="{6B844796-CA02-4EA4-BED2-245D3BF60CAE}"/>
              </a:ext>
            </a:extLst>
          </p:cNvPr>
          <p:cNvSpPr>
            <a:spLocks noGrp="1"/>
          </p:cNvSpPr>
          <p:nvPr>
            <p:ph idx="1"/>
          </p:nvPr>
        </p:nvSpPr>
        <p:spPr/>
        <p:txBody>
          <a:bodyPr>
            <a:normAutofit fontScale="92500" lnSpcReduction="20000"/>
          </a:bodyPr>
          <a:lstStyle/>
          <a:p>
            <a:r>
              <a:rPr lang="en-US" dirty="0"/>
              <a:t>After listening, ask the person what they expect out of the meeting – sometimes they just want to feel heard</a:t>
            </a:r>
          </a:p>
          <a:p>
            <a:r>
              <a:rPr lang="en-US" dirty="0"/>
              <a:t>Ask the person to make a presentation at a faculty meeting about the university policies on the issue</a:t>
            </a:r>
          </a:p>
          <a:p>
            <a:r>
              <a:rPr lang="en-US" dirty="0"/>
              <a:t>Ask them to develop a plan that would be fair to all e.g. how to manage space, how to assign teaching, how to mesh teaching needs, student graduation rates and sabbatical requests </a:t>
            </a:r>
            <a:r>
              <a:rPr lang="en-US" dirty="0" err="1"/>
              <a:t>etc</a:t>
            </a:r>
            <a:endParaRPr lang="en-US" dirty="0"/>
          </a:p>
          <a:p>
            <a:r>
              <a:rPr lang="en-US" dirty="0"/>
              <a:t>If they want special treatment, ask them to put in writing why they should receive special treatment considering the entirety of their jobs-if a faculty member that includes teaching and service as well as research. </a:t>
            </a:r>
          </a:p>
        </p:txBody>
      </p:sp>
    </p:spTree>
    <p:extLst>
      <p:ext uri="{BB962C8B-B14F-4D97-AF65-F5344CB8AC3E}">
        <p14:creationId xmlns:p14="http://schemas.microsoft.com/office/powerpoint/2010/main" val="5983801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B9E3D-A1C5-4F3F-82F6-1E60A32888DE}"/>
              </a:ext>
            </a:extLst>
          </p:cNvPr>
          <p:cNvSpPr>
            <a:spLocks noGrp="1"/>
          </p:cNvSpPr>
          <p:nvPr>
            <p:ph type="title"/>
          </p:nvPr>
        </p:nvSpPr>
        <p:spPr/>
        <p:txBody>
          <a:bodyPr/>
          <a:lstStyle/>
          <a:p>
            <a:r>
              <a:rPr lang="en-US" dirty="0"/>
              <a:t>Chair’s Responsibilities</a:t>
            </a:r>
            <a:br>
              <a:rPr lang="en-US" dirty="0"/>
            </a:br>
            <a:r>
              <a:rPr lang="en-US" dirty="0"/>
              <a:t>             </a:t>
            </a:r>
            <a:r>
              <a:rPr lang="en-US" sz="3200" b="1" dirty="0"/>
              <a:t>Stewardship</a:t>
            </a:r>
          </a:p>
        </p:txBody>
      </p:sp>
      <p:sp>
        <p:nvSpPr>
          <p:cNvPr id="3" name="Content Placeholder 2">
            <a:extLst>
              <a:ext uri="{FF2B5EF4-FFF2-40B4-BE49-F238E27FC236}">
                <a16:creationId xmlns:a16="http://schemas.microsoft.com/office/drawing/2014/main" id="{FFEF2105-B3BD-4066-9146-49250D1ACB91}"/>
              </a:ext>
            </a:extLst>
          </p:cNvPr>
          <p:cNvSpPr>
            <a:spLocks noGrp="1"/>
          </p:cNvSpPr>
          <p:nvPr>
            <p:ph idx="1"/>
          </p:nvPr>
        </p:nvSpPr>
        <p:spPr/>
        <p:txBody>
          <a:bodyPr/>
          <a:lstStyle/>
          <a:p>
            <a:r>
              <a:rPr lang="en-US" b="1" dirty="0"/>
              <a:t>Stewardship</a:t>
            </a:r>
            <a:r>
              <a:rPr lang="en-US" dirty="0"/>
              <a:t> is an ethic that embodies the responsible planning and management of resources (physical, financial and human) so that you leave the department in good shape for the future. </a:t>
            </a:r>
          </a:p>
        </p:txBody>
      </p:sp>
      <p:pic>
        <p:nvPicPr>
          <p:cNvPr id="4" name="Picture 3">
            <a:extLst>
              <a:ext uri="{FF2B5EF4-FFF2-40B4-BE49-F238E27FC236}">
                <a16:creationId xmlns:a16="http://schemas.microsoft.com/office/drawing/2014/main" id="{D3AA199B-50B2-40CE-B3D6-B16425C2CD2D}"/>
              </a:ext>
            </a:extLst>
          </p:cNvPr>
          <p:cNvPicPr>
            <a:picLocks noChangeAspect="1"/>
          </p:cNvPicPr>
          <p:nvPr/>
        </p:nvPicPr>
        <p:blipFill>
          <a:blip r:embed="rId2"/>
          <a:stretch>
            <a:fillRect/>
          </a:stretch>
        </p:blipFill>
        <p:spPr>
          <a:xfrm>
            <a:off x="1498864" y="3847851"/>
            <a:ext cx="5373278" cy="2564519"/>
          </a:xfrm>
          <a:prstGeom prst="rect">
            <a:avLst/>
          </a:prstGeom>
        </p:spPr>
      </p:pic>
    </p:spTree>
    <p:extLst>
      <p:ext uri="{BB962C8B-B14F-4D97-AF65-F5344CB8AC3E}">
        <p14:creationId xmlns:p14="http://schemas.microsoft.com/office/powerpoint/2010/main" val="23597294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4112"/>
            <a:ext cx="5552694" cy="1002816"/>
          </a:xfrm>
        </p:spPr>
        <p:txBody>
          <a:bodyPr>
            <a:normAutofit fontScale="90000"/>
          </a:bodyPr>
          <a:lstStyle/>
          <a:p>
            <a:pPr algn="ctr"/>
            <a:r>
              <a:rPr lang="en-US" dirty="0"/>
              <a:t>Chair’s Responsibilities</a:t>
            </a:r>
            <a:br>
              <a:rPr lang="en-US" dirty="0"/>
            </a:br>
            <a:r>
              <a:rPr lang="en-US" sz="3600" b="1" dirty="0"/>
              <a:t>Morale</a:t>
            </a:r>
            <a:r>
              <a:rPr lang="en-US" dirty="0"/>
              <a:t/>
            </a:r>
            <a:br>
              <a:rPr lang="en-US" dirty="0"/>
            </a:br>
            <a:endParaRPr lang="en-US" sz="2700" dirty="0"/>
          </a:p>
        </p:txBody>
      </p:sp>
      <p:sp>
        <p:nvSpPr>
          <p:cNvPr id="3" name="Content Placeholder 2"/>
          <p:cNvSpPr>
            <a:spLocks noGrp="1"/>
          </p:cNvSpPr>
          <p:nvPr>
            <p:ph idx="1"/>
          </p:nvPr>
        </p:nvSpPr>
        <p:spPr>
          <a:xfrm>
            <a:off x="628650" y="1781733"/>
            <a:ext cx="7886700" cy="4780001"/>
          </a:xfrm>
        </p:spPr>
        <p:txBody>
          <a:bodyPr>
            <a:normAutofit fontScale="85000" lnSpcReduction="10000"/>
          </a:bodyPr>
          <a:lstStyle/>
          <a:p>
            <a:pPr marL="0" indent="0">
              <a:buNone/>
            </a:pPr>
            <a:r>
              <a:rPr lang="en-US" dirty="0"/>
              <a:t>The Chair can have a huge influence on general morale. Key issues that contribute to a positive atmosphere</a:t>
            </a:r>
          </a:p>
          <a:p>
            <a:pPr marL="514350" indent="-514350">
              <a:buAutoNum type="arabicParenR"/>
            </a:pPr>
            <a:r>
              <a:rPr lang="en-US" dirty="0"/>
              <a:t>Transparency in everything. If the chair cannot justify why something happened, then likely it should not have happened. Only caveat is required confidentiality.</a:t>
            </a:r>
          </a:p>
          <a:p>
            <a:pPr marL="514350" indent="-514350">
              <a:buAutoNum type="arabicParenR"/>
            </a:pPr>
            <a:r>
              <a:rPr lang="en-US" dirty="0"/>
              <a:t>Equality of treatment</a:t>
            </a:r>
          </a:p>
          <a:p>
            <a:pPr marL="514350" indent="-514350">
              <a:buAutoNum type="arabicParenR"/>
            </a:pPr>
            <a:r>
              <a:rPr lang="en-US" dirty="0"/>
              <a:t>Encouragement of full discussion of issues</a:t>
            </a:r>
          </a:p>
          <a:p>
            <a:pPr marL="514350" indent="-514350">
              <a:buAutoNum type="arabicParenR"/>
            </a:pPr>
            <a:r>
              <a:rPr lang="en-US" dirty="0"/>
              <a:t>Agendas for faculty meetings, minutes that accurately reflect the outcome of discussions, maintenance of a respectful environment during discussion</a:t>
            </a:r>
          </a:p>
          <a:p>
            <a:pPr marL="514350" indent="-514350">
              <a:buAutoNum type="arabicParenR"/>
            </a:pPr>
            <a:r>
              <a:rPr lang="en-US" dirty="0"/>
              <a:t>Trust that the Chair is an advocate for the faculty and department within UCR and in Professional Societies</a:t>
            </a:r>
          </a:p>
          <a:p>
            <a:pPr marL="514350" indent="-514350">
              <a:buAutoNum type="arabicParenR"/>
            </a:pPr>
            <a:r>
              <a:rPr lang="en-US" dirty="0"/>
              <a:t>Give praise and say thank you as often as possible</a:t>
            </a:r>
          </a:p>
        </p:txBody>
      </p:sp>
      <p:pic>
        <p:nvPicPr>
          <p:cNvPr id="10" name="Picture 9"/>
          <p:cNvPicPr>
            <a:picLocks noChangeAspect="1"/>
          </p:cNvPicPr>
          <p:nvPr/>
        </p:nvPicPr>
        <p:blipFill>
          <a:blip r:embed="rId2"/>
          <a:stretch>
            <a:fillRect/>
          </a:stretch>
        </p:blipFill>
        <p:spPr>
          <a:xfrm>
            <a:off x="6463702" y="239738"/>
            <a:ext cx="1799715" cy="1335100"/>
          </a:xfrm>
          <a:prstGeom prst="rect">
            <a:avLst/>
          </a:prstGeom>
        </p:spPr>
      </p:pic>
    </p:spTree>
    <p:extLst>
      <p:ext uri="{BB962C8B-B14F-4D97-AF65-F5344CB8AC3E}">
        <p14:creationId xmlns:p14="http://schemas.microsoft.com/office/powerpoint/2010/main" val="33649989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84504"/>
            <a:ext cx="7886700" cy="1325563"/>
          </a:xfrm>
        </p:spPr>
        <p:txBody>
          <a:bodyPr>
            <a:normAutofit fontScale="90000"/>
          </a:bodyPr>
          <a:lstStyle/>
          <a:p>
            <a:pPr algn="ctr"/>
            <a:r>
              <a:rPr lang="en-US" dirty="0"/>
              <a:t>Chair’s Responsibilities</a:t>
            </a:r>
            <a:br>
              <a:rPr lang="en-US" dirty="0"/>
            </a:br>
            <a:r>
              <a:rPr lang="en-US" sz="3600" b="1" dirty="0"/>
              <a:t>Academic Plan</a:t>
            </a:r>
            <a:r>
              <a:rPr lang="en-US" b="1" dirty="0"/>
              <a:t/>
            </a:r>
            <a:br>
              <a:rPr lang="en-US" b="1" dirty="0"/>
            </a:br>
            <a:r>
              <a:rPr lang="en-US" dirty="0"/>
              <a:t/>
            </a:r>
            <a:br>
              <a:rPr lang="en-US" dirty="0"/>
            </a:br>
            <a:endParaRPr lang="en-US" sz="2700" dirty="0"/>
          </a:p>
        </p:txBody>
      </p:sp>
      <p:sp>
        <p:nvSpPr>
          <p:cNvPr id="3" name="Content Placeholder 2"/>
          <p:cNvSpPr>
            <a:spLocks noGrp="1"/>
          </p:cNvSpPr>
          <p:nvPr>
            <p:ph idx="1"/>
          </p:nvPr>
        </p:nvSpPr>
        <p:spPr>
          <a:xfrm>
            <a:off x="628650" y="1781733"/>
            <a:ext cx="7886700" cy="2512289"/>
          </a:xfrm>
        </p:spPr>
        <p:txBody>
          <a:bodyPr>
            <a:normAutofit/>
          </a:bodyPr>
          <a:lstStyle/>
          <a:p>
            <a:pPr marL="0" indent="0">
              <a:buNone/>
            </a:pPr>
            <a:r>
              <a:rPr lang="en-US" sz="2200" dirty="0"/>
              <a:t>The department should maintain a regularly updated academic plan stating the short and long term expectations for growth and development. </a:t>
            </a:r>
          </a:p>
          <a:p>
            <a:pPr marL="0" indent="0">
              <a:buNone/>
            </a:pPr>
            <a:r>
              <a:rPr lang="en-US" sz="2200" dirty="0"/>
              <a:t>In this regard, the chair is responsible for the recruitment of new faculty, overseeing faculty development, and making an effort to retain the current faculty. Cluster- </a:t>
            </a:r>
          </a:p>
          <a:p>
            <a:pPr marL="0" indent="0">
              <a:buNone/>
            </a:pPr>
            <a:endParaRPr lang="en-US" dirty="0"/>
          </a:p>
        </p:txBody>
      </p:sp>
      <p:pic>
        <p:nvPicPr>
          <p:cNvPr id="4" name="Picture 3"/>
          <p:cNvPicPr>
            <a:picLocks noChangeAspect="1"/>
          </p:cNvPicPr>
          <p:nvPr/>
        </p:nvPicPr>
        <p:blipFill>
          <a:blip r:embed="rId2"/>
          <a:stretch>
            <a:fillRect/>
          </a:stretch>
        </p:blipFill>
        <p:spPr>
          <a:xfrm>
            <a:off x="4691404" y="3833697"/>
            <a:ext cx="2967610" cy="2967610"/>
          </a:xfrm>
          <a:prstGeom prst="rect">
            <a:avLst/>
          </a:prstGeom>
        </p:spPr>
      </p:pic>
      <p:sp>
        <p:nvSpPr>
          <p:cNvPr id="5" name="TextBox 4"/>
          <p:cNvSpPr txBox="1"/>
          <p:nvPr/>
        </p:nvSpPr>
        <p:spPr>
          <a:xfrm>
            <a:off x="6795823" y="4806088"/>
            <a:ext cx="651052" cy="253916"/>
          </a:xfrm>
          <a:prstGeom prst="rect">
            <a:avLst/>
          </a:prstGeom>
          <a:noFill/>
        </p:spPr>
        <p:txBody>
          <a:bodyPr wrap="square" rtlCol="0">
            <a:spAutoFit/>
          </a:bodyPr>
          <a:lstStyle/>
          <a:p>
            <a:r>
              <a:rPr lang="en-US" sz="1050" dirty="0"/>
              <a:t>Faculty</a:t>
            </a:r>
          </a:p>
        </p:txBody>
      </p:sp>
      <p:sp>
        <p:nvSpPr>
          <p:cNvPr id="6" name="TextBox 5"/>
          <p:cNvSpPr txBox="1"/>
          <p:nvPr/>
        </p:nvSpPr>
        <p:spPr>
          <a:xfrm>
            <a:off x="7110371" y="4403748"/>
            <a:ext cx="607162" cy="253916"/>
          </a:xfrm>
          <a:prstGeom prst="rect">
            <a:avLst/>
          </a:prstGeom>
          <a:noFill/>
        </p:spPr>
        <p:txBody>
          <a:bodyPr wrap="square" rtlCol="0">
            <a:spAutoFit/>
          </a:bodyPr>
          <a:lstStyle/>
          <a:p>
            <a:r>
              <a:rPr lang="en-US" sz="1050" dirty="0"/>
              <a:t>Staff</a:t>
            </a:r>
          </a:p>
        </p:txBody>
      </p:sp>
      <p:sp>
        <p:nvSpPr>
          <p:cNvPr id="7" name="TextBox 6"/>
          <p:cNvSpPr txBox="1"/>
          <p:nvPr/>
        </p:nvSpPr>
        <p:spPr>
          <a:xfrm>
            <a:off x="4996280" y="5296205"/>
            <a:ext cx="1104594" cy="253916"/>
          </a:xfrm>
          <a:prstGeom prst="rect">
            <a:avLst/>
          </a:prstGeom>
          <a:noFill/>
        </p:spPr>
        <p:txBody>
          <a:bodyPr wrap="square" rtlCol="0">
            <a:spAutoFit/>
          </a:bodyPr>
          <a:lstStyle/>
          <a:p>
            <a:r>
              <a:rPr lang="en-US" sz="1050" dirty="0"/>
              <a:t>Undergraduate</a:t>
            </a:r>
          </a:p>
        </p:txBody>
      </p:sp>
      <p:sp>
        <p:nvSpPr>
          <p:cNvPr id="8" name="TextBox 7"/>
          <p:cNvSpPr txBox="1"/>
          <p:nvPr/>
        </p:nvSpPr>
        <p:spPr>
          <a:xfrm>
            <a:off x="5779007" y="4657664"/>
            <a:ext cx="738835" cy="253916"/>
          </a:xfrm>
          <a:prstGeom prst="rect">
            <a:avLst/>
          </a:prstGeom>
          <a:noFill/>
        </p:spPr>
        <p:txBody>
          <a:bodyPr wrap="square" rtlCol="0">
            <a:spAutoFit/>
          </a:bodyPr>
          <a:lstStyle/>
          <a:p>
            <a:r>
              <a:rPr lang="en-US" sz="1050" dirty="0"/>
              <a:t>Graduate</a:t>
            </a:r>
          </a:p>
        </p:txBody>
      </p:sp>
      <p:sp>
        <p:nvSpPr>
          <p:cNvPr id="9" name="TextBox 8"/>
          <p:cNvSpPr txBox="1"/>
          <p:nvPr/>
        </p:nvSpPr>
        <p:spPr>
          <a:xfrm>
            <a:off x="6181351" y="5135270"/>
            <a:ext cx="672998" cy="577081"/>
          </a:xfrm>
          <a:prstGeom prst="rect">
            <a:avLst/>
          </a:prstGeom>
          <a:noFill/>
        </p:spPr>
        <p:txBody>
          <a:bodyPr wrap="square" rtlCol="0">
            <a:spAutoFit/>
          </a:bodyPr>
          <a:lstStyle/>
          <a:p>
            <a:r>
              <a:rPr lang="en-US" sz="1050" dirty="0"/>
              <a:t>Campus Shared services</a:t>
            </a:r>
          </a:p>
        </p:txBody>
      </p:sp>
      <p:sp>
        <p:nvSpPr>
          <p:cNvPr id="10" name="TextBox 9"/>
          <p:cNvSpPr txBox="1"/>
          <p:nvPr/>
        </p:nvSpPr>
        <p:spPr>
          <a:xfrm>
            <a:off x="614476" y="3803913"/>
            <a:ext cx="3716121" cy="1446550"/>
          </a:xfrm>
          <a:prstGeom prst="rect">
            <a:avLst/>
          </a:prstGeom>
          <a:noFill/>
        </p:spPr>
        <p:txBody>
          <a:bodyPr wrap="square" rtlCol="0">
            <a:spAutoFit/>
          </a:bodyPr>
          <a:lstStyle/>
          <a:p>
            <a:r>
              <a:rPr lang="en-US" sz="2200" dirty="0"/>
              <a:t>hiring and shared services add complications to the traditional situation, requiring adaptation and evolution</a:t>
            </a:r>
          </a:p>
        </p:txBody>
      </p:sp>
    </p:spTree>
    <p:extLst>
      <p:ext uri="{BB962C8B-B14F-4D97-AF65-F5344CB8AC3E}">
        <p14:creationId xmlns:p14="http://schemas.microsoft.com/office/powerpoint/2010/main" val="21949402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35710"/>
            <a:ext cx="7886700" cy="1325563"/>
          </a:xfrm>
        </p:spPr>
        <p:txBody>
          <a:bodyPr>
            <a:normAutofit fontScale="90000"/>
          </a:bodyPr>
          <a:lstStyle/>
          <a:p>
            <a:r>
              <a:rPr lang="en-US" dirty="0"/>
              <a:t>Chair’s Responsibilities</a:t>
            </a:r>
            <a:br>
              <a:rPr lang="en-US" dirty="0"/>
            </a:br>
            <a:r>
              <a:rPr lang="en-US" dirty="0"/>
              <a:t>           </a:t>
            </a:r>
            <a:r>
              <a:rPr lang="en-US" sz="3600" b="1" dirty="0">
                <a:solidFill>
                  <a:schemeClr val="accent5"/>
                </a:solidFill>
              </a:rPr>
              <a:t>Recruitment</a:t>
            </a:r>
            <a:r>
              <a:rPr lang="en-US" b="1" dirty="0">
                <a:solidFill>
                  <a:schemeClr val="accent5"/>
                </a:solidFill>
              </a:rPr>
              <a:t/>
            </a:r>
            <a:br>
              <a:rPr lang="en-US" b="1" dirty="0">
                <a:solidFill>
                  <a:schemeClr val="accent5"/>
                </a:solidFill>
              </a:rPr>
            </a:b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a:t> </a:t>
            </a:r>
          </a:p>
          <a:p>
            <a:pPr marL="0" indent="0">
              <a:buNone/>
            </a:pPr>
            <a:r>
              <a:rPr lang="en-US" dirty="0"/>
              <a:t>The chair should ensure that the policies and hiring procedures of the university are followed. </a:t>
            </a:r>
          </a:p>
          <a:p>
            <a:pPr marL="0" indent="0">
              <a:buNone/>
            </a:pPr>
            <a:r>
              <a:rPr lang="en-US" dirty="0"/>
              <a:t>The chair should ensure that search committees are not just compliant with affirmative action and equal opportunity policies, but that they actively promote diversity in hiring. It is important in this regard, that  search committees (and not staff) compose the advertisement and search plan for </a:t>
            </a:r>
            <a:r>
              <a:rPr lang="en-US" dirty="0" err="1"/>
              <a:t>APRecruit</a:t>
            </a:r>
            <a:r>
              <a:rPr lang="en-US" dirty="0"/>
              <a:t> and that the department faculty endorse these documents after </a:t>
            </a:r>
            <a:r>
              <a:rPr lang="en-US" dirty="0">
                <a:solidFill>
                  <a:srgbClr val="FF0000"/>
                </a:solidFill>
              </a:rPr>
              <a:t>thorough discussion and consideration of how the search criteria will be applied in a uniform manner. </a:t>
            </a:r>
            <a:r>
              <a:rPr lang="en-US" dirty="0"/>
              <a:t>Again a little trickier with cluster searches or college searches.</a:t>
            </a:r>
          </a:p>
        </p:txBody>
      </p:sp>
      <p:pic>
        <p:nvPicPr>
          <p:cNvPr id="4" name="Picture 3"/>
          <p:cNvPicPr>
            <a:picLocks noChangeAspect="1"/>
          </p:cNvPicPr>
          <p:nvPr/>
        </p:nvPicPr>
        <p:blipFill>
          <a:blip r:embed="rId2"/>
          <a:stretch>
            <a:fillRect/>
          </a:stretch>
        </p:blipFill>
        <p:spPr>
          <a:xfrm>
            <a:off x="6256478" y="402341"/>
            <a:ext cx="2170632" cy="1627974"/>
          </a:xfrm>
          <a:prstGeom prst="rect">
            <a:avLst/>
          </a:prstGeom>
        </p:spPr>
      </p:pic>
    </p:spTree>
    <p:extLst>
      <p:ext uri="{BB962C8B-B14F-4D97-AF65-F5344CB8AC3E}">
        <p14:creationId xmlns:p14="http://schemas.microsoft.com/office/powerpoint/2010/main" val="36868937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Chair’s Responsibilities</a:t>
            </a:r>
          </a:p>
        </p:txBody>
      </p:sp>
      <p:sp>
        <p:nvSpPr>
          <p:cNvPr id="3" name="Content Placeholder 2"/>
          <p:cNvSpPr>
            <a:spLocks noGrp="1"/>
          </p:cNvSpPr>
          <p:nvPr>
            <p:ph idx="1"/>
          </p:nvPr>
        </p:nvSpPr>
        <p:spPr>
          <a:xfrm>
            <a:off x="628650" y="1309421"/>
            <a:ext cx="7886700" cy="5193792"/>
          </a:xfrm>
        </p:spPr>
        <p:txBody>
          <a:bodyPr>
            <a:normAutofit fontScale="40000" lnSpcReduction="20000"/>
          </a:bodyPr>
          <a:lstStyle/>
          <a:p>
            <a:pPr marL="0" indent="0">
              <a:buNone/>
            </a:pPr>
            <a:r>
              <a:rPr lang="en-US" sz="8000" b="1" dirty="0">
                <a:solidFill>
                  <a:schemeClr val="accent5"/>
                </a:solidFill>
              </a:rPr>
              <a:t>Development of current faculty</a:t>
            </a:r>
          </a:p>
          <a:p>
            <a:pPr marL="0" indent="0">
              <a:buNone/>
            </a:pPr>
            <a:endParaRPr lang="en-US" sz="6000" b="1" dirty="0">
              <a:solidFill>
                <a:schemeClr val="accent5"/>
              </a:solidFill>
            </a:endParaRPr>
          </a:p>
          <a:p>
            <a:pPr marL="0" indent="0">
              <a:buNone/>
            </a:pPr>
            <a:r>
              <a:rPr lang="en-US" sz="4500" dirty="0"/>
              <a:t>In collaboration with the faculty, the chair should set expectations for the department and encourage the faculty to contribute to realization of these expectations.</a:t>
            </a:r>
          </a:p>
          <a:p>
            <a:pPr marL="0" indent="0">
              <a:buNone/>
            </a:pPr>
            <a:r>
              <a:rPr lang="en-US" sz="4500" dirty="0"/>
              <a:t>The chair should be a mentor. S/He may accomplish this by establishment of a mentoring program to provide effective assistance to faculty in their development as scholars and teachers.</a:t>
            </a:r>
          </a:p>
          <a:p>
            <a:pPr marL="0" indent="0">
              <a:buNone/>
            </a:pPr>
            <a:r>
              <a:rPr lang="en-US" sz="4500" dirty="0"/>
              <a:t>Chairs should develop mechanisms to incentivize raising the academic profile of the department.</a:t>
            </a:r>
          </a:p>
          <a:p>
            <a:pPr marL="0" indent="0">
              <a:buNone/>
            </a:pPr>
            <a:r>
              <a:rPr lang="en-US" sz="4500" dirty="0"/>
              <a:t>The chair should follow the professional development of each faculty member and recognize faculty achievements, when appropriate, or provide assistance and corrective measures, if needed. </a:t>
            </a:r>
          </a:p>
          <a:p>
            <a:pPr marL="0" indent="0">
              <a:buNone/>
            </a:pPr>
            <a:r>
              <a:rPr lang="en-US" sz="4500" dirty="0"/>
              <a:t>S/He should mentor the faculty in relation to the UC academic personnel review procedures.</a:t>
            </a:r>
          </a:p>
          <a:p>
            <a:pPr marL="0" indent="0">
              <a:buNone/>
            </a:pPr>
            <a:r>
              <a:rPr lang="en-US" sz="4500" dirty="0"/>
              <a:t>The chair should be proactive in nominating the faculty for fellowships and other honorific titles in professional societies and academies. This is often best facilitated through the establishment of a department faculty awards committee.</a:t>
            </a:r>
          </a:p>
        </p:txBody>
      </p:sp>
      <p:pic>
        <p:nvPicPr>
          <p:cNvPr id="4" name="Picture 3"/>
          <p:cNvPicPr>
            <a:picLocks noChangeAspect="1"/>
          </p:cNvPicPr>
          <p:nvPr/>
        </p:nvPicPr>
        <p:blipFill>
          <a:blip r:embed="rId2"/>
          <a:stretch>
            <a:fillRect/>
          </a:stretch>
        </p:blipFill>
        <p:spPr>
          <a:xfrm>
            <a:off x="6015988" y="105616"/>
            <a:ext cx="2621166" cy="1767078"/>
          </a:xfrm>
          <a:prstGeom prst="rect">
            <a:avLst/>
          </a:prstGeom>
        </p:spPr>
      </p:pic>
    </p:spTree>
    <p:extLst>
      <p:ext uri="{BB962C8B-B14F-4D97-AF65-F5344CB8AC3E}">
        <p14:creationId xmlns:p14="http://schemas.microsoft.com/office/powerpoint/2010/main" val="9609542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7733"/>
            <a:ext cx="7886700" cy="1325563"/>
          </a:xfrm>
        </p:spPr>
        <p:txBody>
          <a:bodyPr>
            <a:normAutofit fontScale="90000"/>
          </a:bodyPr>
          <a:lstStyle/>
          <a:p>
            <a:r>
              <a:rPr lang="en-US" dirty="0"/>
              <a:t>Chair’s Responsibilities</a:t>
            </a:r>
            <a:br>
              <a:rPr lang="en-US" dirty="0"/>
            </a:br>
            <a:r>
              <a:rPr lang="en-US" b="1" dirty="0">
                <a:solidFill>
                  <a:schemeClr val="accent5"/>
                </a:solidFill>
              </a:rPr>
              <a:t>Retention</a:t>
            </a:r>
            <a:br>
              <a:rPr lang="en-US" b="1" dirty="0">
                <a:solidFill>
                  <a:schemeClr val="accent5"/>
                </a:solidFill>
              </a:rPr>
            </a:br>
            <a:endParaRPr lang="en-US" dirty="0"/>
          </a:p>
        </p:txBody>
      </p:sp>
      <p:sp>
        <p:nvSpPr>
          <p:cNvPr id="3" name="Content Placeholder 2"/>
          <p:cNvSpPr>
            <a:spLocks noGrp="1"/>
          </p:cNvSpPr>
          <p:nvPr>
            <p:ph idx="1"/>
          </p:nvPr>
        </p:nvSpPr>
        <p:spPr>
          <a:xfrm>
            <a:off x="628650" y="2257221"/>
            <a:ext cx="7886700" cy="4351338"/>
          </a:xfrm>
        </p:spPr>
        <p:txBody>
          <a:bodyPr>
            <a:normAutofit/>
          </a:bodyPr>
          <a:lstStyle/>
          <a:p>
            <a:pPr marL="0" indent="0">
              <a:buNone/>
            </a:pPr>
            <a:r>
              <a:rPr lang="en-US" dirty="0"/>
              <a:t>The chair should maintain awareness of the academic market for the expertise within the department and should have the foresight to utilize preemptive actions (be aware of an academic record that deserves an acceleration, or early promotion, or when a career review is called for) to retain the most deserving faculty.</a:t>
            </a:r>
          </a:p>
          <a:p>
            <a:pPr marL="0" indent="0">
              <a:buNone/>
            </a:pPr>
            <a:r>
              <a:rPr lang="en-US" dirty="0"/>
              <a:t>The chair should keep communication channels open so that s/he is aware of any reasons a faculty member may wish to leave.</a:t>
            </a:r>
          </a:p>
        </p:txBody>
      </p:sp>
      <p:pic>
        <p:nvPicPr>
          <p:cNvPr id="4" name="Picture 3"/>
          <p:cNvPicPr>
            <a:picLocks noChangeAspect="1"/>
          </p:cNvPicPr>
          <p:nvPr/>
        </p:nvPicPr>
        <p:blipFill>
          <a:blip r:embed="rId2"/>
          <a:stretch>
            <a:fillRect/>
          </a:stretch>
        </p:blipFill>
        <p:spPr>
          <a:xfrm>
            <a:off x="5998463" y="761466"/>
            <a:ext cx="2766287" cy="1501698"/>
          </a:xfrm>
          <a:prstGeom prst="rect">
            <a:avLst/>
          </a:prstGeom>
        </p:spPr>
      </p:pic>
    </p:spTree>
    <p:extLst>
      <p:ext uri="{BB962C8B-B14F-4D97-AF65-F5344CB8AC3E}">
        <p14:creationId xmlns:p14="http://schemas.microsoft.com/office/powerpoint/2010/main" val="23408761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Chair’s Responsibilities</a:t>
            </a:r>
            <a:br>
              <a:rPr lang="en-US" dirty="0"/>
            </a:br>
            <a:r>
              <a:rPr lang="en-US" b="1" dirty="0">
                <a:latin typeface="+mn-lt"/>
              </a:rPr>
              <a:t>Administrative Personnel</a:t>
            </a:r>
            <a:r>
              <a:rPr lang="en-US" b="1" dirty="0"/>
              <a:t/>
            </a:r>
            <a:br>
              <a:rPr lang="en-US" b="1" dirty="0"/>
            </a:br>
            <a:endParaRPr lang="en-US" dirty="0"/>
          </a:p>
        </p:txBody>
      </p:sp>
      <p:sp>
        <p:nvSpPr>
          <p:cNvPr id="3" name="Content Placeholder 2"/>
          <p:cNvSpPr>
            <a:spLocks noGrp="1"/>
          </p:cNvSpPr>
          <p:nvPr>
            <p:ph idx="1"/>
          </p:nvPr>
        </p:nvSpPr>
        <p:spPr>
          <a:xfrm>
            <a:off x="628650" y="2169437"/>
            <a:ext cx="7886700" cy="4351338"/>
          </a:xfrm>
        </p:spPr>
        <p:txBody>
          <a:bodyPr>
            <a:normAutofit fontScale="85000" lnSpcReduction="10000"/>
          </a:bodyPr>
          <a:lstStyle/>
          <a:p>
            <a:pPr marL="0" indent="0">
              <a:buNone/>
            </a:pPr>
            <a:endParaRPr lang="en-US" b="1" dirty="0"/>
          </a:p>
          <a:p>
            <a:r>
              <a:rPr lang="en-US" dirty="0"/>
              <a:t>The responsibilities of the chair cannot be carried out without the assistance of a competent and well-managed staff, whether within the department or in a service center. </a:t>
            </a:r>
          </a:p>
          <a:p>
            <a:r>
              <a:rPr lang="en-US" dirty="0"/>
              <a:t>The chair should establish guidelines for management of the department staff (if any) in conjunction with the staff supervisor, and work with the shared services center with an eye to always improving service to faculty and students. </a:t>
            </a:r>
          </a:p>
          <a:p>
            <a:r>
              <a:rPr lang="en-US" dirty="0"/>
              <a:t>The chair should endeavor to help develop the careers of staff members, to recognize excellence, be concerned about morale, and to retain excellent administrative personnel.</a:t>
            </a:r>
          </a:p>
        </p:txBody>
      </p:sp>
      <p:pic>
        <p:nvPicPr>
          <p:cNvPr id="4" name="Picture 3"/>
          <p:cNvPicPr>
            <a:picLocks noChangeAspect="1"/>
          </p:cNvPicPr>
          <p:nvPr/>
        </p:nvPicPr>
        <p:blipFill>
          <a:blip r:embed="rId2"/>
          <a:stretch>
            <a:fillRect/>
          </a:stretch>
        </p:blipFill>
        <p:spPr>
          <a:xfrm>
            <a:off x="6408115" y="297522"/>
            <a:ext cx="1599438" cy="2134843"/>
          </a:xfrm>
          <a:prstGeom prst="rect">
            <a:avLst/>
          </a:prstGeom>
        </p:spPr>
      </p:pic>
    </p:spTree>
    <p:extLst>
      <p:ext uri="{BB962C8B-B14F-4D97-AF65-F5344CB8AC3E}">
        <p14:creationId xmlns:p14="http://schemas.microsoft.com/office/powerpoint/2010/main" val="20376668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Chair’s Responsibilities</a:t>
            </a:r>
            <a:br>
              <a:rPr lang="en-US" dirty="0"/>
            </a:br>
            <a:r>
              <a:rPr lang="en-US" sz="3600" b="1" dirty="0">
                <a:latin typeface="+mn-lt"/>
              </a:rPr>
              <a:t>Budget Management</a:t>
            </a:r>
            <a:r>
              <a:rPr lang="en-US" b="1" dirty="0"/>
              <a:t/>
            </a:r>
            <a:br>
              <a:rPr lang="en-US" b="1" dirty="0"/>
            </a:br>
            <a:endParaRPr lang="en-US" dirty="0"/>
          </a:p>
        </p:txBody>
      </p:sp>
      <p:sp>
        <p:nvSpPr>
          <p:cNvPr id="3" name="Content Placeholder 2"/>
          <p:cNvSpPr>
            <a:spLocks noGrp="1"/>
          </p:cNvSpPr>
          <p:nvPr>
            <p:ph idx="1"/>
          </p:nvPr>
        </p:nvSpPr>
        <p:spPr>
          <a:xfrm>
            <a:off x="628650" y="2622974"/>
            <a:ext cx="7886700" cy="4351338"/>
          </a:xfrm>
        </p:spPr>
        <p:txBody>
          <a:bodyPr>
            <a:normAutofit fontScale="92500" lnSpcReduction="20000"/>
          </a:bodyPr>
          <a:lstStyle/>
          <a:p>
            <a:r>
              <a:rPr lang="en-US" dirty="0"/>
              <a:t>Together with the faculty, the chair should ensure that priorities are established for allocation of resources available to the department, and the budget should be transparent. </a:t>
            </a:r>
          </a:p>
          <a:p>
            <a:r>
              <a:rPr lang="en-US" dirty="0"/>
              <a:t>The chair should supervise resource allocation, be cognizant of budget management principles and understand the different “colors of money” and the constraints on their usage.</a:t>
            </a:r>
          </a:p>
          <a:p>
            <a:r>
              <a:rPr lang="en-US" dirty="0"/>
              <a:t>The chair should ensure that budget appropriations and expenditures are monitored and implement corrective actions, if needed.</a:t>
            </a:r>
          </a:p>
          <a:p>
            <a:r>
              <a:rPr lang="en-US" dirty="0"/>
              <a:t>The chair should understand basic auditing rules and practices.</a:t>
            </a:r>
          </a:p>
        </p:txBody>
      </p:sp>
      <p:pic>
        <p:nvPicPr>
          <p:cNvPr id="4" name="Picture 3"/>
          <p:cNvPicPr>
            <a:picLocks noChangeAspect="1"/>
          </p:cNvPicPr>
          <p:nvPr/>
        </p:nvPicPr>
        <p:blipFill>
          <a:blip r:embed="rId2"/>
          <a:stretch>
            <a:fillRect/>
          </a:stretch>
        </p:blipFill>
        <p:spPr>
          <a:xfrm>
            <a:off x="6182395" y="101729"/>
            <a:ext cx="2061832" cy="2474199"/>
          </a:xfrm>
          <a:prstGeom prst="rect">
            <a:avLst/>
          </a:prstGeom>
        </p:spPr>
      </p:pic>
    </p:spTree>
    <p:extLst>
      <p:ext uri="{BB962C8B-B14F-4D97-AF65-F5344CB8AC3E}">
        <p14:creationId xmlns:p14="http://schemas.microsoft.com/office/powerpoint/2010/main" val="30686313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Chair’s Responsibilities</a:t>
            </a:r>
            <a:br>
              <a:rPr lang="en-US" dirty="0"/>
            </a:br>
            <a:r>
              <a:rPr lang="en-US" sz="3600" b="1" dirty="0">
                <a:latin typeface="+mn-lt"/>
              </a:rPr>
              <a:t>Undergraduate Program</a:t>
            </a:r>
            <a:r>
              <a:rPr lang="en-US" b="1" dirty="0"/>
              <a:t/>
            </a:r>
            <a:br>
              <a:rPr lang="en-US" b="1" dirty="0"/>
            </a:br>
            <a:endParaRPr lang="en-US" dirty="0"/>
          </a:p>
        </p:txBody>
      </p:sp>
      <p:sp>
        <p:nvSpPr>
          <p:cNvPr id="3" name="Content Placeholder 2"/>
          <p:cNvSpPr>
            <a:spLocks noGrp="1"/>
          </p:cNvSpPr>
          <p:nvPr>
            <p:ph idx="1"/>
          </p:nvPr>
        </p:nvSpPr>
        <p:spPr>
          <a:xfrm>
            <a:off x="348792" y="2345003"/>
            <a:ext cx="8577651" cy="4351338"/>
          </a:xfrm>
        </p:spPr>
        <p:txBody>
          <a:bodyPr>
            <a:normAutofit fontScale="85000" lnSpcReduction="20000"/>
          </a:bodyPr>
          <a:lstStyle/>
          <a:p>
            <a:r>
              <a:rPr lang="en-US" dirty="0"/>
              <a:t>The chair is responsible for all teaching assignments of the faculty and the efficient deployment of teaching resources. </a:t>
            </a:r>
            <a:r>
              <a:rPr lang="en-US" dirty="0">
                <a:solidFill>
                  <a:srgbClr val="FF0000"/>
                </a:solidFill>
              </a:rPr>
              <a:t>Discuss</a:t>
            </a:r>
          </a:p>
          <a:p>
            <a:r>
              <a:rPr lang="en-US" dirty="0"/>
              <a:t>The chair should work with the faculty to create and maintain an academic environment that promotes research opportunities and internships for undergraduates.</a:t>
            </a:r>
          </a:p>
          <a:p>
            <a:r>
              <a:rPr lang="en-US" dirty="0"/>
              <a:t>The chair is responsible for ensuring that any necessary information to facilitate internal and external reviews and accreditation procedures of the program is provided to reviewing/accreditation bodies.</a:t>
            </a:r>
          </a:p>
          <a:p>
            <a:r>
              <a:rPr lang="en-US" dirty="0"/>
              <a:t>The chair should facilitate the use of mechanisms to assess learning outcomes, monitor satisfaction levels in the major, and implement corrective measures, if necessary.</a:t>
            </a:r>
          </a:p>
          <a:p>
            <a:r>
              <a:rPr lang="en-US" dirty="0"/>
              <a:t>The chair is expected to attend commencement whenever possible.</a:t>
            </a:r>
          </a:p>
        </p:txBody>
      </p:sp>
      <p:pic>
        <p:nvPicPr>
          <p:cNvPr id="4" name="Picture 3"/>
          <p:cNvPicPr>
            <a:picLocks noChangeAspect="1"/>
          </p:cNvPicPr>
          <p:nvPr/>
        </p:nvPicPr>
        <p:blipFill>
          <a:blip r:embed="rId2"/>
          <a:stretch>
            <a:fillRect/>
          </a:stretch>
        </p:blipFill>
        <p:spPr>
          <a:xfrm>
            <a:off x="5866785" y="609969"/>
            <a:ext cx="3059659" cy="1508873"/>
          </a:xfrm>
          <a:prstGeom prst="rect">
            <a:avLst/>
          </a:prstGeom>
        </p:spPr>
      </p:pic>
      <p:sp>
        <p:nvSpPr>
          <p:cNvPr id="5" name="TextBox 4">
            <a:extLst>
              <a:ext uri="{FF2B5EF4-FFF2-40B4-BE49-F238E27FC236}">
                <a16:creationId xmlns:a16="http://schemas.microsoft.com/office/drawing/2014/main" id="{425F8B3F-F486-41B0-AEC5-7BC6D895E8A7}"/>
              </a:ext>
            </a:extLst>
          </p:cNvPr>
          <p:cNvSpPr txBox="1"/>
          <p:nvPr/>
        </p:nvSpPr>
        <p:spPr>
          <a:xfrm>
            <a:off x="263951" y="1291472"/>
            <a:ext cx="5467546" cy="933254"/>
          </a:xfrm>
          <a:prstGeom prst="rect">
            <a:avLst/>
          </a:prstGeom>
          <a:noFill/>
        </p:spPr>
        <p:txBody>
          <a:bodyPr wrap="square" rtlCol="0">
            <a:spAutoFit/>
          </a:bodyPr>
          <a:lstStyle/>
          <a:p>
            <a:r>
              <a:rPr lang="en-US" b="1" dirty="0"/>
              <a:t>Together with the faculty, the chair is responsible for ensuring maintenance of a sound, updated and relevant curriculum.</a:t>
            </a:r>
          </a:p>
        </p:txBody>
      </p:sp>
    </p:spTree>
    <p:extLst>
      <p:ext uri="{BB962C8B-B14F-4D97-AF65-F5344CB8AC3E}">
        <p14:creationId xmlns:p14="http://schemas.microsoft.com/office/powerpoint/2010/main" val="4139025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1"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25" name="think-cell Slide" r:id="rId5" imgW="0" imgH="0" progId="TCLayout.ActiveDocument.1">
                  <p:embed/>
                </p:oleObj>
              </mc:Choice>
              <mc:Fallback>
                <p:oleObj name="think-cell Slide" r:id="rId5" imgW="0" imgH="0" progId="TCLayout.ActiveDocument.1">
                  <p:embed/>
                  <p:pic>
                    <p:nvPicPr>
                      <p:cNvPr id="20482" name="Object 1" hidden="1"/>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483" name="Title 2"/>
          <p:cNvSpPr txBox="1">
            <a:spLocks/>
          </p:cNvSpPr>
          <p:nvPr/>
        </p:nvSpPr>
        <p:spPr bwMode="gray">
          <a:xfrm>
            <a:off x="461963" y="571500"/>
            <a:ext cx="83550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67082" bIns="0"/>
          <a:lstStyle>
            <a:lvl1pPr defTabSz="912813">
              <a:lnSpc>
                <a:spcPct val="120000"/>
              </a:lnSpc>
              <a:spcBef>
                <a:spcPts val="600"/>
              </a:spcBef>
              <a:spcAft>
                <a:spcPts val="1200"/>
              </a:spcAft>
              <a:buFont typeface="Arial" panose="020B0604020202020204" pitchFamily="34" charset="0"/>
              <a:buChar char="​"/>
              <a:defRPr sz="1500">
                <a:solidFill>
                  <a:schemeClr val="tx1"/>
                </a:solidFill>
                <a:latin typeface="Georgia" panose="02040502050405020303" pitchFamily="18" charset="0"/>
                <a:ea typeface="ＭＳ Ｐゴシック" panose="020B0600070205080204" pitchFamily="34" charset="-128"/>
                <a:cs typeface="ＭＳ Ｐゴシック" panose="020B0600070205080204" pitchFamily="34" charset="-128"/>
              </a:defRPr>
            </a:lvl1pPr>
            <a:lvl2pPr marL="37931725" indent="-37474525" defTabSz="912813">
              <a:spcAft>
                <a:spcPts val="600"/>
              </a:spcAft>
              <a:buFont typeface="Arial" panose="020B0604020202020204" pitchFamily="34" charset="0"/>
              <a:buChar char="​"/>
              <a:defRPr sz="1500" i="1">
                <a:solidFill>
                  <a:schemeClr val="tx2"/>
                </a:solidFill>
                <a:latin typeface="Corbel" panose="020B0503020204020204" pitchFamily="34" charset="0"/>
                <a:ea typeface="ＭＳ Ｐゴシック" panose="020B0600070205080204" pitchFamily="34" charset="-128"/>
              </a:defRPr>
            </a:lvl2pPr>
            <a:lvl3pPr marL="1143000" indent="-228600" defTabSz="912813">
              <a:lnSpc>
                <a:spcPct val="110000"/>
              </a:lnSpc>
              <a:spcBef>
                <a:spcPts val="600"/>
              </a:spcBef>
              <a:buFont typeface="Arial" panose="020B0604020202020204" pitchFamily="34" charset="0"/>
              <a:buChar char="​"/>
              <a:defRPr sz="1100" b="1">
                <a:solidFill>
                  <a:srgbClr val="118E97"/>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3pPr>
            <a:lvl4pPr marL="1600200" indent="-228600" defTabSz="912813">
              <a:lnSpc>
                <a:spcPct val="114000"/>
              </a:lnSpc>
              <a:spcBef>
                <a:spcPts val="60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4pPr>
            <a:lvl5pPr marL="171450" indent="-171450" defTabSz="912813">
              <a:lnSpc>
                <a:spcPct val="95000"/>
              </a:lnSpc>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5pPr>
            <a:lvl6pPr marL="6286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6pPr>
            <a:lvl7pPr marL="10858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7pPr>
            <a:lvl8pPr marL="15430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8pPr>
            <a:lvl9pPr marL="2000250" indent="-171450" defTabSz="912813"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9pPr>
          </a:lstStyle>
          <a:p>
            <a:pPr eaLnBrk="1" hangingPunct="1">
              <a:lnSpc>
                <a:spcPct val="100000"/>
              </a:lnSpc>
              <a:spcBef>
                <a:spcPct val="0"/>
              </a:spcBef>
              <a:spcAft>
                <a:spcPct val="0"/>
              </a:spcAft>
              <a:buFontTx/>
              <a:buNone/>
            </a:pPr>
            <a:r>
              <a:rPr lang="en-US" altLang="en-US" sz="2800">
                <a:solidFill>
                  <a:srgbClr val="0000FF"/>
                </a:solidFill>
                <a:latin typeface="Arial" panose="020B0604020202020204" pitchFamily="34" charset="0"/>
                <a:cs typeface="Arial" panose="020B0604020202020204" pitchFamily="34" charset="0"/>
              </a:rPr>
              <a:t>5.    Summer Session Revenue:</a:t>
            </a:r>
          </a:p>
          <a:p>
            <a:pPr eaLnBrk="1" hangingPunct="1">
              <a:lnSpc>
                <a:spcPct val="100000"/>
              </a:lnSpc>
              <a:spcBef>
                <a:spcPct val="0"/>
              </a:spcBef>
              <a:spcAft>
                <a:spcPct val="0"/>
              </a:spcAft>
              <a:buFontTx/>
              <a:buNone/>
            </a:pPr>
            <a:r>
              <a:rPr lang="en-US" altLang="en-US" sz="2800">
                <a:solidFill>
                  <a:srgbClr val="0000FF"/>
                </a:solidFill>
                <a:latin typeface="Arial" panose="020B0604020202020204" pitchFamily="34" charset="0"/>
                <a:cs typeface="Arial" panose="020B0604020202020204" pitchFamily="34" charset="0"/>
              </a:rPr>
              <a:t>:</a:t>
            </a:r>
            <a:endParaRPr lang="en-US" altLang="en-US" sz="2800">
              <a:solidFill>
                <a:srgbClr val="0000FF"/>
              </a:solidFill>
              <a:latin typeface="Lucida Sans" panose="020B0602030504020204" pitchFamily="34" charset="0"/>
              <a:cs typeface="Arial" panose="020B0604020202020204" pitchFamily="34" charset="0"/>
            </a:endParaRPr>
          </a:p>
        </p:txBody>
      </p:sp>
      <p:sp>
        <p:nvSpPr>
          <p:cNvPr id="20484" name="Rectangle 51"/>
          <p:cNvSpPr>
            <a:spLocks noChangeArrowheads="1"/>
          </p:cNvSpPr>
          <p:nvPr/>
        </p:nvSpPr>
        <p:spPr bwMode="auto">
          <a:xfrm>
            <a:off x="457200" y="1752600"/>
            <a:ext cx="8305800" cy="478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marL="514350" indent="-285750">
              <a:lnSpc>
                <a:spcPct val="120000"/>
              </a:lnSpc>
              <a:spcBef>
                <a:spcPts val="600"/>
              </a:spcBef>
              <a:spcAft>
                <a:spcPts val="1200"/>
              </a:spcAft>
              <a:buFont typeface="Arial" panose="020B0604020202020204" pitchFamily="34" charset="0"/>
              <a:buChar char="​"/>
              <a:defRPr sz="1500">
                <a:solidFill>
                  <a:schemeClr val="tx1"/>
                </a:solidFill>
                <a:latin typeface="Georgia" panose="02040502050405020303" pitchFamily="18" charset="0"/>
                <a:ea typeface="ＭＳ Ｐゴシック" panose="020B0600070205080204" pitchFamily="34" charset="-128"/>
                <a:cs typeface="ＭＳ Ｐゴシック" panose="020B0600070205080204" pitchFamily="34" charset="-128"/>
              </a:defRPr>
            </a:lvl1pPr>
            <a:lvl2pPr marL="971550" indent="-285750">
              <a:spcAft>
                <a:spcPts val="600"/>
              </a:spcAft>
              <a:buFont typeface="Arial" panose="020B0604020202020204" pitchFamily="34" charset="0"/>
              <a:buChar char="​"/>
              <a:defRPr sz="1500" i="1">
                <a:solidFill>
                  <a:schemeClr val="tx2"/>
                </a:solidFill>
                <a:latin typeface="Corbel" panose="020B0503020204020204" pitchFamily="34" charset="0"/>
                <a:ea typeface="ＭＳ Ｐゴシック" panose="020B0600070205080204" pitchFamily="34" charset="-128"/>
              </a:defRPr>
            </a:lvl2pPr>
            <a:lvl3pPr marL="1143000" indent="-228600">
              <a:lnSpc>
                <a:spcPct val="110000"/>
              </a:lnSpc>
              <a:spcBef>
                <a:spcPts val="600"/>
              </a:spcBef>
              <a:buFont typeface="Arial" panose="020B0604020202020204" pitchFamily="34" charset="0"/>
              <a:buChar char="​"/>
              <a:defRPr sz="1100" b="1">
                <a:solidFill>
                  <a:srgbClr val="118E97"/>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3pPr>
            <a:lvl4pPr marL="1600200" indent="-228600">
              <a:lnSpc>
                <a:spcPct val="114000"/>
              </a:lnSpc>
              <a:spcBef>
                <a:spcPts val="60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4pPr>
            <a:lvl5pPr marL="171450" indent="-171450">
              <a:lnSpc>
                <a:spcPct val="95000"/>
              </a:lnSpc>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5pPr>
            <a:lvl6pPr marL="628650" indent="-171450"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6pPr>
            <a:lvl7pPr marL="1085850" indent="-171450"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7pPr>
            <a:lvl8pPr marL="1543050" indent="-171450"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8pPr>
            <a:lvl9pPr marL="2000250" indent="-171450" eaLnBrk="0" fontAlgn="base" hangingPunct="0">
              <a:lnSpc>
                <a:spcPct val="95000"/>
              </a:lnSpc>
              <a:spcBef>
                <a:spcPct val="0"/>
              </a:spcBef>
              <a:spcAft>
                <a:spcPts val="600"/>
              </a:spcAft>
              <a:buFont typeface="Arial" panose="020B0604020202020204" pitchFamily="34" charset="0"/>
              <a:buChar char="•"/>
              <a:defRPr sz="1100">
                <a:solidFill>
                  <a:schemeClr val="tx2"/>
                </a:solidFill>
                <a:latin typeface="Microsoft New Tai Lue" panose="020B0502040204020203" pitchFamily="34" charset="0"/>
                <a:ea typeface="ＭＳ Ｐゴシック" panose="020B0600070205080204" pitchFamily="34" charset="-128"/>
                <a:cs typeface="Microsoft New Tai Lue" panose="020B0502040204020203" pitchFamily="34" charset="0"/>
              </a:defRPr>
            </a:lvl9pPr>
          </a:lstStyle>
          <a:p>
            <a:pPr eaLnBrk="1" hangingPunct="1">
              <a:lnSpc>
                <a:spcPct val="106000"/>
              </a:lnSpc>
              <a:spcBef>
                <a:spcPct val="0"/>
              </a:spcBef>
              <a:spcAft>
                <a:spcPct val="0"/>
              </a:spcAft>
              <a:buClr>
                <a:srgbClr val="C1C139"/>
              </a:buClr>
              <a:buFont typeface="Wingdings" panose="05000000000000000000" pitchFamily="2" charset="2"/>
              <a:buChar char="ü"/>
            </a:pPr>
            <a:r>
              <a:rPr lang="en-US" altLang="en-US" sz="1600"/>
              <a:t>Summer Session Allocations can be comparable or larger than Dept S&amp;E:</a:t>
            </a:r>
          </a:p>
          <a:p>
            <a:pPr lvl="1" eaLnBrk="1" hangingPunct="1">
              <a:lnSpc>
                <a:spcPct val="106000"/>
              </a:lnSpc>
              <a:spcAft>
                <a:spcPct val="0"/>
              </a:spcAft>
              <a:buClr>
                <a:srgbClr val="C1C139"/>
              </a:buClr>
              <a:buFontTx/>
              <a:buChar char="-"/>
            </a:pPr>
            <a:r>
              <a:rPr lang="en-US" altLang="en-US" sz="1600" i="0">
                <a:solidFill>
                  <a:schemeClr val="tx1"/>
                </a:solidFill>
                <a:latin typeface="Georgia" panose="02040502050405020303" pitchFamily="18" charset="0"/>
              </a:rPr>
              <a:t>SS </a:t>
            </a:r>
            <a:r>
              <a:rPr lang="en-US" altLang="en-US" sz="1600" b="1" i="0">
                <a:solidFill>
                  <a:schemeClr val="tx1"/>
                </a:solidFill>
                <a:latin typeface="Georgia" panose="02040502050405020303" pitchFamily="18" charset="0"/>
              </a:rPr>
              <a:t>generates</a:t>
            </a:r>
            <a:r>
              <a:rPr lang="en-US" altLang="en-US" sz="1600" i="0">
                <a:solidFill>
                  <a:schemeClr val="tx1"/>
                </a:solidFill>
                <a:latin typeface="Georgia" panose="02040502050405020303" pitchFamily="18" charset="0"/>
              </a:rPr>
              <a:t>. ($90 to Physics, ~$170K for Chem) . </a:t>
            </a:r>
          </a:p>
          <a:p>
            <a:pPr eaLnBrk="1" hangingPunct="1">
              <a:lnSpc>
                <a:spcPct val="106000"/>
              </a:lnSpc>
              <a:spcBef>
                <a:spcPct val="0"/>
              </a:spcBef>
              <a:spcAft>
                <a:spcPct val="0"/>
              </a:spcAft>
              <a:buClr>
                <a:srgbClr val="C1C139"/>
              </a:buClr>
              <a:buFont typeface="Wingdings" panose="05000000000000000000" pitchFamily="2" charset="2"/>
              <a:buChar char="ü"/>
            </a:pPr>
            <a:r>
              <a:rPr lang="en-US" altLang="en-US" sz="1600"/>
              <a:t>Physics uses SS to support: Colloquium, Seminars, GSRs and Fill in deficits Graduate and Faculty Recruiting, </a:t>
            </a:r>
          </a:p>
          <a:p>
            <a:pPr eaLnBrk="1" hangingPunct="1">
              <a:lnSpc>
                <a:spcPct val="106000"/>
              </a:lnSpc>
              <a:spcBef>
                <a:spcPct val="0"/>
              </a:spcBef>
              <a:spcAft>
                <a:spcPct val="0"/>
              </a:spcAft>
              <a:buClr>
                <a:srgbClr val="C1C139"/>
              </a:buClr>
              <a:buFont typeface="Wingdings" panose="05000000000000000000" pitchFamily="2" charset="2"/>
              <a:buChar char="ü"/>
            </a:pPr>
            <a:endParaRPr lang="en-US" altLang="en-US" sz="1600"/>
          </a:p>
          <a:p>
            <a:pPr eaLnBrk="1" hangingPunct="1">
              <a:lnSpc>
                <a:spcPct val="106000"/>
              </a:lnSpc>
              <a:spcBef>
                <a:spcPct val="0"/>
              </a:spcBef>
              <a:spcAft>
                <a:spcPct val="0"/>
              </a:spcAft>
              <a:buClr>
                <a:srgbClr val="C1C139"/>
              </a:buClr>
              <a:buFont typeface="Wingdings" panose="05000000000000000000" pitchFamily="2" charset="2"/>
              <a:buChar char="ü"/>
            </a:pPr>
            <a:r>
              <a:rPr lang="en-US" altLang="en-US" sz="1600"/>
              <a:t>Provides Direct Faculty Summer Salary - 8.5% of AY salary per class.</a:t>
            </a:r>
          </a:p>
          <a:p>
            <a:pPr eaLnBrk="1" hangingPunct="1">
              <a:lnSpc>
                <a:spcPct val="106000"/>
              </a:lnSpc>
              <a:spcBef>
                <a:spcPct val="0"/>
              </a:spcBef>
              <a:spcAft>
                <a:spcPct val="0"/>
              </a:spcAft>
              <a:buClr>
                <a:srgbClr val="C1C139"/>
              </a:buClr>
              <a:buFont typeface="Wingdings" panose="05000000000000000000" pitchFamily="2" charset="2"/>
              <a:buChar char="ü"/>
            </a:pPr>
            <a:endParaRPr lang="en-US" altLang="en-US" sz="1600"/>
          </a:p>
          <a:p>
            <a:pPr eaLnBrk="1" hangingPunct="1">
              <a:lnSpc>
                <a:spcPct val="106000"/>
              </a:lnSpc>
              <a:spcBef>
                <a:spcPct val="0"/>
              </a:spcBef>
              <a:spcAft>
                <a:spcPct val="0"/>
              </a:spcAft>
              <a:buClr>
                <a:srgbClr val="C1C139"/>
              </a:buClr>
              <a:buFont typeface="Wingdings" panose="05000000000000000000" pitchFamily="2" charset="2"/>
              <a:buChar char="ü"/>
            </a:pPr>
            <a:r>
              <a:rPr lang="en-US" altLang="en-US" sz="1600"/>
              <a:t>Ladder rank Faculty Participation enhances SS curriculum.</a:t>
            </a:r>
          </a:p>
          <a:p>
            <a:pPr eaLnBrk="1" hangingPunct="1">
              <a:lnSpc>
                <a:spcPct val="106000"/>
              </a:lnSpc>
              <a:spcBef>
                <a:spcPct val="0"/>
              </a:spcBef>
              <a:spcAft>
                <a:spcPct val="0"/>
              </a:spcAft>
              <a:buClr>
                <a:srgbClr val="C1C139"/>
              </a:buClr>
              <a:buFontTx/>
              <a:buNone/>
            </a:pPr>
            <a:endParaRPr lang="en-US" altLang="en-US" sz="1600"/>
          </a:p>
          <a:p>
            <a:pPr eaLnBrk="1" hangingPunct="1">
              <a:lnSpc>
                <a:spcPct val="106000"/>
              </a:lnSpc>
              <a:spcBef>
                <a:spcPct val="0"/>
              </a:spcBef>
              <a:spcAft>
                <a:spcPct val="0"/>
              </a:spcAft>
              <a:buClr>
                <a:srgbClr val="C1C139"/>
              </a:buClr>
              <a:buFont typeface="Wingdings" panose="05000000000000000000" pitchFamily="2" charset="2"/>
              <a:buChar char="ü"/>
            </a:pPr>
            <a:r>
              <a:rPr lang="en-US" altLang="en-US" sz="1600"/>
              <a:t>SS classes reduce AY instructional Burden in impacted classes and helps time to graduation.</a:t>
            </a:r>
          </a:p>
          <a:p>
            <a:pPr eaLnBrk="1" hangingPunct="1">
              <a:lnSpc>
                <a:spcPct val="106000"/>
              </a:lnSpc>
              <a:spcBef>
                <a:spcPct val="0"/>
              </a:spcBef>
              <a:spcAft>
                <a:spcPct val="0"/>
              </a:spcAft>
              <a:buClr>
                <a:srgbClr val="C1C139"/>
              </a:buClr>
              <a:buFont typeface="Wingdings" panose="05000000000000000000" pitchFamily="2" charset="2"/>
              <a:buChar char="ü"/>
            </a:pPr>
            <a:endParaRPr lang="en-US" altLang="en-US" sz="1600"/>
          </a:p>
          <a:p>
            <a:pPr eaLnBrk="1" hangingPunct="1">
              <a:lnSpc>
                <a:spcPct val="106000"/>
              </a:lnSpc>
              <a:spcBef>
                <a:spcPct val="0"/>
              </a:spcBef>
              <a:spcAft>
                <a:spcPct val="0"/>
              </a:spcAft>
              <a:buClr>
                <a:srgbClr val="C1C139"/>
              </a:buClr>
              <a:buFont typeface="Wingdings" panose="05000000000000000000" pitchFamily="2" charset="2"/>
              <a:buChar char="ü"/>
            </a:pPr>
            <a:r>
              <a:rPr lang="en-US" altLang="en-US" sz="1600"/>
              <a:t>Summer Session Revenue calculated by Summer Sessions under VPUE  after expenses. CNAS keeps 10% for facility upkeep and staff pay . CHASS keeps 30%</a:t>
            </a:r>
          </a:p>
          <a:p>
            <a:pPr eaLnBrk="1" hangingPunct="1">
              <a:lnSpc>
                <a:spcPct val="106000"/>
              </a:lnSpc>
              <a:spcBef>
                <a:spcPct val="0"/>
              </a:spcBef>
              <a:spcAft>
                <a:spcPct val="0"/>
              </a:spcAft>
              <a:buClr>
                <a:srgbClr val="C1C139"/>
              </a:buClr>
              <a:buFont typeface="Wingdings" panose="05000000000000000000" pitchFamily="2" charset="2"/>
              <a:buChar char="ü"/>
            </a:pPr>
            <a:endParaRPr lang="en-US" altLang="en-US" sz="1600"/>
          </a:p>
          <a:p>
            <a:pPr eaLnBrk="1" hangingPunct="1">
              <a:lnSpc>
                <a:spcPct val="106000"/>
              </a:lnSpc>
              <a:spcBef>
                <a:spcPct val="0"/>
              </a:spcBef>
              <a:spcAft>
                <a:spcPct val="0"/>
              </a:spcAft>
              <a:buClr>
                <a:srgbClr val="C1C139"/>
              </a:buClr>
              <a:buFont typeface="Wingdings" panose="05000000000000000000" pitchFamily="2" charset="2"/>
              <a:buChar char="ü"/>
            </a:pPr>
            <a:r>
              <a:rPr lang="en-US" altLang="en-US" sz="1600"/>
              <a:t>Easiest way to grow Departmental revenue. Offer as many as possible. Advertize (Newspaper Ads, Radio Ads)</a:t>
            </a:r>
          </a:p>
          <a:p>
            <a:pPr eaLnBrk="1" hangingPunct="1">
              <a:lnSpc>
                <a:spcPct val="106000"/>
              </a:lnSpc>
              <a:spcBef>
                <a:spcPct val="0"/>
              </a:spcBef>
              <a:spcAft>
                <a:spcPct val="0"/>
              </a:spcAft>
              <a:buClr>
                <a:srgbClr val="C1C139"/>
              </a:buClr>
              <a:buFont typeface="Wingdings" panose="05000000000000000000" pitchFamily="2" charset="2"/>
              <a:buChar char="ü"/>
            </a:pPr>
            <a:endParaRPr lang="en-US" altLang="en-US" sz="1600"/>
          </a:p>
        </p:txBody>
      </p:sp>
      <p:sp>
        <p:nvSpPr>
          <p:cNvPr id="4" name="Rounded Rectangle 3"/>
          <p:cNvSpPr/>
          <p:nvPr/>
        </p:nvSpPr>
        <p:spPr>
          <a:xfrm>
            <a:off x="457200" y="1143000"/>
            <a:ext cx="7996238" cy="371475"/>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5000"/>
              </a:lnSpc>
              <a:spcBef>
                <a:spcPts val="0"/>
              </a:spcBef>
              <a:spcAft>
                <a:spcPts val="0"/>
              </a:spcAft>
              <a:defRPr/>
            </a:pPr>
            <a:r>
              <a:rPr lang="en-US" b="1" dirty="0">
                <a:solidFill>
                  <a:schemeClr val="tx2"/>
                </a:solidFill>
                <a:latin typeface="+mj-lt"/>
              </a:rPr>
              <a:t>Augmentation to Departmental Funding- Flexible use $   </a:t>
            </a:r>
          </a:p>
        </p:txBody>
      </p:sp>
    </p:spTree>
    <p:extLst>
      <p:ext uri="{BB962C8B-B14F-4D97-AF65-F5344CB8AC3E}">
        <p14:creationId xmlns:p14="http://schemas.microsoft.com/office/powerpoint/2010/main" val="2189349039"/>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Chair’s Responsibilities</a:t>
            </a:r>
            <a:br>
              <a:rPr lang="en-US" dirty="0"/>
            </a:br>
            <a:r>
              <a:rPr lang="en-US" sz="3600" b="1" dirty="0">
                <a:latin typeface="+mn-lt"/>
              </a:rPr>
              <a:t>Graduate Program</a:t>
            </a:r>
            <a:r>
              <a:rPr lang="en-US" b="1" dirty="0"/>
              <a:t/>
            </a:r>
            <a:br>
              <a:rPr lang="en-US" b="1" dirty="0"/>
            </a:br>
            <a:endParaRPr lang="en-US" dirty="0"/>
          </a:p>
        </p:txBody>
      </p:sp>
      <p:sp>
        <p:nvSpPr>
          <p:cNvPr id="3" name="Content Placeholder 2"/>
          <p:cNvSpPr>
            <a:spLocks noGrp="1"/>
          </p:cNvSpPr>
          <p:nvPr>
            <p:ph idx="1"/>
          </p:nvPr>
        </p:nvSpPr>
        <p:spPr>
          <a:xfrm>
            <a:off x="628650" y="2505936"/>
            <a:ext cx="7886700" cy="4351338"/>
          </a:xfrm>
        </p:spPr>
        <p:txBody>
          <a:bodyPr>
            <a:normAutofit fontScale="85000" lnSpcReduction="10000"/>
          </a:bodyPr>
          <a:lstStyle/>
          <a:p>
            <a:pPr marL="0" indent="0">
              <a:buNone/>
            </a:pPr>
            <a:r>
              <a:rPr lang="en-US" dirty="0"/>
              <a:t>Together with the faculty, the chair is responsible for ensuring a sound, updated and relevant graduate curriculum is maintained. Commonly, this is done through the establishment of a graduate committee.</a:t>
            </a:r>
          </a:p>
          <a:p>
            <a:r>
              <a:rPr lang="en-US" dirty="0"/>
              <a:t>The chair is responsible for ensuring that a sound academic advising program for graduate students is maintained.</a:t>
            </a:r>
          </a:p>
          <a:p>
            <a:r>
              <a:rPr lang="en-US" dirty="0"/>
              <a:t>The chair should ensure that mechanisms for recruiting and retaining the very best graduate students are designed and maintained.</a:t>
            </a:r>
          </a:p>
          <a:p>
            <a:r>
              <a:rPr lang="en-US" dirty="0"/>
              <a:t>The chair is responsible for ensuring that any necessary information, such as monitoring outcomes, to facilitate internal and external reviews and accreditation procedures is provided to appropriate bodies.</a:t>
            </a:r>
          </a:p>
        </p:txBody>
      </p:sp>
      <p:pic>
        <p:nvPicPr>
          <p:cNvPr id="4" name="Picture 3"/>
          <p:cNvPicPr>
            <a:picLocks noChangeAspect="1"/>
          </p:cNvPicPr>
          <p:nvPr/>
        </p:nvPicPr>
        <p:blipFill>
          <a:blip r:embed="rId2"/>
          <a:stretch>
            <a:fillRect/>
          </a:stretch>
        </p:blipFill>
        <p:spPr>
          <a:xfrm>
            <a:off x="5908137" y="174242"/>
            <a:ext cx="2389839" cy="2383743"/>
          </a:xfrm>
          <a:prstGeom prst="rect">
            <a:avLst/>
          </a:prstGeom>
        </p:spPr>
      </p:pic>
    </p:spTree>
    <p:extLst>
      <p:ext uri="{BB962C8B-B14F-4D97-AF65-F5344CB8AC3E}">
        <p14:creationId xmlns:p14="http://schemas.microsoft.com/office/powerpoint/2010/main" val="14585465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Chair’s Responsibilities</a:t>
            </a:r>
            <a:br>
              <a:rPr lang="en-US" dirty="0"/>
            </a:br>
            <a:r>
              <a:rPr lang="en-US" sz="3200" b="1" dirty="0">
                <a:latin typeface="+mn-lt"/>
              </a:rPr>
              <a:t>New Initiatives</a:t>
            </a:r>
            <a:endParaRPr lang="en-US" sz="3200" dirty="0">
              <a:latin typeface="+mn-lt"/>
            </a:endParaRPr>
          </a:p>
        </p:txBody>
      </p:sp>
      <p:sp>
        <p:nvSpPr>
          <p:cNvPr id="3" name="Content Placeholder 2"/>
          <p:cNvSpPr>
            <a:spLocks noGrp="1"/>
          </p:cNvSpPr>
          <p:nvPr>
            <p:ph idx="1"/>
          </p:nvPr>
        </p:nvSpPr>
        <p:spPr>
          <a:xfrm>
            <a:off x="628650" y="2249906"/>
            <a:ext cx="7886700" cy="4351338"/>
          </a:xfrm>
        </p:spPr>
        <p:txBody>
          <a:bodyPr>
            <a:normAutofit lnSpcReduction="10000"/>
          </a:bodyPr>
          <a:lstStyle/>
          <a:p>
            <a:pPr marL="0" indent="0">
              <a:buNone/>
            </a:pPr>
            <a:endParaRPr lang="en-US" b="1" dirty="0"/>
          </a:p>
          <a:p>
            <a:r>
              <a:rPr lang="en-US" dirty="0"/>
              <a:t>Chairs are not only caretakers of the status quo, but also leaders looking to further the academic profile of the department and enhance the research, teaching and service mission of the faculty.</a:t>
            </a:r>
          </a:p>
          <a:p>
            <a:r>
              <a:rPr lang="en-US" dirty="0"/>
              <a:t>The chair should engage in fundraising activities to enable new initiatives, especially those that may seed innovative programs, create synergies within and outside of the department, serve the community, or which otherwise help to fulfill the mission of UCR.</a:t>
            </a:r>
          </a:p>
        </p:txBody>
      </p:sp>
      <p:pic>
        <p:nvPicPr>
          <p:cNvPr id="4" name="Picture 3"/>
          <p:cNvPicPr>
            <a:picLocks noChangeAspect="1"/>
          </p:cNvPicPr>
          <p:nvPr/>
        </p:nvPicPr>
        <p:blipFill>
          <a:blip r:embed="rId2"/>
          <a:stretch>
            <a:fillRect/>
          </a:stretch>
        </p:blipFill>
        <p:spPr>
          <a:xfrm>
            <a:off x="6264786" y="479660"/>
            <a:ext cx="1676545" cy="2182557"/>
          </a:xfrm>
          <a:prstGeom prst="rect">
            <a:avLst/>
          </a:prstGeom>
        </p:spPr>
      </p:pic>
    </p:spTree>
    <p:extLst>
      <p:ext uri="{BB962C8B-B14F-4D97-AF65-F5344CB8AC3E}">
        <p14:creationId xmlns:p14="http://schemas.microsoft.com/office/powerpoint/2010/main" val="39034695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Chair’s Responsibilities</a:t>
            </a:r>
            <a:br>
              <a:rPr lang="en-US" dirty="0"/>
            </a:br>
            <a:r>
              <a:rPr lang="en-US" sz="3200" b="1" dirty="0">
                <a:latin typeface="+mn-lt"/>
              </a:rPr>
              <a:t>Grant Activity</a:t>
            </a:r>
            <a:endParaRPr lang="en-US" sz="3200" dirty="0">
              <a:latin typeface="+mn-lt"/>
            </a:endParaRPr>
          </a:p>
        </p:txBody>
      </p:sp>
      <p:sp>
        <p:nvSpPr>
          <p:cNvPr id="3" name="Content Placeholder 2"/>
          <p:cNvSpPr>
            <a:spLocks noGrp="1"/>
          </p:cNvSpPr>
          <p:nvPr>
            <p:ph idx="1"/>
          </p:nvPr>
        </p:nvSpPr>
        <p:spPr>
          <a:xfrm>
            <a:off x="628650" y="2028615"/>
            <a:ext cx="7886700" cy="4657472"/>
          </a:xfrm>
        </p:spPr>
        <p:txBody>
          <a:bodyPr>
            <a:normAutofit fontScale="77500" lnSpcReduction="20000"/>
          </a:bodyPr>
          <a:lstStyle/>
          <a:p>
            <a:pPr marL="0" indent="0">
              <a:buNone/>
            </a:pPr>
            <a:endParaRPr lang="en-US" b="1" dirty="0"/>
          </a:p>
          <a:p>
            <a:r>
              <a:rPr lang="en-US" dirty="0"/>
              <a:t>The primary responsibility for initiating grant proposals within the department rests with the faculty. However, the chair should develop incentives to promote applications, especially for grants that support shared equipment, a core facility, and training grants-i.e. where the PI stands to gain little from the grant in comparison to something like an RO1. The chair must sign off on all extramural grant proposals through the </a:t>
            </a:r>
            <a:r>
              <a:rPr lang="en-US" dirty="0" err="1"/>
              <a:t>eCAF</a:t>
            </a:r>
            <a:r>
              <a:rPr lang="en-US" dirty="0"/>
              <a:t> system. </a:t>
            </a:r>
          </a:p>
          <a:p>
            <a:r>
              <a:rPr lang="en-US" dirty="0"/>
              <a:t>Some faculty do not seem to know they must submit grants through the university </a:t>
            </a:r>
          </a:p>
          <a:p>
            <a:r>
              <a:rPr lang="en-US" dirty="0"/>
              <a:t>If you don’t have many grant writers in your department, make sure you set up a system to communicate possible submission opportunities</a:t>
            </a:r>
          </a:p>
          <a:p>
            <a:r>
              <a:rPr lang="en-US" dirty="0"/>
              <a:t>When funded, make sure grant management support is available (can join forces with another </a:t>
            </a:r>
            <a:r>
              <a:rPr lang="en-US" dirty="0" err="1"/>
              <a:t>dept</a:t>
            </a:r>
            <a:r>
              <a:rPr lang="en-US" dirty="0"/>
              <a:t> or the dean’s office </a:t>
            </a:r>
            <a:r>
              <a:rPr lang="en-US" dirty="0" err="1"/>
              <a:t>etc</a:t>
            </a:r>
            <a:r>
              <a:rPr lang="en-US" dirty="0"/>
              <a:t>)</a:t>
            </a:r>
          </a:p>
        </p:txBody>
      </p:sp>
      <p:pic>
        <p:nvPicPr>
          <p:cNvPr id="5" name="Picture 4"/>
          <p:cNvPicPr>
            <a:picLocks noChangeAspect="1"/>
          </p:cNvPicPr>
          <p:nvPr/>
        </p:nvPicPr>
        <p:blipFill>
          <a:blip r:embed="rId2"/>
          <a:stretch>
            <a:fillRect/>
          </a:stretch>
        </p:blipFill>
        <p:spPr>
          <a:xfrm>
            <a:off x="6302631" y="112043"/>
            <a:ext cx="2519500" cy="2270794"/>
          </a:xfrm>
          <a:prstGeom prst="rect">
            <a:avLst/>
          </a:prstGeom>
        </p:spPr>
      </p:pic>
    </p:spTree>
    <p:extLst>
      <p:ext uri="{BB962C8B-B14F-4D97-AF65-F5344CB8AC3E}">
        <p14:creationId xmlns:p14="http://schemas.microsoft.com/office/powerpoint/2010/main" val="335815939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Chair’s Responsibilities</a:t>
            </a:r>
            <a:br>
              <a:rPr lang="en-US" dirty="0"/>
            </a:br>
            <a:r>
              <a:rPr lang="en-US" sz="3200" b="1" dirty="0">
                <a:latin typeface="+mn-lt"/>
              </a:rPr>
              <a:t>Facilities and Equipment</a:t>
            </a:r>
            <a:endParaRPr lang="en-US" sz="3200" dirty="0">
              <a:latin typeface="+mn-lt"/>
            </a:endParaRPr>
          </a:p>
        </p:txBody>
      </p:sp>
      <p:sp>
        <p:nvSpPr>
          <p:cNvPr id="3" name="Content Placeholder 2"/>
          <p:cNvSpPr>
            <a:spLocks noGrp="1"/>
          </p:cNvSpPr>
          <p:nvPr>
            <p:ph idx="1"/>
          </p:nvPr>
        </p:nvSpPr>
        <p:spPr>
          <a:xfrm>
            <a:off x="628650" y="2096288"/>
            <a:ext cx="7886700" cy="4351338"/>
          </a:xfrm>
        </p:spPr>
        <p:txBody>
          <a:bodyPr>
            <a:normAutofit fontScale="77500" lnSpcReduction="20000"/>
          </a:bodyPr>
          <a:lstStyle/>
          <a:p>
            <a:pPr marL="0" indent="0">
              <a:buNone/>
            </a:pPr>
            <a:endParaRPr lang="en-US" b="1" dirty="0"/>
          </a:p>
          <a:p>
            <a:r>
              <a:rPr lang="en-US" dirty="0"/>
              <a:t>The chair should promote a departmental consensus approach to resource allocations. Guidelines, such as when someone receives bridge funds, are very helpful</a:t>
            </a:r>
          </a:p>
          <a:p>
            <a:r>
              <a:rPr lang="en-US" dirty="0"/>
              <a:t>The chair is the primary representative for the department to establish resource needs with the dean and other levels of the university administration.</a:t>
            </a:r>
          </a:p>
          <a:p>
            <a:r>
              <a:rPr lang="en-US" dirty="0"/>
              <a:t>The chair should work with the dean to manage space allocations within the department. In order to be effective in this regard, the chair needs to appreciate the scope and direction of the programs of individual faculty. </a:t>
            </a:r>
          </a:p>
          <a:p>
            <a:r>
              <a:rPr lang="en-US" dirty="0"/>
              <a:t>The chair is responsible for maintaining a safe environment and responding to safety concerns promptly.</a:t>
            </a:r>
          </a:p>
          <a:p>
            <a:r>
              <a:rPr lang="en-US" dirty="0"/>
              <a:t>The chair is responsible for maintaining a chemical hygiene plan, if applicable.</a:t>
            </a:r>
          </a:p>
        </p:txBody>
      </p:sp>
      <p:pic>
        <p:nvPicPr>
          <p:cNvPr id="5" name="Picture 4"/>
          <p:cNvPicPr>
            <a:picLocks noChangeAspect="1"/>
          </p:cNvPicPr>
          <p:nvPr/>
        </p:nvPicPr>
        <p:blipFill>
          <a:blip r:embed="rId2"/>
          <a:stretch>
            <a:fillRect/>
          </a:stretch>
        </p:blipFill>
        <p:spPr>
          <a:xfrm>
            <a:off x="6219633" y="818121"/>
            <a:ext cx="1971675" cy="1476375"/>
          </a:xfrm>
          <a:prstGeom prst="rect">
            <a:avLst/>
          </a:prstGeom>
        </p:spPr>
      </p:pic>
    </p:spTree>
    <p:extLst>
      <p:ext uri="{BB962C8B-B14F-4D97-AF65-F5344CB8AC3E}">
        <p14:creationId xmlns:p14="http://schemas.microsoft.com/office/powerpoint/2010/main" val="8628060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Chair’s Responsibilities</a:t>
            </a:r>
            <a:br>
              <a:rPr lang="en-US" dirty="0"/>
            </a:br>
            <a:r>
              <a:rPr lang="en-US" sz="3200" b="1" dirty="0">
                <a:solidFill>
                  <a:srgbClr val="FF0000"/>
                </a:solidFill>
                <a:latin typeface="+mn-lt"/>
              </a:rPr>
              <a:t>Safety – not just a lab sciences</a:t>
            </a:r>
            <a:br>
              <a:rPr lang="en-US" sz="3200" b="1" dirty="0">
                <a:solidFill>
                  <a:srgbClr val="FF0000"/>
                </a:solidFill>
                <a:latin typeface="+mn-lt"/>
              </a:rPr>
            </a:br>
            <a:r>
              <a:rPr lang="en-US" sz="3200" b="1" dirty="0">
                <a:solidFill>
                  <a:srgbClr val="FF0000"/>
                </a:solidFill>
                <a:latin typeface="+mn-lt"/>
              </a:rPr>
              <a:t> issue</a:t>
            </a:r>
          </a:p>
        </p:txBody>
      </p:sp>
      <p:sp>
        <p:nvSpPr>
          <p:cNvPr id="3" name="Content Placeholder 2"/>
          <p:cNvSpPr>
            <a:spLocks noGrp="1"/>
          </p:cNvSpPr>
          <p:nvPr>
            <p:ph idx="1"/>
          </p:nvPr>
        </p:nvSpPr>
        <p:spPr>
          <a:xfrm>
            <a:off x="628650" y="2564459"/>
            <a:ext cx="7886700" cy="4351338"/>
          </a:xfrm>
        </p:spPr>
        <p:txBody>
          <a:bodyPr>
            <a:normAutofit fontScale="47500" lnSpcReduction="20000"/>
          </a:bodyPr>
          <a:lstStyle/>
          <a:p>
            <a:pPr marL="0" indent="0">
              <a:buNone/>
            </a:pPr>
            <a:r>
              <a:rPr lang="en-US" dirty="0"/>
              <a:t>Department chairs are accountable for establishing, enacting maintaining and enforcing a </a:t>
            </a:r>
            <a:r>
              <a:rPr lang="en-US" b="1" dirty="0"/>
              <a:t>written injury and illness prevention plan </a:t>
            </a:r>
            <a:r>
              <a:rPr lang="en-US" dirty="0">
                <a:hlinkClick r:id="rId2"/>
              </a:rPr>
              <a:t>http://www.ehs.ucr.edu/safety/IIPP/iipp.html</a:t>
            </a:r>
            <a:r>
              <a:rPr lang="en-US" dirty="0"/>
              <a:t>.</a:t>
            </a:r>
          </a:p>
          <a:p>
            <a:pPr marL="0" indent="0">
              <a:buNone/>
            </a:pPr>
            <a:r>
              <a:rPr lang="en-US" dirty="0"/>
              <a:t>  Department Chairs shall</a:t>
            </a:r>
          </a:p>
          <a:p>
            <a:pPr lvl="0"/>
            <a:r>
              <a:rPr lang="en-US" dirty="0"/>
              <a:t>Ensure areas under their management subscribe to and follow the five steps of the UC Riverside Integrated Safety and Environmental Management Program </a:t>
            </a:r>
            <a:r>
              <a:rPr lang="en-US" dirty="0">
                <a:hlinkClick r:id="rId3"/>
              </a:rPr>
              <a:t>http://www.ehs.ucr.edu/safety/ISEM/isem.html</a:t>
            </a:r>
            <a:r>
              <a:rPr lang="en-US" dirty="0"/>
              <a:t>;</a:t>
            </a:r>
          </a:p>
          <a:p>
            <a:pPr lvl="0"/>
            <a:r>
              <a:rPr lang="en-US" dirty="0"/>
              <a:t>Hold periodic meetings, at least quarterly, or use other means of communication to discuss safety related issues;</a:t>
            </a:r>
          </a:p>
          <a:p>
            <a:pPr lvl="0"/>
            <a:r>
              <a:rPr lang="en-US" dirty="0"/>
              <a:t>Establish safety planning procedures, as well as work rules and procedures, for all operations and exposures within their areas of responsibilities;</a:t>
            </a:r>
          </a:p>
          <a:p>
            <a:pPr lvl="0"/>
            <a:r>
              <a:rPr lang="en-US" dirty="0"/>
              <a:t>Ensure that health and safety practices are consistent throughout the Work Unit;</a:t>
            </a:r>
          </a:p>
          <a:p>
            <a:pPr lvl="0"/>
            <a:r>
              <a:rPr lang="en-US" dirty="0"/>
              <a:t>Monitor environmental health and safety performance;</a:t>
            </a:r>
          </a:p>
          <a:p>
            <a:pPr lvl="0"/>
            <a:r>
              <a:rPr lang="en-US" dirty="0"/>
              <a:t>Include compliance with health and safety procedures as part of the annual performance evaluation;</a:t>
            </a:r>
          </a:p>
          <a:p>
            <a:pPr lvl="0"/>
            <a:r>
              <a:rPr lang="en-US" dirty="0"/>
              <a:t>Designate a responsible person (Departmental Safety Coordinator or Lab Safety Officer), within each work unit under their management to partner with EH&amp;S to implement the work unit -specific component of the Injury and illness prevention plan; </a:t>
            </a:r>
          </a:p>
          <a:p>
            <a:pPr lvl="0"/>
            <a:r>
              <a:rPr lang="en-US" dirty="0"/>
              <a:t>Recognize those who consistently perform good safety and healthful work practices;</a:t>
            </a:r>
          </a:p>
          <a:p>
            <a:pPr lvl="0"/>
            <a:r>
              <a:rPr lang="en-US" dirty="0"/>
              <a:t>Discipline and educate faculty/staff/students who knowingly violate safety rules or polices.</a:t>
            </a:r>
          </a:p>
          <a:p>
            <a:endParaRPr lang="en-US" dirty="0"/>
          </a:p>
        </p:txBody>
      </p:sp>
      <p:pic>
        <p:nvPicPr>
          <p:cNvPr id="4" name="Picture 3"/>
          <p:cNvPicPr>
            <a:picLocks noChangeAspect="1"/>
          </p:cNvPicPr>
          <p:nvPr/>
        </p:nvPicPr>
        <p:blipFill>
          <a:blip r:embed="rId4"/>
          <a:stretch>
            <a:fillRect/>
          </a:stretch>
        </p:blipFill>
        <p:spPr>
          <a:xfrm>
            <a:off x="6461910" y="166598"/>
            <a:ext cx="1665275" cy="2123061"/>
          </a:xfrm>
          <a:prstGeom prst="rect">
            <a:avLst/>
          </a:prstGeom>
        </p:spPr>
      </p:pic>
    </p:spTree>
    <p:extLst>
      <p:ext uri="{BB962C8B-B14F-4D97-AF65-F5344CB8AC3E}">
        <p14:creationId xmlns:p14="http://schemas.microsoft.com/office/powerpoint/2010/main" val="27303614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Chair’s Responsibilities</a:t>
            </a:r>
            <a:br>
              <a:rPr lang="en-US" dirty="0"/>
            </a:br>
            <a:r>
              <a:rPr lang="en-US" sz="3600" b="1" dirty="0">
                <a:latin typeface="+mn-lt"/>
              </a:rPr>
              <a:t>Internal Relations not </a:t>
            </a:r>
            <a:br>
              <a:rPr lang="en-US" sz="3600" b="1" dirty="0">
                <a:latin typeface="+mn-lt"/>
              </a:rPr>
            </a:br>
            <a:r>
              <a:rPr lang="en-US" sz="3600" b="1" dirty="0">
                <a:latin typeface="+mn-lt"/>
              </a:rPr>
              <a:t>covered above</a:t>
            </a:r>
            <a:endParaRPr lang="en-US" sz="3600" dirty="0">
              <a:latin typeface="+mn-lt"/>
            </a:endParaRPr>
          </a:p>
        </p:txBody>
      </p:sp>
      <p:sp>
        <p:nvSpPr>
          <p:cNvPr id="3" name="Content Placeholder 2"/>
          <p:cNvSpPr>
            <a:spLocks noGrp="1"/>
          </p:cNvSpPr>
          <p:nvPr>
            <p:ph idx="1"/>
          </p:nvPr>
        </p:nvSpPr>
        <p:spPr/>
        <p:txBody>
          <a:bodyPr>
            <a:normAutofit fontScale="70000" lnSpcReduction="20000"/>
          </a:bodyPr>
          <a:lstStyle/>
          <a:p>
            <a:pPr marL="0" indent="0">
              <a:buNone/>
            </a:pPr>
            <a:endParaRPr lang="en-US" b="1" dirty="0"/>
          </a:p>
          <a:p>
            <a:r>
              <a:rPr lang="en-US" dirty="0"/>
              <a:t>The chair should develop procedures and assign faculty responsibility for maintaining and improving the various program components of the department, e.g. instruction, research, and professional activities.</a:t>
            </a:r>
          </a:p>
          <a:p>
            <a:r>
              <a:rPr lang="en-US" dirty="0"/>
              <a:t>The chair should be responsive to concerns of faculty, staff, and students and know when to take issues to the dean or other administrators.</a:t>
            </a:r>
          </a:p>
          <a:p>
            <a:r>
              <a:rPr lang="en-US" dirty="0"/>
              <a:t>The chair should encourage faculty to be fully present on campus so that they are available for collaborative interactions and service activities, and to contribute to the general intellectual and social life of the institution.</a:t>
            </a:r>
          </a:p>
          <a:p>
            <a:r>
              <a:rPr lang="en-US" dirty="0"/>
              <a:t>The chair should create an atmosphere where all faculty feel entitled to use the family-friendly and medical leave programs</a:t>
            </a:r>
          </a:p>
          <a:p>
            <a:r>
              <a:rPr lang="en-US" dirty="0"/>
              <a:t>The chair is responsible for ensuring reasonable access to sabbatical and research leaves, while also ensuring appropriate coverage of courses so that student progress is not impaired.</a:t>
            </a:r>
          </a:p>
        </p:txBody>
      </p:sp>
      <p:pic>
        <p:nvPicPr>
          <p:cNvPr id="4" name="Picture 3"/>
          <p:cNvPicPr>
            <a:picLocks noChangeAspect="1"/>
          </p:cNvPicPr>
          <p:nvPr/>
        </p:nvPicPr>
        <p:blipFill>
          <a:blip r:embed="rId2"/>
          <a:stretch>
            <a:fillRect/>
          </a:stretch>
        </p:blipFill>
        <p:spPr>
          <a:xfrm>
            <a:off x="5959871" y="365126"/>
            <a:ext cx="2555479" cy="1642339"/>
          </a:xfrm>
          <a:prstGeom prst="rect">
            <a:avLst/>
          </a:prstGeom>
        </p:spPr>
      </p:pic>
    </p:spTree>
    <p:extLst>
      <p:ext uri="{BB962C8B-B14F-4D97-AF65-F5344CB8AC3E}">
        <p14:creationId xmlns:p14="http://schemas.microsoft.com/office/powerpoint/2010/main" val="7233034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Chair’s Responsibilities</a:t>
            </a:r>
            <a:br>
              <a:rPr lang="en-US" dirty="0"/>
            </a:br>
            <a:r>
              <a:rPr lang="en-US" sz="3200" b="1" dirty="0">
                <a:latin typeface="+mn-lt"/>
              </a:rPr>
              <a:t>External Relations</a:t>
            </a:r>
            <a:endParaRPr lang="en-US" sz="3200" dirty="0">
              <a:latin typeface="+mn-lt"/>
            </a:endParaRPr>
          </a:p>
        </p:txBody>
      </p:sp>
      <p:sp>
        <p:nvSpPr>
          <p:cNvPr id="3" name="Content Placeholder 2"/>
          <p:cNvSpPr>
            <a:spLocks noGrp="1"/>
          </p:cNvSpPr>
          <p:nvPr>
            <p:ph idx="1"/>
          </p:nvPr>
        </p:nvSpPr>
        <p:spPr/>
        <p:txBody>
          <a:bodyPr>
            <a:normAutofit fontScale="85000" lnSpcReduction="20000"/>
          </a:bodyPr>
          <a:lstStyle/>
          <a:p>
            <a:pPr marL="0" indent="0">
              <a:buNone/>
            </a:pPr>
            <a:endParaRPr lang="en-US" b="1" dirty="0"/>
          </a:p>
          <a:p>
            <a:r>
              <a:rPr lang="en-US" dirty="0"/>
              <a:t>The chair is the primary spokesperson and advocate for the department in dealing with constituencies external to the university. These interactions may take several forms such as certifications, publicity for departmental programs, public policy issues, public service, alumni relations, and fund raising. </a:t>
            </a:r>
          </a:p>
          <a:p>
            <a:r>
              <a:rPr lang="en-US" dirty="0"/>
              <a:t>In this regard the chair must be cognizant that in some situations S/He may be considered as a representative of the entire institution. </a:t>
            </a:r>
            <a:r>
              <a:rPr lang="en-US" dirty="0">
                <a:solidFill>
                  <a:srgbClr val="FF0000"/>
                </a:solidFill>
              </a:rPr>
              <a:t>Discuss</a:t>
            </a:r>
          </a:p>
          <a:p>
            <a:r>
              <a:rPr lang="en-US" dirty="0"/>
              <a:t>In the role of departmental communicator, the chair should develop appropriate presentations, brochures, videos, newsletters etc. and liaise with the college and campus development personnel.</a:t>
            </a:r>
          </a:p>
        </p:txBody>
      </p:sp>
      <p:pic>
        <p:nvPicPr>
          <p:cNvPr id="4" name="Picture 3"/>
          <p:cNvPicPr>
            <a:picLocks noChangeAspect="1"/>
          </p:cNvPicPr>
          <p:nvPr/>
        </p:nvPicPr>
        <p:blipFill>
          <a:blip r:embed="rId2"/>
          <a:stretch>
            <a:fillRect/>
          </a:stretch>
        </p:blipFill>
        <p:spPr>
          <a:xfrm>
            <a:off x="5993735" y="592534"/>
            <a:ext cx="2695964" cy="1478432"/>
          </a:xfrm>
          <a:prstGeom prst="rect">
            <a:avLst/>
          </a:prstGeom>
        </p:spPr>
      </p:pic>
    </p:spTree>
    <p:extLst>
      <p:ext uri="{BB962C8B-B14F-4D97-AF65-F5344CB8AC3E}">
        <p14:creationId xmlns:p14="http://schemas.microsoft.com/office/powerpoint/2010/main" val="10699198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Chair’s Responsibilities</a:t>
            </a:r>
            <a:br>
              <a:rPr lang="en-US" dirty="0"/>
            </a:br>
            <a:r>
              <a:rPr lang="en-US" sz="3600" b="1" dirty="0">
                <a:latin typeface="+mn-lt"/>
              </a:rPr>
              <a:t>Communication</a:t>
            </a:r>
            <a:r>
              <a:rPr lang="en-US" b="1" dirty="0"/>
              <a:t/>
            </a:r>
            <a:br>
              <a:rPr lang="en-US" b="1" dirty="0"/>
            </a:br>
            <a:endParaRPr lang="en-US" dirty="0"/>
          </a:p>
        </p:txBody>
      </p:sp>
      <p:sp>
        <p:nvSpPr>
          <p:cNvPr id="3" name="Content Placeholder 2"/>
          <p:cNvSpPr>
            <a:spLocks noGrp="1"/>
          </p:cNvSpPr>
          <p:nvPr>
            <p:ph idx="1"/>
          </p:nvPr>
        </p:nvSpPr>
        <p:spPr>
          <a:xfrm>
            <a:off x="628650" y="2535198"/>
            <a:ext cx="7886700" cy="4351338"/>
          </a:xfrm>
        </p:spPr>
        <p:txBody>
          <a:bodyPr>
            <a:normAutofit fontScale="92500" lnSpcReduction="20000"/>
          </a:bodyPr>
          <a:lstStyle/>
          <a:p>
            <a:pPr marL="0" indent="0">
              <a:buNone/>
            </a:pPr>
            <a:r>
              <a:rPr lang="en-US" dirty="0"/>
              <a:t>The chair has the dual role of representing the administration to the department and articulating the department’s achievements and needs to the administration. </a:t>
            </a:r>
          </a:p>
          <a:p>
            <a:r>
              <a:rPr lang="en-US" dirty="0"/>
              <a:t>In this critical role, they must explain and interpret information so that the intended audience has a full understanding and appreciation of the message. This is often a difficult and time-consuming task.</a:t>
            </a:r>
          </a:p>
          <a:p>
            <a:r>
              <a:rPr lang="en-US" dirty="0"/>
              <a:t>In addition to this critical role, the chair is responsible for facilitating communication among the various constituencies that relate to department activities, including students, faculty, staff and other individuals throughout the institution</a:t>
            </a:r>
          </a:p>
        </p:txBody>
      </p:sp>
      <p:pic>
        <p:nvPicPr>
          <p:cNvPr id="4" name="Picture 3"/>
          <p:cNvPicPr>
            <a:picLocks noChangeAspect="1"/>
          </p:cNvPicPr>
          <p:nvPr/>
        </p:nvPicPr>
        <p:blipFill>
          <a:blip r:embed="rId2"/>
          <a:stretch>
            <a:fillRect/>
          </a:stretch>
        </p:blipFill>
        <p:spPr>
          <a:xfrm>
            <a:off x="5952326" y="540451"/>
            <a:ext cx="2496732" cy="1950679"/>
          </a:xfrm>
          <a:prstGeom prst="rect">
            <a:avLst/>
          </a:prstGeom>
        </p:spPr>
      </p:pic>
    </p:spTree>
    <p:extLst>
      <p:ext uri="{BB962C8B-B14F-4D97-AF65-F5344CB8AC3E}">
        <p14:creationId xmlns:p14="http://schemas.microsoft.com/office/powerpoint/2010/main" val="41037631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Who you </a:t>
            </a:r>
            <a:r>
              <a:rPr lang="en-US" dirty="0" err="1"/>
              <a:t>gonna</a:t>
            </a:r>
            <a:r>
              <a:rPr lang="en-US" dirty="0"/>
              <a:t> call?</a:t>
            </a:r>
          </a:p>
        </p:txBody>
      </p:sp>
      <p:sp>
        <p:nvSpPr>
          <p:cNvPr id="3" name="Content Placeholder 2"/>
          <p:cNvSpPr>
            <a:spLocks noGrp="1"/>
          </p:cNvSpPr>
          <p:nvPr>
            <p:ph idx="1"/>
          </p:nvPr>
        </p:nvSpPr>
        <p:spPr/>
        <p:txBody>
          <a:bodyPr/>
          <a:lstStyle/>
          <a:p>
            <a:r>
              <a:rPr lang="en-US" dirty="0"/>
              <a:t>Your Dean</a:t>
            </a:r>
          </a:p>
          <a:p>
            <a:pPr marL="0" indent="0">
              <a:buNone/>
            </a:pPr>
            <a:r>
              <a:rPr lang="en-US" dirty="0"/>
              <a:t>   It is important that matters of concern that cannot be readily resolved or which may have legal or other broader consequences be brought to the attention of the Dean. The Dean will consult with higher administration or campus counsel, if required.</a:t>
            </a:r>
          </a:p>
        </p:txBody>
      </p:sp>
      <p:pic>
        <p:nvPicPr>
          <p:cNvPr id="4" name="Picture 3"/>
          <p:cNvPicPr>
            <a:picLocks noChangeAspect="1"/>
          </p:cNvPicPr>
          <p:nvPr/>
        </p:nvPicPr>
        <p:blipFill>
          <a:blip r:embed="rId2"/>
          <a:stretch>
            <a:fillRect/>
          </a:stretch>
        </p:blipFill>
        <p:spPr>
          <a:xfrm>
            <a:off x="5659416" y="365126"/>
            <a:ext cx="2536156" cy="1713124"/>
          </a:xfrm>
          <a:prstGeom prst="rect">
            <a:avLst/>
          </a:prstGeom>
        </p:spPr>
      </p:pic>
    </p:spTree>
    <p:extLst>
      <p:ext uri="{BB962C8B-B14F-4D97-AF65-F5344CB8AC3E}">
        <p14:creationId xmlns:p14="http://schemas.microsoft.com/office/powerpoint/2010/main" val="11378073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89407"/>
            <a:ext cx="7886700" cy="1325563"/>
          </a:xfrm>
        </p:spPr>
        <p:txBody>
          <a:bodyPr/>
          <a:lstStyle/>
          <a:p>
            <a:r>
              <a:rPr lang="en-US" dirty="0"/>
              <a:t>Ombuds if</a:t>
            </a:r>
          </a:p>
        </p:txBody>
      </p:sp>
      <p:sp>
        <p:nvSpPr>
          <p:cNvPr id="3" name="Content Placeholder 2"/>
          <p:cNvSpPr>
            <a:spLocks noGrp="1"/>
          </p:cNvSpPr>
          <p:nvPr>
            <p:ph idx="1"/>
          </p:nvPr>
        </p:nvSpPr>
        <p:spPr>
          <a:xfrm>
            <a:off x="628650" y="2345003"/>
            <a:ext cx="7886700" cy="4351338"/>
          </a:xfrm>
        </p:spPr>
        <p:txBody>
          <a:bodyPr>
            <a:normAutofit lnSpcReduction="10000"/>
          </a:bodyPr>
          <a:lstStyle/>
          <a:p>
            <a:pPr marL="0" indent="0">
              <a:buNone/>
            </a:pPr>
            <a:r>
              <a:rPr lang="en-US" dirty="0"/>
              <a:t>1) You want to confidentially explore your options</a:t>
            </a:r>
          </a:p>
          <a:p>
            <a:pPr marL="0" indent="0">
              <a:buNone/>
            </a:pPr>
            <a:r>
              <a:rPr lang="en-US" dirty="0"/>
              <a:t>2) You want to confidentially acquire information</a:t>
            </a:r>
          </a:p>
          <a:p>
            <a:pPr marL="0" indent="0">
              <a:buNone/>
            </a:pPr>
            <a:r>
              <a:rPr lang="en-US" dirty="0"/>
              <a:t>    about a process</a:t>
            </a:r>
          </a:p>
          <a:p>
            <a:pPr marL="0" indent="0">
              <a:buNone/>
            </a:pPr>
            <a:r>
              <a:rPr lang="en-US" dirty="0"/>
              <a:t>3) You want a confidential sounding board on a</a:t>
            </a:r>
          </a:p>
          <a:p>
            <a:pPr marL="0" indent="0">
              <a:buNone/>
            </a:pPr>
            <a:r>
              <a:rPr lang="en-US" dirty="0"/>
              <a:t>    challenging matter.</a:t>
            </a:r>
          </a:p>
          <a:p>
            <a:pPr marL="0" indent="0">
              <a:buNone/>
            </a:pPr>
            <a:r>
              <a:rPr lang="en-US" dirty="0"/>
              <a:t>4) There is no formal process for dealing with the</a:t>
            </a:r>
          </a:p>
          <a:p>
            <a:pPr marL="0" indent="0">
              <a:buNone/>
            </a:pPr>
            <a:r>
              <a:rPr lang="en-US" dirty="0"/>
              <a:t>    problem.</a:t>
            </a:r>
          </a:p>
          <a:p>
            <a:pPr marL="0" indent="0">
              <a:buNone/>
            </a:pPr>
            <a:r>
              <a:rPr lang="en-US" dirty="0"/>
              <a:t>5) You want to address a problem through an</a:t>
            </a:r>
          </a:p>
          <a:p>
            <a:pPr marL="0" indent="0">
              <a:buNone/>
            </a:pPr>
            <a:r>
              <a:rPr lang="en-US" dirty="0"/>
              <a:t>     alternative informal approach</a:t>
            </a:r>
          </a:p>
        </p:txBody>
      </p:sp>
      <p:sp>
        <p:nvSpPr>
          <p:cNvPr id="4" name="TextBox 3"/>
          <p:cNvSpPr txBox="1"/>
          <p:nvPr/>
        </p:nvSpPr>
        <p:spPr>
          <a:xfrm>
            <a:off x="628649" y="256032"/>
            <a:ext cx="4901641" cy="584775"/>
          </a:xfrm>
          <a:prstGeom prst="rect">
            <a:avLst/>
          </a:prstGeom>
          <a:noFill/>
        </p:spPr>
        <p:txBody>
          <a:bodyPr wrap="square" rtlCol="0">
            <a:spAutoFit/>
          </a:bodyPr>
          <a:lstStyle/>
          <a:p>
            <a:r>
              <a:rPr lang="en-US" sz="3200" b="1" dirty="0"/>
              <a:t>Who you </a:t>
            </a:r>
            <a:r>
              <a:rPr lang="en-US" sz="3200" b="1" dirty="0" err="1"/>
              <a:t>gonna</a:t>
            </a:r>
            <a:r>
              <a:rPr lang="en-US" sz="3200" b="1" dirty="0"/>
              <a:t> call?</a:t>
            </a:r>
          </a:p>
        </p:txBody>
      </p:sp>
      <p:pic>
        <p:nvPicPr>
          <p:cNvPr id="5" name="Picture 4"/>
          <p:cNvPicPr>
            <a:picLocks noChangeAspect="1"/>
          </p:cNvPicPr>
          <p:nvPr/>
        </p:nvPicPr>
        <p:blipFill>
          <a:blip r:embed="rId2"/>
          <a:stretch>
            <a:fillRect/>
          </a:stretch>
        </p:blipFill>
        <p:spPr>
          <a:xfrm>
            <a:off x="6164655" y="386239"/>
            <a:ext cx="2525802" cy="1714178"/>
          </a:xfrm>
          <a:prstGeom prst="rect">
            <a:avLst/>
          </a:prstGeom>
        </p:spPr>
      </p:pic>
    </p:spTree>
    <p:extLst>
      <p:ext uri="{BB962C8B-B14F-4D97-AF65-F5344CB8AC3E}">
        <p14:creationId xmlns:p14="http://schemas.microsoft.com/office/powerpoint/2010/main" val="12174822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4564</TotalTime>
  <Words>11794</Words>
  <Application>Microsoft Office PowerPoint</Application>
  <PresentationFormat>On-screen Show (4:3)</PresentationFormat>
  <Paragraphs>1203</Paragraphs>
  <Slides>157</Slides>
  <Notes>38</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157</vt:i4>
      </vt:variant>
    </vt:vector>
  </HeadingPairs>
  <TitlesOfParts>
    <vt:vector size="170" baseType="lpstr">
      <vt:lpstr>ＭＳ Ｐゴシック</vt:lpstr>
      <vt:lpstr>Aharoni</vt:lpstr>
      <vt:lpstr>Arial</vt:lpstr>
      <vt:lpstr>Calibri</vt:lpstr>
      <vt:lpstr>Calibri Light</vt:lpstr>
      <vt:lpstr>Constantia</vt:lpstr>
      <vt:lpstr>Garamond</vt:lpstr>
      <vt:lpstr>Georgia</vt:lpstr>
      <vt:lpstr>Lucida Sans</vt:lpstr>
      <vt:lpstr>Times New Roman</vt:lpstr>
      <vt:lpstr>Wingdings</vt:lpstr>
      <vt:lpstr>Office Theme</vt:lpstr>
      <vt:lpstr>think-cell Slide</vt:lpstr>
      <vt:lpstr>New Chair Orientation</vt:lpstr>
      <vt:lpstr>Agenda</vt:lpstr>
      <vt:lpstr>VPAP New Chair Forum:   Topic:  Department Budget Umar Mohideen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 to orange hand out in packet</vt:lpstr>
      <vt:lpstr>Conflict Resolution</vt:lpstr>
      <vt:lpstr>VPAR Office</vt:lpstr>
      <vt:lpstr>Types of Conflict resolution</vt:lpstr>
      <vt:lpstr>My approach to Conflict Resolution: Self Assessment and Reflection</vt:lpstr>
      <vt:lpstr>New Department Chair Workshop   </vt:lpstr>
      <vt:lpstr>Question: </vt:lpstr>
      <vt:lpstr>Question: </vt:lpstr>
      <vt:lpstr>ERM Division:</vt:lpstr>
      <vt:lpstr>ERM Vision:</vt:lpstr>
      <vt:lpstr>Emergency Procedures: ehs.ucr.edu/emergency/procedures/</vt:lpstr>
      <vt:lpstr>PowerPoint Presentation</vt:lpstr>
      <vt:lpstr>PowerPoint Presentation</vt:lpstr>
      <vt:lpstr>Emergency Management Cycle:</vt:lpstr>
      <vt:lpstr>UCR’s Response Model:</vt:lpstr>
      <vt:lpstr>Our Campus EOC</vt:lpstr>
      <vt:lpstr>            Our  EOC in  Action…            </vt:lpstr>
      <vt:lpstr>Emergency Notification (Texts): cnc.ucr.edu/ens/</vt:lpstr>
      <vt:lpstr>Campus Status: campusstatus.ucr.edu/</vt:lpstr>
      <vt:lpstr>Be Prepared:</vt:lpstr>
      <vt:lpstr>Thank you for your time.</vt:lpstr>
      <vt:lpstr>Chairs 201 sessions – noon-1pm in Hinderaker 0154. Lunch provided with RSVP</vt:lpstr>
      <vt:lpstr>Academic personnel processes</vt:lpstr>
      <vt:lpstr>PowerPoint Presentation</vt:lpstr>
      <vt:lpstr>PowerPoint Presentation</vt:lpstr>
      <vt:lpstr>What happens to an efile?</vt:lpstr>
      <vt:lpstr>PowerPoint Presentation</vt:lpstr>
      <vt:lpstr>PowerPoint Presentation</vt:lpstr>
      <vt:lpstr>PowerPoint Presentation</vt:lpstr>
      <vt:lpstr>What happens to an efile?</vt:lpstr>
      <vt:lpstr>What happens to an efile?</vt:lpstr>
      <vt:lpstr>What happens to an efile?</vt:lpstr>
      <vt:lpstr>What happens to an efile?</vt:lpstr>
      <vt:lpstr>What happens to an efile?</vt:lpstr>
      <vt:lpstr>Consultations re merits and promotions</vt:lpstr>
      <vt:lpstr>Appointments</vt:lpstr>
      <vt:lpstr>Departmental Meeting</vt:lpstr>
      <vt:lpstr>Departmental Meeting</vt:lpstr>
      <vt:lpstr>Faculty are supposed to be on campus!</vt:lpstr>
      <vt:lpstr>The Call  </vt:lpstr>
      <vt:lpstr>Offscale Salaries</vt:lpstr>
      <vt:lpstr>UC Intercampus transfers-APM 510</vt:lpstr>
      <vt:lpstr>Joint appointments</vt:lpstr>
      <vt:lpstr>LPSOE/LSOE https://academicpersonnel.ucr.edu/policies_and_procedures/lecturerssoepsoeguidelines.pdf</vt:lpstr>
      <vt:lpstr>Stop-the-clock</vt:lpstr>
      <vt:lpstr>Leaves (our website is really good for all leaves)</vt:lpstr>
      <vt:lpstr>Sabbatical</vt:lpstr>
      <vt:lpstr>Consultation with APO/me</vt:lpstr>
      <vt:lpstr>Negotiated Salary Trial Program</vt:lpstr>
      <vt:lpstr>Negotiated Salary Trial Program</vt:lpstr>
      <vt:lpstr>Negotiated Salary Trial Program</vt:lpstr>
      <vt:lpstr>Table 4: Department letters</vt:lpstr>
      <vt:lpstr>Table 4: Department letters</vt:lpstr>
      <vt:lpstr>Table 4: Department letters</vt:lpstr>
      <vt:lpstr>Table 4: Department letters</vt:lpstr>
      <vt:lpstr>Table 4: Department letters </vt:lpstr>
      <vt:lpstr>How do you share the department letter with the candidate?</vt:lpstr>
      <vt:lpstr>Questions about Less Common Actions?</vt:lpstr>
      <vt:lpstr>Know yourself</vt:lpstr>
      <vt:lpstr>Time Management Tips – or how not to be nibbled to death by  administrivia</vt:lpstr>
      <vt:lpstr>Order at Faculty Meetings</vt:lpstr>
      <vt:lpstr>Difficult people – we could spend a day on each of these – read the book!</vt:lpstr>
      <vt:lpstr>Exercise from Book</vt:lpstr>
      <vt:lpstr>What do you do?</vt:lpstr>
      <vt:lpstr>Useful Tactics</vt:lpstr>
      <vt:lpstr>Chair’s Responsibilities              Stewardship</vt:lpstr>
      <vt:lpstr>Chair’s Responsibilities Morale </vt:lpstr>
      <vt:lpstr>Chair’s Responsibilities Academic Plan  </vt:lpstr>
      <vt:lpstr>Chair’s Responsibilities            Recruitment </vt:lpstr>
      <vt:lpstr>Chair’s Responsibilities</vt:lpstr>
      <vt:lpstr>Chair’s Responsibilities Retention </vt:lpstr>
      <vt:lpstr>Chair’s Responsibilities Administrative Personnel </vt:lpstr>
      <vt:lpstr>Chair’s Responsibilities Budget Management </vt:lpstr>
      <vt:lpstr>Chair’s Responsibilities Undergraduate Program </vt:lpstr>
      <vt:lpstr>Chair’s Responsibilities Graduate Program </vt:lpstr>
      <vt:lpstr>Chair’s Responsibilities New Initiatives</vt:lpstr>
      <vt:lpstr>Chair’s Responsibilities Grant Activity</vt:lpstr>
      <vt:lpstr>Chair’s Responsibilities Facilities and Equipment</vt:lpstr>
      <vt:lpstr>Chair’s Responsibilities Safety – not just a lab sciences  issue</vt:lpstr>
      <vt:lpstr>Chair’s Responsibilities Internal Relations not  covered above</vt:lpstr>
      <vt:lpstr>Chair’s Responsibilities External Relations</vt:lpstr>
      <vt:lpstr>Chair’s Responsibilities Communication </vt:lpstr>
      <vt:lpstr>Who you gonna call?</vt:lpstr>
      <vt:lpstr>Ombuds if</vt:lpstr>
      <vt:lpstr>Ombuds if</vt:lpstr>
      <vt:lpstr>The VPAR</vt:lpstr>
      <vt:lpstr>New Chair Orientation: Legal/Policy Issues Facing Department Chairs</vt:lpstr>
      <vt:lpstr>Role of Campus Counsel</vt:lpstr>
      <vt:lpstr>Do Not Try to Go it Alone</vt:lpstr>
      <vt:lpstr>Top Issues for Past 5 Years</vt:lpstr>
      <vt:lpstr>Top Issues</vt:lpstr>
      <vt:lpstr>Top Issues for Discussion</vt:lpstr>
      <vt:lpstr>Hiring/Retention/Promotion</vt:lpstr>
      <vt:lpstr>Guiding Principles  </vt:lpstr>
      <vt:lpstr>Employment Laws and Policies</vt:lpstr>
      <vt:lpstr>  Federal Employment Laws            </vt:lpstr>
      <vt:lpstr>California Employment Laws</vt:lpstr>
      <vt:lpstr>    University Anti-Discrimination Policies   </vt:lpstr>
      <vt:lpstr>Theories of Employment Discrimination</vt:lpstr>
      <vt:lpstr> Discrimination vs. Harassment  </vt:lpstr>
      <vt:lpstr>   Discrimination vs. Harassment </vt:lpstr>
      <vt:lpstr>  </vt:lpstr>
      <vt:lpstr>Harassment</vt:lpstr>
      <vt:lpstr>Anti-Bullying Policy</vt:lpstr>
      <vt:lpstr>Anti-Bullying Policy</vt:lpstr>
      <vt:lpstr>Anti-bullying Training Requirement</vt:lpstr>
      <vt:lpstr>Anti-bullying Training Requirement</vt:lpstr>
      <vt:lpstr>  </vt:lpstr>
      <vt:lpstr>Duty To Investigate</vt:lpstr>
      <vt:lpstr> Duty To Investigate  </vt:lpstr>
      <vt:lpstr>Hypothetical 1</vt:lpstr>
      <vt:lpstr> Employment Best Practices </vt:lpstr>
      <vt:lpstr> Employment Best Practices </vt:lpstr>
      <vt:lpstr> DM Best Practices </vt:lpstr>
      <vt:lpstr> Employment Best Practices </vt:lpstr>
      <vt:lpstr>  </vt:lpstr>
      <vt:lpstr> Employment Best Practices </vt:lpstr>
      <vt:lpstr> Employment Best Practices </vt:lpstr>
      <vt:lpstr>Hypothetical 2 </vt:lpstr>
      <vt:lpstr> Whistleblower Claims </vt:lpstr>
      <vt:lpstr> Whistleblowers </vt:lpstr>
      <vt:lpstr> Whistleblower Best Practices </vt:lpstr>
      <vt:lpstr> Whistleblower Best Practices </vt:lpstr>
      <vt:lpstr>  </vt:lpstr>
      <vt:lpstr> Employment Best Practices </vt:lpstr>
      <vt:lpstr> Employment Best Practices  </vt:lpstr>
      <vt:lpstr> Employment Best Practices </vt:lpstr>
      <vt:lpstr>Internal Grievance &amp; Complaint Resources (Academic Personnel)</vt:lpstr>
      <vt:lpstr>Executive Order 11246  </vt:lpstr>
      <vt:lpstr>Executive Orders 11246 &amp; 13672*:  Expanding Non-Discrimination Enforcement</vt:lpstr>
      <vt:lpstr>New OFCCP Requirements </vt:lpstr>
      <vt:lpstr>Public Records Act (PRA) and Information Practices Act (IPA) Requests</vt:lpstr>
      <vt:lpstr>No good deed goes unpunished</vt:lpstr>
      <vt:lpstr>Can you ask/discuss….</vt:lpstr>
      <vt:lpstr>Is there TMI in the Personnel File? </vt:lpstr>
      <vt:lpstr>No good deed goes unpunished</vt:lpstr>
      <vt:lpstr>Other Employment Issues</vt:lpstr>
      <vt:lpstr>Between a rock and a hard place</vt:lpstr>
      <vt:lpstr>Between a rock and a hard place</vt:lpstr>
      <vt:lpstr>Questions?</vt:lpstr>
      <vt:lpstr>Got a problem? Who you gonna call?</vt:lpstr>
      <vt:lpstr>Take Care of Yourself!</vt:lpstr>
    </vt:vector>
  </TitlesOfParts>
  <Company>UCR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Chair Orientation</dc:title>
  <dc:creator>Ameae Walker</dc:creator>
  <cp:lastModifiedBy>Ameae M Walker</cp:lastModifiedBy>
  <cp:revision>194</cp:revision>
  <cp:lastPrinted>2017-10-10T22:21:55Z</cp:lastPrinted>
  <dcterms:created xsi:type="dcterms:W3CDTF">2016-06-27T18:04:04Z</dcterms:created>
  <dcterms:modified xsi:type="dcterms:W3CDTF">2017-10-18T18:28:06Z</dcterms:modified>
</cp:coreProperties>
</file>