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B00"/>
    <a:srgbClr val="2D6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590" autoAdjust="0"/>
  </p:normalViewPr>
  <p:slideViewPr>
    <p:cSldViewPr>
      <p:cViewPr varScale="1">
        <p:scale>
          <a:sx n="107" d="100"/>
          <a:sy n="107" d="100"/>
        </p:scale>
        <p:origin x="17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C8B3EB-5492-4576-B829-A3C4505B0F0C}" type="doc">
      <dgm:prSet loTypeId="urn:microsoft.com/office/officeart/2005/8/layout/radial5" loCatId="relationship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E7685EE-0FC4-418F-A9CC-10622621DE0F}">
      <dgm:prSet phldrT="[Text]" custT="1"/>
      <dgm:spPr/>
      <dgm:t>
        <a:bodyPr/>
        <a:lstStyle/>
        <a:p>
          <a:r>
            <a:rPr lang="en-US" sz="2300" dirty="0" smtClean="0"/>
            <a:t>Communication!</a:t>
          </a:r>
          <a:endParaRPr lang="en-US" sz="2300" dirty="0"/>
        </a:p>
      </dgm:t>
    </dgm:pt>
    <dgm:pt modelId="{18C17B5F-2AFE-460C-8DCC-981FCE2D4B93}" type="parTrans" cxnId="{0C68B180-63C9-471B-9415-F6E490FC9E8F}">
      <dgm:prSet/>
      <dgm:spPr/>
      <dgm:t>
        <a:bodyPr/>
        <a:lstStyle/>
        <a:p>
          <a:endParaRPr lang="en-US"/>
        </a:p>
      </dgm:t>
    </dgm:pt>
    <dgm:pt modelId="{B2C96840-A7D2-4E3C-852B-CD394BEEE93C}" type="sibTrans" cxnId="{0C68B180-63C9-471B-9415-F6E490FC9E8F}">
      <dgm:prSet/>
      <dgm:spPr/>
      <dgm:t>
        <a:bodyPr/>
        <a:lstStyle/>
        <a:p>
          <a:endParaRPr lang="en-US"/>
        </a:p>
      </dgm:t>
    </dgm:pt>
    <dgm:pt modelId="{EF6D2BF1-0187-4196-80E9-9352F440DB8F}">
      <dgm:prSet phldrT="[Text]"/>
      <dgm:spPr/>
      <dgm:t>
        <a:bodyPr/>
        <a:lstStyle/>
        <a:p>
          <a:r>
            <a:rPr lang="en-US" dirty="0" smtClean="0"/>
            <a:t>Performance Management</a:t>
          </a:r>
          <a:endParaRPr lang="en-US" dirty="0"/>
        </a:p>
      </dgm:t>
    </dgm:pt>
    <dgm:pt modelId="{9C0E3F03-9AE0-48BE-B46D-25B57B33F076}" type="parTrans" cxnId="{E8741A60-5B4D-4C7F-913A-6E1B01CFC7D0}">
      <dgm:prSet/>
      <dgm:spPr/>
      <dgm:t>
        <a:bodyPr/>
        <a:lstStyle/>
        <a:p>
          <a:endParaRPr lang="en-US"/>
        </a:p>
      </dgm:t>
    </dgm:pt>
    <dgm:pt modelId="{7DB75926-9C67-4296-B72B-B66B3944B52E}" type="sibTrans" cxnId="{E8741A60-5B4D-4C7F-913A-6E1B01CFC7D0}">
      <dgm:prSet/>
      <dgm:spPr/>
      <dgm:t>
        <a:bodyPr/>
        <a:lstStyle/>
        <a:p>
          <a:endParaRPr lang="en-US"/>
        </a:p>
      </dgm:t>
    </dgm:pt>
    <dgm:pt modelId="{17CA1C18-4792-4CBE-89FC-46149408253E}">
      <dgm:prSet phldrT="[Text]"/>
      <dgm:spPr/>
      <dgm:t>
        <a:bodyPr/>
        <a:lstStyle/>
        <a:p>
          <a:r>
            <a:rPr lang="en-US" dirty="0" smtClean="0"/>
            <a:t>Motivation and Retention</a:t>
          </a:r>
          <a:endParaRPr lang="en-US" dirty="0"/>
        </a:p>
      </dgm:t>
    </dgm:pt>
    <dgm:pt modelId="{8AF65DDF-A74E-459F-8320-969D9C229445}" type="parTrans" cxnId="{9F42E0B0-2A11-4441-83C9-BDA7B8103F66}">
      <dgm:prSet/>
      <dgm:spPr/>
      <dgm:t>
        <a:bodyPr/>
        <a:lstStyle/>
        <a:p>
          <a:endParaRPr lang="en-US"/>
        </a:p>
      </dgm:t>
    </dgm:pt>
    <dgm:pt modelId="{B7EAF82A-706C-4BF4-9F35-AB88057DE8A2}" type="sibTrans" cxnId="{9F42E0B0-2A11-4441-83C9-BDA7B8103F66}">
      <dgm:prSet/>
      <dgm:spPr/>
      <dgm:t>
        <a:bodyPr/>
        <a:lstStyle/>
        <a:p>
          <a:endParaRPr lang="en-US"/>
        </a:p>
      </dgm:t>
    </dgm:pt>
    <dgm:pt modelId="{6B4499EC-0CD4-4249-987F-EDFC5CE406AD}">
      <dgm:prSet phldrT="[Text]"/>
      <dgm:spPr/>
      <dgm:t>
        <a:bodyPr/>
        <a:lstStyle/>
        <a:p>
          <a:r>
            <a:rPr lang="en-US" dirty="0" smtClean="0"/>
            <a:t>Conflict Resolution</a:t>
          </a:r>
          <a:endParaRPr lang="en-US" dirty="0"/>
        </a:p>
      </dgm:t>
    </dgm:pt>
    <dgm:pt modelId="{DC78CEC0-4A6C-45C1-B27C-2F554E62FC25}" type="parTrans" cxnId="{A1A176AC-70D0-4F21-BED3-AF54F0252940}">
      <dgm:prSet/>
      <dgm:spPr/>
      <dgm:t>
        <a:bodyPr/>
        <a:lstStyle/>
        <a:p>
          <a:endParaRPr lang="en-US"/>
        </a:p>
      </dgm:t>
    </dgm:pt>
    <dgm:pt modelId="{D2E3DF71-728A-40EA-AD97-F11F6C10A6DF}" type="sibTrans" cxnId="{A1A176AC-70D0-4F21-BED3-AF54F0252940}">
      <dgm:prSet/>
      <dgm:spPr/>
      <dgm:t>
        <a:bodyPr/>
        <a:lstStyle/>
        <a:p>
          <a:endParaRPr lang="en-US"/>
        </a:p>
      </dgm:t>
    </dgm:pt>
    <dgm:pt modelId="{53537DB4-69E1-4D5E-BAF1-FDD6ECC7AF59}">
      <dgm:prSet phldrT="[Text]"/>
      <dgm:spPr/>
      <dgm:t>
        <a:bodyPr/>
        <a:lstStyle/>
        <a:p>
          <a:r>
            <a:rPr lang="en-US" dirty="0" smtClean="0"/>
            <a:t>Management Styles</a:t>
          </a:r>
          <a:endParaRPr lang="en-US" dirty="0"/>
        </a:p>
      </dgm:t>
    </dgm:pt>
    <dgm:pt modelId="{A52D9D09-8712-4A4F-ACCC-4452F2D3E04E}" type="sibTrans" cxnId="{435F4BBF-7084-4409-8FDE-A93BC06F1044}">
      <dgm:prSet/>
      <dgm:spPr/>
      <dgm:t>
        <a:bodyPr/>
        <a:lstStyle/>
        <a:p>
          <a:endParaRPr lang="en-US"/>
        </a:p>
      </dgm:t>
    </dgm:pt>
    <dgm:pt modelId="{EB00772B-D939-4407-AF47-DA9788FBB092}" type="parTrans" cxnId="{435F4BBF-7084-4409-8FDE-A93BC06F1044}">
      <dgm:prSet/>
      <dgm:spPr/>
      <dgm:t>
        <a:bodyPr/>
        <a:lstStyle/>
        <a:p>
          <a:endParaRPr lang="en-US"/>
        </a:p>
      </dgm:t>
    </dgm:pt>
    <dgm:pt modelId="{23AF19DA-5333-4182-A486-F8DAE2104648}" type="pres">
      <dgm:prSet presAssocID="{02C8B3EB-5492-4576-B829-A3C4505B0F0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683374-896B-4619-B2AA-6E3DAB02CB51}" type="pres">
      <dgm:prSet presAssocID="{AE7685EE-0FC4-418F-A9CC-10622621DE0F}" presName="centerShape" presStyleLbl="node0" presStyleIdx="0" presStyleCnt="1" custScaleX="256260" custScaleY="218205" custLinFactNeighborX="-2028" custLinFactNeighborY="-358"/>
      <dgm:spPr/>
      <dgm:t>
        <a:bodyPr/>
        <a:lstStyle/>
        <a:p>
          <a:endParaRPr lang="en-US"/>
        </a:p>
      </dgm:t>
    </dgm:pt>
    <dgm:pt modelId="{7B14D421-5107-441E-8562-6AFB9EED7418}" type="pres">
      <dgm:prSet presAssocID="{EB00772B-D939-4407-AF47-DA9788FBB092}" presName="parTrans" presStyleLbl="sibTrans2D1" presStyleIdx="0" presStyleCnt="4"/>
      <dgm:spPr/>
      <dgm:t>
        <a:bodyPr/>
        <a:lstStyle/>
        <a:p>
          <a:endParaRPr lang="en-US"/>
        </a:p>
      </dgm:t>
    </dgm:pt>
    <dgm:pt modelId="{72569AA3-228D-4579-869C-0FF9AB996215}" type="pres">
      <dgm:prSet presAssocID="{EB00772B-D939-4407-AF47-DA9788FBB092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52930CF2-C742-4A7C-8EBF-AC59A503C603}" type="pres">
      <dgm:prSet presAssocID="{53537DB4-69E1-4D5E-BAF1-FDD6ECC7AF59}" presName="node" presStyleLbl="node1" presStyleIdx="0" presStyleCnt="4" custScaleX="120956" custScaleY="118543" custRadScaleRad="185615" custRadScaleInc="1433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6360D-0134-4075-9002-D7BF3630985D}" type="pres">
      <dgm:prSet presAssocID="{9C0E3F03-9AE0-48BE-B46D-25B57B33F076}" presName="parTrans" presStyleLbl="sibTrans2D1" presStyleIdx="1" presStyleCnt="4"/>
      <dgm:spPr/>
      <dgm:t>
        <a:bodyPr/>
        <a:lstStyle/>
        <a:p>
          <a:endParaRPr lang="en-US"/>
        </a:p>
      </dgm:t>
    </dgm:pt>
    <dgm:pt modelId="{F9095D30-6DD4-4BAB-A6B5-128086B473D9}" type="pres">
      <dgm:prSet presAssocID="{9C0E3F03-9AE0-48BE-B46D-25B57B33F076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F6AAD7D2-A640-40B7-AFD7-C9EAA5728716}" type="pres">
      <dgm:prSet presAssocID="{EF6D2BF1-0187-4196-80E9-9352F440DB8F}" presName="node" presStyleLbl="node1" presStyleIdx="1" presStyleCnt="4" custScaleX="122706" custScaleY="115705" custRadScaleRad="184366" custRadScaleInc="578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087FA9-F72B-43EA-BE45-7A109AE924E9}" type="pres">
      <dgm:prSet presAssocID="{8AF65DDF-A74E-459F-8320-969D9C229445}" presName="parTrans" presStyleLbl="sibTrans2D1" presStyleIdx="2" presStyleCnt="4"/>
      <dgm:spPr/>
      <dgm:t>
        <a:bodyPr/>
        <a:lstStyle/>
        <a:p>
          <a:endParaRPr lang="en-US"/>
        </a:p>
      </dgm:t>
    </dgm:pt>
    <dgm:pt modelId="{E9E37156-08D7-4728-9AD8-8434FCA6F7B7}" type="pres">
      <dgm:prSet presAssocID="{8AF65DDF-A74E-459F-8320-969D9C229445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30590197-1D4D-4A1D-A7CA-210E6E6C4008}" type="pres">
      <dgm:prSet presAssocID="{17CA1C18-4792-4CBE-89FC-46149408253E}" presName="node" presStyleLbl="node1" presStyleIdx="2" presStyleCnt="4" custScaleX="117453" custScaleY="117030" custRadScaleRad="193752" custRadScaleInc="1470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5DB4AE-682E-406E-9B1E-B9FA9595FE12}" type="pres">
      <dgm:prSet presAssocID="{DC78CEC0-4A6C-45C1-B27C-2F554E62FC25}" presName="parTrans" presStyleLbl="sibTrans2D1" presStyleIdx="3" presStyleCnt="4"/>
      <dgm:spPr/>
      <dgm:t>
        <a:bodyPr/>
        <a:lstStyle/>
        <a:p>
          <a:endParaRPr lang="en-US"/>
        </a:p>
      </dgm:t>
    </dgm:pt>
    <dgm:pt modelId="{18E9794C-03F9-4400-898A-691AF9A9ECE7}" type="pres">
      <dgm:prSet presAssocID="{DC78CEC0-4A6C-45C1-B27C-2F554E62FC25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03C7EBFD-048F-4892-A90F-AC44DB03D04B}" type="pres">
      <dgm:prSet presAssocID="{6B4499EC-0CD4-4249-987F-EDFC5CE406AD}" presName="node" presStyleLbl="node1" presStyleIdx="3" presStyleCnt="4" custScaleX="120956" custScaleY="117030" custRadScaleRad="194386" custRadScaleInc="539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778AB3-00A6-40E4-8825-178DDF0EC41C}" type="presOf" srcId="{DC78CEC0-4A6C-45C1-B27C-2F554E62FC25}" destId="{18E9794C-03F9-4400-898A-691AF9A9ECE7}" srcOrd="1" destOrd="0" presId="urn:microsoft.com/office/officeart/2005/8/layout/radial5"/>
    <dgm:cxn modelId="{EE3D59A7-D320-40A7-8610-CDF6969DD404}" type="presOf" srcId="{02C8B3EB-5492-4576-B829-A3C4505B0F0C}" destId="{23AF19DA-5333-4182-A486-F8DAE2104648}" srcOrd="0" destOrd="0" presId="urn:microsoft.com/office/officeart/2005/8/layout/radial5"/>
    <dgm:cxn modelId="{644F153D-CAC3-4996-B571-0851B0A21603}" type="presOf" srcId="{6B4499EC-0CD4-4249-987F-EDFC5CE406AD}" destId="{03C7EBFD-048F-4892-A90F-AC44DB03D04B}" srcOrd="0" destOrd="0" presId="urn:microsoft.com/office/officeart/2005/8/layout/radial5"/>
    <dgm:cxn modelId="{0C68B180-63C9-471B-9415-F6E490FC9E8F}" srcId="{02C8B3EB-5492-4576-B829-A3C4505B0F0C}" destId="{AE7685EE-0FC4-418F-A9CC-10622621DE0F}" srcOrd="0" destOrd="0" parTransId="{18C17B5F-2AFE-460C-8DCC-981FCE2D4B93}" sibTransId="{B2C96840-A7D2-4E3C-852B-CD394BEEE93C}"/>
    <dgm:cxn modelId="{9F42E0B0-2A11-4441-83C9-BDA7B8103F66}" srcId="{AE7685EE-0FC4-418F-A9CC-10622621DE0F}" destId="{17CA1C18-4792-4CBE-89FC-46149408253E}" srcOrd="2" destOrd="0" parTransId="{8AF65DDF-A74E-459F-8320-969D9C229445}" sibTransId="{B7EAF82A-706C-4BF4-9F35-AB88057DE8A2}"/>
    <dgm:cxn modelId="{435F4BBF-7084-4409-8FDE-A93BC06F1044}" srcId="{AE7685EE-0FC4-418F-A9CC-10622621DE0F}" destId="{53537DB4-69E1-4D5E-BAF1-FDD6ECC7AF59}" srcOrd="0" destOrd="0" parTransId="{EB00772B-D939-4407-AF47-DA9788FBB092}" sibTransId="{A52D9D09-8712-4A4F-ACCC-4452F2D3E04E}"/>
    <dgm:cxn modelId="{CEB20464-8E87-4873-8F34-E7CE153F8D4D}" type="presOf" srcId="{EB00772B-D939-4407-AF47-DA9788FBB092}" destId="{7B14D421-5107-441E-8562-6AFB9EED7418}" srcOrd="0" destOrd="0" presId="urn:microsoft.com/office/officeart/2005/8/layout/radial5"/>
    <dgm:cxn modelId="{A9F6E418-A6A7-4866-B48F-0454E2C2CE5F}" type="presOf" srcId="{AE7685EE-0FC4-418F-A9CC-10622621DE0F}" destId="{89683374-896B-4619-B2AA-6E3DAB02CB51}" srcOrd="0" destOrd="0" presId="urn:microsoft.com/office/officeart/2005/8/layout/radial5"/>
    <dgm:cxn modelId="{F82BFA34-FA32-4AA8-8616-F1A161549274}" type="presOf" srcId="{EF6D2BF1-0187-4196-80E9-9352F440DB8F}" destId="{F6AAD7D2-A640-40B7-AFD7-C9EAA5728716}" srcOrd="0" destOrd="0" presId="urn:microsoft.com/office/officeart/2005/8/layout/radial5"/>
    <dgm:cxn modelId="{24A5AFD7-E9BD-4E33-B1C9-F47FF418B53A}" type="presOf" srcId="{8AF65DDF-A74E-459F-8320-969D9C229445}" destId="{E9E37156-08D7-4728-9AD8-8434FCA6F7B7}" srcOrd="1" destOrd="0" presId="urn:microsoft.com/office/officeart/2005/8/layout/radial5"/>
    <dgm:cxn modelId="{A1A176AC-70D0-4F21-BED3-AF54F0252940}" srcId="{AE7685EE-0FC4-418F-A9CC-10622621DE0F}" destId="{6B4499EC-0CD4-4249-987F-EDFC5CE406AD}" srcOrd="3" destOrd="0" parTransId="{DC78CEC0-4A6C-45C1-B27C-2F554E62FC25}" sibTransId="{D2E3DF71-728A-40EA-AD97-F11F6C10A6DF}"/>
    <dgm:cxn modelId="{52CF7480-8A8C-433C-94E1-AA60EC7545B7}" type="presOf" srcId="{DC78CEC0-4A6C-45C1-B27C-2F554E62FC25}" destId="{215DB4AE-682E-406E-9B1E-B9FA9595FE12}" srcOrd="0" destOrd="0" presId="urn:microsoft.com/office/officeart/2005/8/layout/radial5"/>
    <dgm:cxn modelId="{AB54C54B-4A1A-4E54-A82E-9A916521655D}" type="presOf" srcId="{8AF65DDF-A74E-459F-8320-969D9C229445}" destId="{61087FA9-F72B-43EA-BE45-7A109AE924E9}" srcOrd="0" destOrd="0" presId="urn:microsoft.com/office/officeart/2005/8/layout/radial5"/>
    <dgm:cxn modelId="{094F8C69-4D78-492B-8630-C424AC486A0D}" type="presOf" srcId="{9C0E3F03-9AE0-48BE-B46D-25B57B33F076}" destId="{F9095D30-6DD4-4BAB-A6B5-128086B473D9}" srcOrd="1" destOrd="0" presId="urn:microsoft.com/office/officeart/2005/8/layout/radial5"/>
    <dgm:cxn modelId="{E8741A60-5B4D-4C7F-913A-6E1B01CFC7D0}" srcId="{AE7685EE-0FC4-418F-A9CC-10622621DE0F}" destId="{EF6D2BF1-0187-4196-80E9-9352F440DB8F}" srcOrd="1" destOrd="0" parTransId="{9C0E3F03-9AE0-48BE-B46D-25B57B33F076}" sibTransId="{7DB75926-9C67-4296-B72B-B66B3944B52E}"/>
    <dgm:cxn modelId="{5DC45AD3-362E-4205-B19A-43DDD93D9029}" type="presOf" srcId="{EB00772B-D939-4407-AF47-DA9788FBB092}" destId="{72569AA3-228D-4579-869C-0FF9AB996215}" srcOrd="1" destOrd="0" presId="urn:microsoft.com/office/officeart/2005/8/layout/radial5"/>
    <dgm:cxn modelId="{02F6FE2D-C684-4BBA-B691-3F84664D3D92}" type="presOf" srcId="{17CA1C18-4792-4CBE-89FC-46149408253E}" destId="{30590197-1D4D-4A1D-A7CA-210E6E6C4008}" srcOrd="0" destOrd="0" presId="urn:microsoft.com/office/officeart/2005/8/layout/radial5"/>
    <dgm:cxn modelId="{0186C97C-AD43-40B1-BBC9-9064D9E21F9D}" type="presOf" srcId="{53537DB4-69E1-4D5E-BAF1-FDD6ECC7AF59}" destId="{52930CF2-C742-4A7C-8EBF-AC59A503C603}" srcOrd="0" destOrd="0" presId="urn:microsoft.com/office/officeart/2005/8/layout/radial5"/>
    <dgm:cxn modelId="{0081325D-C3C9-4F81-BA4E-F937F5C79047}" type="presOf" srcId="{9C0E3F03-9AE0-48BE-B46D-25B57B33F076}" destId="{33D6360D-0134-4075-9002-D7BF3630985D}" srcOrd="0" destOrd="0" presId="urn:microsoft.com/office/officeart/2005/8/layout/radial5"/>
    <dgm:cxn modelId="{40C332C2-3F53-49BC-A45B-9952FBD9CAE7}" type="presParOf" srcId="{23AF19DA-5333-4182-A486-F8DAE2104648}" destId="{89683374-896B-4619-B2AA-6E3DAB02CB51}" srcOrd="0" destOrd="0" presId="urn:microsoft.com/office/officeart/2005/8/layout/radial5"/>
    <dgm:cxn modelId="{BD01F77E-0069-470A-9D0C-1BA39E95429D}" type="presParOf" srcId="{23AF19DA-5333-4182-A486-F8DAE2104648}" destId="{7B14D421-5107-441E-8562-6AFB9EED7418}" srcOrd="1" destOrd="0" presId="urn:microsoft.com/office/officeart/2005/8/layout/radial5"/>
    <dgm:cxn modelId="{E514BF0C-ADBF-48DF-A198-62B644B61420}" type="presParOf" srcId="{7B14D421-5107-441E-8562-6AFB9EED7418}" destId="{72569AA3-228D-4579-869C-0FF9AB996215}" srcOrd="0" destOrd="0" presId="urn:microsoft.com/office/officeart/2005/8/layout/radial5"/>
    <dgm:cxn modelId="{2EE450F3-437B-413F-8C16-75DC4DAFF108}" type="presParOf" srcId="{23AF19DA-5333-4182-A486-F8DAE2104648}" destId="{52930CF2-C742-4A7C-8EBF-AC59A503C603}" srcOrd="2" destOrd="0" presId="urn:microsoft.com/office/officeart/2005/8/layout/radial5"/>
    <dgm:cxn modelId="{B84C6224-7464-4C52-B59B-D1647398378B}" type="presParOf" srcId="{23AF19DA-5333-4182-A486-F8DAE2104648}" destId="{33D6360D-0134-4075-9002-D7BF3630985D}" srcOrd="3" destOrd="0" presId="urn:microsoft.com/office/officeart/2005/8/layout/radial5"/>
    <dgm:cxn modelId="{863579EA-A897-4315-A2CC-21D36F27F6BF}" type="presParOf" srcId="{33D6360D-0134-4075-9002-D7BF3630985D}" destId="{F9095D30-6DD4-4BAB-A6B5-128086B473D9}" srcOrd="0" destOrd="0" presId="urn:microsoft.com/office/officeart/2005/8/layout/radial5"/>
    <dgm:cxn modelId="{C68DD891-9E1C-4AC4-A0AD-B7C2DBD3A9C0}" type="presParOf" srcId="{23AF19DA-5333-4182-A486-F8DAE2104648}" destId="{F6AAD7D2-A640-40B7-AFD7-C9EAA5728716}" srcOrd="4" destOrd="0" presId="urn:microsoft.com/office/officeart/2005/8/layout/radial5"/>
    <dgm:cxn modelId="{7C82CE35-143F-4C8B-92B6-765D23904B03}" type="presParOf" srcId="{23AF19DA-5333-4182-A486-F8DAE2104648}" destId="{61087FA9-F72B-43EA-BE45-7A109AE924E9}" srcOrd="5" destOrd="0" presId="urn:microsoft.com/office/officeart/2005/8/layout/radial5"/>
    <dgm:cxn modelId="{00335464-DB10-4770-8A50-E5A436A0B3E3}" type="presParOf" srcId="{61087FA9-F72B-43EA-BE45-7A109AE924E9}" destId="{E9E37156-08D7-4728-9AD8-8434FCA6F7B7}" srcOrd="0" destOrd="0" presId="urn:microsoft.com/office/officeart/2005/8/layout/radial5"/>
    <dgm:cxn modelId="{D735DA13-2BAA-4637-AB89-CBEDD4A77DBB}" type="presParOf" srcId="{23AF19DA-5333-4182-A486-F8DAE2104648}" destId="{30590197-1D4D-4A1D-A7CA-210E6E6C4008}" srcOrd="6" destOrd="0" presId="urn:microsoft.com/office/officeart/2005/8/layout/radial5"/>
    <dgm:cxn modelId="{E0D99819-EFE8-41ED-94A7-975E859D06B7}" type="presParOf" srcId="{23AF19DA-5333-4182-A486-F8DAE2104648}" destId="{215DB4AE-682E-406E-9B1E-B9FA9595FE12}" srcOrd="7" destOrd="0" presId="urn:microsoft.com/office/officeart/2005/8/layout/radial5"/>
    <dgm:cxn modelId="{4BCBDB5B-1778-452E-AEA5-37F4738EEB68}" type="presParOf" srcId="{215DB4AE-682E-406E-9B1E-B9FA9595FE12}" destId="{18E9794C-03F9-4400-898A-691AF9A9ECE7}" srcOrd="0" destOrd="0" presId="urn:microsoft.com/office/officeart/2005/8/layout/radial5"/>
    <dgm:cxn modelId="{2FD004F6-A5E1-47C5-8ECD-17BD47F7555C}" type="presParOf" srcId="{23AF19DA-5333-4182-A486-F8DAE2104648}" destId="{03C7EBFD-048F-4892-A90F-AC44DB03D04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83374-896B-4619-B2AA-6E3DAB02CB51}">
      <dsp:nvSpPr>
        <dsp:cNvPr id="0" name=""/>
        <dsp:cNvSpPr/>
      </dsp:nvSpPr>
      <dsp:spPr>
        <a:xfrm>
          <a:off x="2514600" y="1219200"/>
          <a:ext cx="3112456" cy="265025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Communication!</a:t>
          </a:r>
          <a:endParaRPr lang="en-US" sz="2300" kern="1200" dirty="0"/>
        </a:p>
      </dsp:txBody>
      <dsp:txXfrm>
        <a:off x="2970409" y="1607320"/>
        <a:ext cx="2200838" cy="1874012"/>
      </dsp:txXfrm>
    </dsp:sp>
    <dsp:sp modelId="{7B14D421-5107-441E-8562-6AFB9EED7418}">
      <dsp:nvSpPr>
        <dsp:cNvPr id="0" name=""/>
        <dsp:cNvSpPr/>
      </dsp:nvSpPr>
      <dsp:spPr>
        <a:xfrm rot="20114281">
          <a:off x="5655722" y="1434177"/>
          <a:ext cx="654271" cy="456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662017" y="1554135"/>
        <a:ext cx="517347" cy="273847"/>
      </dsp:txXfrm>
    </dsp:sp>
    <dsp:sp modelId="{52930CF2-C742-4A7C-8EBF-AC59A503C603}">
      <dsp:nvSpPr>
        <dsp:cNvPr id="0" name=""/>
        <dsp:cNvSpPr/>
      </dsp:nvSpPr>
      <dsp:spPr>
        <a:xfrm>
          <a:off x="6482868" y="261618"/>
          <a:ext cx="1623704" cy="159131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Management Styles</a:t>
          </a:r>
          <a:endParaRPr lang="en-US" sz="1400" kern="1200" dirty="0"/>
        </a:p>
      </dsp:txBody>
      <dsp:txXfrm>
        <a:off x="6720654" y="494660"/>
        <a:ext cx="1148132" cy="1125228"/>
      </dsp:txXfrm>
    </dsp:sp>
    <dsp:sp modelId="{33D6360D-0134-4075-9002-D7BF3630985D}">
      <dsp:nvSpPr>
        <dsp:cNvPr id="0" name=""/>
        <dsp:cNvSpPr/>
      </dsp:nvSpPr>
      <dsp:spPr>
        <a:xfrm rot="1540618">
          <a:off x="5635987" y="3224073"/>
          <a:ext cx="646744" cy="456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2400000"/>
                <a:satOff val="-9707"/>
                <a:lumOff val="-1085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2400000"/>
                <a:satOff val="-9707"/>
                <a:lumOff val="-1085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2400000"/>
                <a:satOff val="-9707"/>
                <a:lumOff val="-1085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642748" y="3285692"/>
        <a:ext cx="509820" cy="273847"/>
      </dsp:txXfrm>
    </dsp:sp>
    <dsp:sp modelId="{F6AAD7D2-A640-40B7-AFD7-C9EAA5728716}">
      <dsp:nvSpPr>
        <dsp:cNvPr id="0" name=""/>
        <dsp:cNvSpPr/>
      </dsp:nvSpPr>
      <dsp:spPr>
        <a:xfrm>
          <a:off x="6435875" y="3300731"/>
          <a:ext cx="1647196" cy="1553215"/>
        </a:xfrm>
        <a:prstGeom prst="ellipse">
          <a:avLst/>
        </a:prstGeom>
        <a:gradFill rotWithShape="0">
          <a:gsLst>
            <a:gs pos="0">
              <a:schemeClr val="accent5">
                <a:hueOff val="2400000"/>
                <a:satOff val="-9707"/>
                <a:lumOff val="-1085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2400000"/>
                <a:satOff val="-9707"/>
                <a:lumOff val="-1085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2400000"/>
                <a:satOff val="-9707"/>
                <a:lumOff val="-1085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Performance Management</a:t>
          </a:r>
          <a:endParaRPr lang="en-US" sz="1400" kern="1200" dirty="0"/>
        </a:p>
      </dsp:txBody>
      <dsp:txXfrm>
        <a:off x="6677101" y="3528194"/>
        <a:ext cx="1164744" cy="1098289"/>
      </dsp:txXfrm>
    </dsp:sp>
    <dsp:sp modelId="{61087FA9-F72B-43EA-BE45-7A109AE924E9}">
      <dsp:nvSpPr>
        <dsp:cNvPr id="0" name=""/>
        <dsp:cNvSpPr/>
      </dsp:nvSpPr>
      <dsp:spPr>
        <a:xfrm rot="9328047">
          <a:off x="1795017" y="3199972"/>
          <a:ext cx="678579" cy="456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4800000"/>
                <a:satOff val="-19415"/>
                <a:lumOff val="-2169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4800000"/>
                <a:satOff val="-19415"/>
                <a:lumOff val="-2169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4800000"/>
                <a:satOff val="-19415"/>
                <a:lumOff val="-2169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1925761" y="3262829"/>
        <a:ext cx="541655" cy="273847"/>
      </dsp:txXfrm>
    </dsp:sp>
    <dsp:sp modelId="{30590197-1D4D-4A1D-A7CA-210E6E6C4008}">
      <dsp:nvSpPr>
        <dsp:cNvPr id="0" name=""/>
        <dsp:cNvSpPr/>
      </dsp:nvSpPr>
      <dsp:spPr>
        <a:xfrm>
          <a:off x="29391" y="3243580"/>
          <a:ext cx="1576680" cy="1571001"/>
        </a:xfrm>
        <a:prstGeom prst="ellipse">
          <a:avLst/>
        </a:prstGeom>
        <a:gradFill rotWithShape="0">
          <a:gsLst>
            <a:gs pos="0">
              <a:schemeClr val="accent5">
                <a:hueOff val="4800000"/>
                <a:satOff val="-19415"/>
                <a:lumOff val="-2169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4800000"/>
                <a:satOff val="-19415"/>
                <a:lumOff val="-2169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4800000"/>
                <a:satOff val="-19415"/>
                <a:lumOff val="-2169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Motivation and Retention</a:t>
          </a:r>
          <a:endParaRPr lang="en-US" sz="1400" kern="1200" dirty="0"/>
        </a:p>
      </dsp:txBody>
      <dsp:txXfrm>
        <a:off x="260290" y="3473648"/>
        <a:ext cx="1114882" cy="1110865"/>
      </dsp:txXfrm>
    </dsp:sp>
    <dsp:sp modelId="{215DB4AE-682E-406E-9B1E-B9FA9595FE12}">
      <dsp:nvSpPr>
        <dsp:cNvPr id="0" name=""/>
        <dsp:cNvSpPr/>
      </dsp:nvSpPr>
      <dsp:spPr>
        <a:xfrm rot="12273956">
          <a:off x="1808474" y="1434852"/>
          <a:ext cx="668946" cy="456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7200000"/>
                <a:satOff val="-29122"/>
                <a:lumOff val="-325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7200000"/>
                <a:satOff val="-29122"/>
                <a:lumOff val="-325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7200000"/>
                <a:satOff val="-29122"/>
                <a:lumOff val="-325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1939201" y="1554597"/>
        <a:ext cx="532022" cy="273847"/>
      </dsp:txXfrm>
    </dsp:sp>
    <dsp:sp modelId="{03C7EBFD-048F-4892-A90F-AC44DB03D04B}">
      <dsp:nvSpPr>
        <dsp:cNvPr id="0" name=""/>
        <dsp:cNvSpPr/>
      </dsp:nvSpPr>
      <dsp:spPr>
        <a:xfrm>
          <a:off x="5867" y="271774"/>
          <a:ext cx="1623704" cy="1571001"/>
        </a:xfrm>
        <a:prstGeom prst="ellipse">
          <a:avLst/>
        </a:prstGeom>
        <a:gradFill rotWithShape="0">
          <a:gsLst>
            <a:gs pos="0">
              <a:schemeClr val="accent5">
                <a:hueOff val="7200000"/>
                <a:satOff val="-29122"/>
                <a:lumOff val="-325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7200000"/>
                <a:satOff val="-29122"/>
                <a:lumOff val="-325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7200000"/>
                <a:satOff val="-29122"/>
                <a:lumOff val="-325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Conflict Resolution</a:t>
          </a:r>
          <a:endParaRPr lang="en-US" sz="1400" kern="1200" dirty="0"/>
        </a:p>
      </dsp:txBody>
      <dsp:txXfrm>
        <a:off x="243653" y="501842"/>
        <a:ext cx="1148132" cy="1110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7790C-215B-4D94-B215-25F6D59AB09A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93469-E80F-43B0-B44C-F7E676F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25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Bring business</a:t>
            </a:r>
            <a:r>
              <a:rPr lang="en-US" baseline="0" dirty="0" smtClean="0"/>
              <a:t> cards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93469-E80F-43B0-B44C-F7E676F2F4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74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Employee Relations issues</a:t>
            </a:r>
            <a:r>
              <a:rPr lang="en-US" baseline="0" dirty="0" smtClean="0"/>
              <a:t> can often be boiled down to one key issue – Communication. This can play out positively or negatively through management styles, performance management, motivation and retention, and conflict resolution.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93469-E80F-43B0-B44C-F7E676F2F4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47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Prevent bad communication</a:t>
            </a:r>
            <a:r>
              <a:rPr lang="en-US" baseline="0" dirty="0" smtClean="0"/>
              <a:t> and conflict, which leads to frustration, which leads to turnover.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93469-E80F-43B0-B44C-F7E676F2F4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11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3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0F3725-8D31-4A42-8D9A-A83CF38FA8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FAB1F-9FC1-4A85-AA01-F305D832EE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21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23690-0ECB-4363-9439-B33692D1D9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28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4F979-9454-476B-BA34-13419C3742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18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D733B3-C4A0-440C-88A6-6AFAB31FE3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98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4B4F0-A36B-4B8F-BDDA-E07BB12C59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19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FC743-0D5A-45D4-9E8B-667C1FB142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090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9A3DE-BDBC-4C40-9913-85F357995E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4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D2031-CABE-4183-A833-5C5939208F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196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13E0E-567D-40CF-82D8-15F5F4AA27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657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45091-DE65-49C9-8860-23704E004E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337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9" name="Picture 43" descr="full_blue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D86A431-6FAD-4A06-931A-61A182E7CB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Blip>
          <a:blip r:embed="rId14"/>
        </a:buBlip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Blip>
          <a:blip r:embed="rId15"/>
        </a:buBlip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Blip>
          <a:blip r:embed="rId16"/>
        </a:buBlip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Blip>
          <a:blip r:embed="rId1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nickwd@ucr.edu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Academic Employee Relations</a:t>
            </a:r>
            <a:endParaRPr lang="en-US" alt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Nick Weston-Dawkes</a:t>
            </a:r>
          </a:p>
          <a:p>
            <a:r>
              <a:rPr lang="en-US" altLang="en-US" sz="2400" i="1" dirty="0" smtClean="0"/>
              <a:t>Academic Employee Relations Analyst</a:t>
            </a:r>
          </a:p>
          <a:p>
            <a:endParaRPr lang="en-US" altLang="en-US" sz="2400" i="1" dirty="0"/>
          </a:p>
          <a:p>
            <a:r>
              <a:rPr lang="en-US" altLang="en-US" sz="2400" i="1" dirty="0" smtClean="0"/>
              <a:t>nickwd@ucr.edu</a:t>
            </a:r>
          </a:p>
          <a:p>
            <a:r>
              <a:rPr lang="en-US" altLang="en-US" sz="2400" i="1" dirty="0" smtClean="0"/>
              <a:t>951-827-2935</a:t>
            </a:r>
            <a:endParaRPr lang="en-US" altLang="en-US" sz="2400" i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219200"/>
          </a:xfrm>
        </p:spPr>
        <p:txBody>
          <a:bodyPr/>
          <a:lstStyle/>
          <a:p>
            <a:pPr algn="ctr"/>
            <a:r>
              <a:rPr lang="en-US" sz="4800" dirty="0" smtClean="0"/>
              <a:t>Questions?</a:t>
            </a:r>
            <a:endParaRPr lang="en-US" sz="4800" dirty="0"/>
          </a:p>
        </p:txBody>
      </p:sp>
      <p:pic>
        <p:nvPicPr>
          <p:cNvPr id="4" name="Content Placeholder 3" descr="BYOD4L « Bring Your Own Devices for Learning: an open ..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100" y="2059641"/>
            <a:ext cx="4648200" cy="2624445"/>
          </a:xfrm>
        </p:spPr>
      </p:pic>
      <p:sp>
        <p:nvSpPr>
          <p:cNvPr id="5" name="TextBox 4"/>
          <p:cNvSpPr txBox="1"/>
          <p:nvPr/>
        </p:nvSpPr>
        <p:spPr>
          <a:xfrm>
            <a:off x="762000" y="4838727"/>
            <a:ext cx="777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Contact Information:</a:t>
            </a:r>
          </a:p>
          <a:p>
            <a:pPr algn="ctr"/>
            <a:endParaRPr lang="en-US" b="1" u="sng" dirty="0" smtClean="0"/>
          </a:p>
          <a:p>
            <a:pPr algn="ctr"/>
            <a:r>
              <a:rPr lang="en-US" altLang="en-US" dirty="0" smtClean="0"/>
              <a:t>Nick Weston-Dawkes</a:t>
            </a:r>
          </a:p>
          <a:p>
            <a:pPr algn="ctr"/>
            <a:r>
              <a:rPr lang="en-US" altLang="en-US" sz="1800" i="1" dirty="0" smtClean="0"/>
              <a:t>Academic Employee Relations Analyst</a:t>
            </a:r>
          </a:p>
          <a:p>
            <a:pPr algn="ctr"/>
            <a:r>
              <a:rPr lang="en-US" altLang="en-US" sz="1800" i="1" dirty="0" smtClean="0">
                <a:hlinkClick r:id="rId3"/>
              </a:rPr>
              <a:t>nickwd@ucr.edu</a:t>
            </a:r>
            <a:r>
              <a:rPr lang="en-US" altLang="en-US" sz="1800" i="1" dirty="0" smtClean="0"/>
              <a:t> </a:t>
            </a:r>
          </a:p>
          <a:p>
            <a:pPr algn="ctr"/>
            <a:r>
              <a:rPr lang="en-US" altLang="en-US" sz="1800" i="1" dirty="0" smtClean="0"/>
              <a:t>951-827-2935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309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Academic Personnel - Role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733800"/>
          </a:xfrm>
        </p:spPr>
        <p:txBody>
          <a:bodyPr/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Academic Personnel is the central employment office for all Academic Employees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APO vs HR Department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APM, not PPSM, governs academic titles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Reviews process, compensation, leaves, </a:t>
            </a:r>
            <a:r>
              <a:rPr lang="en-US" dirty="0" err="1" smtClean="0">
                <a:latin typeface="Gill Sans MT" panose="020B0502020104020203" pitchFamily="34" charset="0"/>
              </a:rPr>
              <a:t>UCPath</a:t>
            </a:r>
            <a:r>
              <a:rPr lang="en-US" dirty="0" smtClean="0">
                <a:latin typeface="Gill Sans MT" panose="020B0502020104020203" pitchFamily="34" charset="0"/>
              </a:rPr>
              <a:t>, </a:t>
            </a:r>
            <a:r>
              <a:rPr lang="en-US" dirty="0" smtClean="0">
                <a:latin typeface="Gill Sans MT" panose="020B0502020104020203" pitchFamily="34" charset="0"/>
              </a:rPr>
              <a:t>local </a:t>
            </a:r>
            <a:r>
              <a:rPr lang="en-US" dirty="0" smtClean="0">
                <a:latin typeface="Gill Sans MT" panose="020B0502020104020203" pitchFamily="34" charset="0"/>
              </a:rPr>
              <a:t>policy and procedure </a:t>
            </a:r>
            <a:r>
              <a:rPr lang="en-US" dirty="0" smtClean="0">
                <a:latin typeface="Gill Sans MT" panose="020B0502020104020203" pitchFamily="34" charset="0"/>
              </a:rPr>
              <a:t>governance</a:t>
            </a:r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Employee and Labor Relations</a:t>
            </a:r>
            <a:endParaRPr lang="en-US" dirty="0">
              <a:latin typeface="Gill Sans MT" panose="020B050202010402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5410200"/>
            <a:ext cx="8572500" cy="116205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285750" y="5266765"/>
            <a:ext cx="8572500" cy="0"/>
          </a:xfrm>
          <a:prstGeom prst="line">
            <a:avLst/>
          </a:prstGeom>
          <a:ln>
            <a:solidFill>
              <a:srgbClr val="F1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6514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Labor Relations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Managing the University’s relationships with Unions and their members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Stewarding grievances and coordinating responses; ensuring compliance with MOUs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Our 4 current Academic Contracts: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IX (AFT Unit 18) – Lecturers, other NSF instructors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LX (AFT Unit 17) – Librarians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BX (UAW) – ASEs (Academic Student Employees)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PX (UAW) – Postdoctoral Scholars</a:t>
            </a:r>
          </a:p>
          <a:p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5006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What is “Employee Relations” ?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The term '</a:t>
            </a:r>
            <a:r>
              <a:rPr lang="en-US" b="1" dirty="0" smtClean="0">
                <a:latin typeface="Gill Sans MT" panose="020B0502020104020203" pitchFamily="34" charset="0"/>
              </a:rPr>
              <a:t>employee relations</a:t>
            </a:r>
            <a:r>
              <a:rPr lang="en-US" dirty="0" smtClean="0">
                <a:latin typeface="Gill Sans MT" panose="020B0502020104020203" pitchFamily="34" charset="0"/>
              </a:rPr>
              <a:t>' refers to a organization’s efforts to: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Manage relationships between employers and employees (manager-employee, employee-employee)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Provide fair and consistent treatment to all employees so they remain committed to their jobs 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Prevent and resolve problems arising from situations at </a:t>
            </a:r>
            <a:r>
              <a:rPr lang="en-US" dirty="0" smtClean="0">
                <a:latin typeface="Gill Sans MT" panose="020B0502020104020203" pitchFamily="34" charset="0"/>
              </a:rPr>
              <a:t>work, often interpersonal</a:t>
            </a:r>
            <a:endParaRPr lang="en-US" dirty="0" smtClean="0">
              <a:latin typeface="Gill Sans MT" panose="020B0502020104020203" pitchFamily="34" charset="0"/>
            </a:endParaRP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To minimize risk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Philosophy:  </a:t>
            </a:r>
            <a:r>
              <a:rPr lang="en-US" dirty="0" smtClean="0">
                <a:latin typeface="Gill Sans MT" panose="020B0502020104020203" pitchFamily="34" charset="0"/>
              </a:rPr>
              <a:t>People-focused effort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477000"/>
            <a:ext cx="7772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https://study.com/academy/lesson/what-is-employee-relations-definition-lesson-quiz.html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389286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Role of Academic ER Analyst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Labor Relations – First Point of Contact: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MOU questions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Academic labor grievances</a:t>
            </a:r>
          </a:p>
          <a:p>
            <a:pPr lvl="1"/>
            <a:r>
              <a:rPr lang="en-US" dirty="0">
                <a:latin typeface="Gill Sans MT" panose="020B0502020104020203" pitchFamily="34" charset="0"/>
              </a:rPr>
              <a:t>O</a:t>
            </a:r>
            <a:r>
              <a:rPr lang="en-US" dirty="0" smtClean="0">
                <a:latin typeface="Gill Sans MT" panose="020B0502020104020203" pitchFamily="34" charset="0"/>
              </a:rPr>
              <a:t>ther issues with represented academic titles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Processing IWC for Lecturers (Unit 18)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Represent UCR at system-wide bargaining sessions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APM 140 Grievances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Local Policy and Procedure Development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Conflict of Commitment (APM 025 / 671)</a:t>
            </a:r>
          </a:p>
          <a:p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 smtClean="0">
              <a:latin typeface="Gill Sans MT" panose="020B0502020104020203" pitchFamily="34" charset="0"/>
            </a:endParaRPr>
          </a:p>
          <a:p>
            <a:pPr lvl="1"/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19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30865770"/>
              </p:ext>
            </p:extLst>
          </p:nvPr>
        </p:nvGraphicFramePr>
        <p:xfrm>
          <a:off x="457200" y="1447800"/>
          <a:ext cx="8305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Employee Relations Issues</a:t>
            </a:r>
            <a:br>
              <a:rPr lang="en-US" dirty="0" smtClean="0">
                <a:latin typeface="Gill Sans MT" panose="020B0502020104020203" pitchFamily="34" charset="0"/>
              </a:rPr>
            </a:br>
            <a:r>
              <a:rPr lang="en-US" sz="2000" i="1" dirty="0" smtClean="0">
                <a:latin typeface="Gill Sans MT" panose="020B0502020104020203" pitchFamily="34" charset="0"/>
              </a:rPr>
              <a:t>(Simplified)</a:t>
            </a:r>
            <a:endParaRPr lang="en-US" sz="2000" i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427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683374-896B-4619-B2AA-6E3DAB02CB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89683374-896B-4619-B2AA-6E3DAB02CB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14D421-5107-441E-8562-6AFB9EED74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B14D421-5107-441E-8562-6AFB9EED74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930CF2-C742-4A7C-8EBF-AC59A503C6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52930CF2-C742-4A7C-8EBF-AC59A503C6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D6360D-0134-4075-9002-D7BF36309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33D6360D-0134-4075-9002-D7BF363098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AAD7D2-A640-40B7-AFD7-C9EAA5728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6AAD7D2-A640-40B7-AFD7-C9EAA57287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087FA9-F72B-43EA-BE45-7A109AE92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61087FA9-F72B-43EA-BE45-7A109AE924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590197-1D4D-4A1D-A7CA-210E6E6C40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30590197-1D4D-4A1D-A7CA-210E6E6C40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5DB4AE-682E-406E-9B1E-B9FA9595F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215DB4AE-682E-406E-9B1E-B9FA9595FE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C7EBFD-048F-4892-A90F-AC44DB03D0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03C7EBFD-048F-4892-A90F-AC44DB03D0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When you should call me?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Assistance on difficult communication with an employee (general, coaching, counseling)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When you need to give corrective action; going through the progressive disciplinary process; performance improvement plans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Conflict – Between any level of employee</a:t>
            </a:r>
          </a:p>
          <a:p>
            <a:r>
              <a:rPr lang="en-US" u="sng" dirty="0" smtClean="0">
                <a:latin typeface="Gill Sans MT" panose="020B0502020104020203" pitchFamily="34" charset="0"/>
              </a:rPr>
              <a:t>Any issue</a:t>
            </a:r>
            <a:r>
              <a:rPr lang="en-US" dirty="0" smtClean="0">
                <a:latin typeface="Gill Sans MT" panose="020B0502020104020203" pitchFamily="34" charset="0"/>
              </a:rPr>
              <a:t> with Represented Academics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Clarification on APM / Local Procedures </a:t>
            </a:r>
            <a:r>
              <a:rPr lang="en-US" smtClean="0">
                <a:latin typeface="Gill Sans MT" panose="020B0502020104020203" pitchFamily="34" charset="0"/>
              </a:rPr>
              <a:t>/ MOUs</a:t>
            </a:r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Just need to VENT!</a:t>
            </a:r>
            <a:endParaRPr lang="en-US" baseline="30000" dirty="0" smtClean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baseline="30000" dirty="0" smtClean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442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Don’t forget your NS/NR Academics!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Non-Senate, Non-Represented Academics have no union representation, nor have the Academic Senate to voice concerns to.</a:t>
            </a:r>
          </a:p>
          <a:p>
            <a:endParaRPr lang="en-US" sz="1000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Specific policies apply to them: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APM 140 (Grievance Procedure)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APM 150 (Corrective Action)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UCR – The Non-Senate Call (now live)</a:t>
            </a:r>
          </a:p>
          <a:p>
            <a:pPr marL="344487" lvl="1" indent="0">
              <a:buNone/>
            </a:pPr>
            <a:endParaRPr lang="en-US" sz="1000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Academic Researchers – Unionization Update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009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issues </a:t>
            </a:r>
            <a:r>
              <a:rPr lang="en-US" dirty="0" smtClean="0"/>
              <a:t>have </a:t>
            </a:r>
            <a:r>
              <a:rPr lang="en-US" dirty="0" smtClean="0"/>
              <a:t>you </a:t>
            </a:r>
            <a:r>
              <a:rPr lang="en-US" dirty="0" smtClean="0"/>
              <a:t>seen?</a:t>
            </a:r>
            <a:endParaRPr lang="en-US" dirty="0" smtClean="0"/>
          </a:p>
          <a:p>
            <a:r>
              <a:rPr lang="en-US" dirty="0" smtClean="0"/>
              <a:t>What issues do you </a:t>
            </a:r>
            <a:r>
              <a:rPr lang="en-US" dirty="0" smtClean="0"/>
              <a:t>currently have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can I assist?</a:t>
            </a:r>
            <a:endParaRPr lang="en-US" dirty="0"/>
          </a:p>
        </p:txBody>
      </p:sp>
      <p:pic>
        <p:nvPicPr>
          <p:cNvPr id="4" name="Picture 3" descr="The Devine Write: December 20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88" y="3462784"/>
            <a:ext cx="3299012" cy="2785616"/>
          </a:xfrm>
          <a:prstGeom prst="rect">
            <a:avLst/>
          </a:prstGeom>
        </p:spPr>
      </p:pic>
      <p:pic>
        <p:nvPicPr>
          <p:cNvPr id="5" name="Picture 4" descr="The BOD is in a Constant Tantrum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62784"/>
            <a:ext cx="2228850" cy="2785616"/>
          </a:xfrm>
          <a:prstGeom prst="rect">
            <a:avLst/>
          </a:prstGeom>
        </p:spPr>
      </p:pic>
      <p:pic>
        <p:nvPicPr>
          <p:cNvPr id="6" name="Picture 5" descr="Marque Employeur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250" y="3462784"/>
            <a:ext cx="2657475" cy="2785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6781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CRTemplate2">
  <a:themeElements>
    <a:clrScheme name="UCRTemplate2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UCRTemplate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UCRTemplate2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2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UCRTemplate_blue</Template>
  <TotalTime>185</TotalTime>
  <Words>470</Words>
  <Application>Microsoft Office PowerPoint</Application>
  <PresentationFormat>On-screen Show (4:3)</PresentationFormat>
  <Paragraphs>81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Gill Sans MT</vt:lpstr>
      <vt:lpstr>Wingdings</vt:lpstr>
      <vt:lpstr>UCRTemplate2</vt:lpstr>
      <vt:lpstr>Academic Employee Relations</vt:lpstr>
      <vt:lpstr>Academic Personnel - Role</vt:lpstr>
      <vt:lpstr>Labor Relations</vt:lpstr>
      <vt:lpstr>What is “Employee Relations” ?</vt:lpstr>
      <vt:lpstr>Role of Academic ER Analyst</vt:lpstr>
      <vt:lpstr>Employee Relations Issues (Simplified)</vt:lpstr>
      <vt:lpstr>When you should call me?</vt:lpstr>
      <vt:lpstr>Don’t forget your NS/NR Academics!</vt:lpstr>
      <vt:lpstr>Feedback</vt:lpstr>
      <vt:lpstr>Questions?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Employee Relations</dc:title>
  <dc:creator>Nicholas Weston-Dawkes</dc:creator>
  <cp:lastModifiedBy>Nicholas Weston-Dawkes</cp:lastModifiedBy>
  <cp:revision>19</cp:revision>
  <dcterms:created xsi:type="dcterms:W3CDTF">2018-10-31T16:04:43Z</dcterms:created>
  <dcterms:modified xsi:type="dcterms:W3CDTF">2018-11-05T19:19:11Z</dcterms:modified>
</cp:coreProperties>
</file>