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8"/>
  </p:notesMasterIdLst>
  <p:handoutMasterIdLst>
    <p:handoutMasterId r:id="rId59"/>
  </p:handoutMasterIdLst>
  <p:sldIdLst>
    <p:sldId id="256" r:id="rId2"/>
    <p:sldId id="312" r:id="rId3"/>
    <p:sldId id="313" r:id="rId4"/>
    <p:sldId id="314" r:id="rId5"/>
    <p:sldId id="288" r:id="rId6"/>
    <p:sldId id="315" r:id="rId7"/>
    <p:sldId id="316" r:id="rId8"/>
    <p:sldId id="267" r:id="rId9"/>
    <p:sldId id="283" r:id="rId10"/>
    <p:sldId id="284" r:id="rId11"/>
    <p:sldId id="285" r:id="rId12"/>
    <p:sldId id="286" r:id="rId13"/>
    <p:sldId id="291" r:id="rId14"/>
    <p:sldId id="300" r:id="rId15"/>
    <p:sldId id="298" r:id="rId16"/>
    <p:sldId id="299" r:id="rId17"/>
    <p:sldId id="261" r:id="rId18"/>
    <p:sldId id="274" r:id="rId19"/>
    <p:sldId id="292" r:id="rId20"/>
    <p:sldId id="293" r:id="rId21"/>
    <p:sldId id="294" r:id="rId22"/>
    <p:sldId id="301" r:id="rId23"/>
    <p:sldId id="311" r:id="rId24"/>
    <p:sldId id="268" r:id="rId25"/>
    <p:sldId id="308" r:id="rId26"/>
    <p:sldId id="309" r:id="rId27"/>
    <p:sldId id="317" r:id="rId28"/>
    <p:sldId id="318" r:id="rId29"/>
    <p:sldId id="322" r:id="rId30"/>
    <p:sldId id="319" r:id="rId31"/>
    <p:sldId id="323" r:id="rId32"/>
    <p:sldId id="269" r:id="rId33"/>
    <p:sldId id="258" r:id="rId34"/>
    <p:sldId id="276" r:id="rId35"/>
    <p:sldId id="270" r:id="rId36"/>
    <p:sldId id="271" r:id="rId37"/>
    <p:sldId id="272" r:id="rId38"/>
    <p:sldId id="259" r:id="rId39"/>
    <p:sldId id="324" r:id="rId40"/>
    <p:sldId id="295" r:id="rId41"/>
    <p:sldId id="302" r:id="rId42"/>
    <p:sldId id="296" r:id="rId43"/>
    <p:sldId id="303" r:id="rId44"/>
    <p:sldId id="304" r:id="rId45"/>
    <p:sldId id="280" r:id="rId46"/>
    <p:sldId id="282" r:id="rId47"/>
    <p:sldId id="306" r:id="rId48"/>
    <p:sldId id="281" r:id="rId49"/>
    <p:sldId id="275" r:id="rId50"/>
    <p:sldId id="257" r:id="rId51"/>
    <p:sldId id="297" r:id="rId52"/>
    <p:sldId id="305" r:id="rId53"/>
    <p:sldId id="287" r:id="rId54"/>
    <p:sldId id="289" r:id="rId55"/>
    <p:sldId id="290" r:id="rId56"/>
    <p:sldId id="307"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showGuides="1">
      <p:cViewPr varScale="1">
        <p:scale>
          <a:sx n="99" d="100"/>
          <a:sy n="99" d="100"/>
        </p:scale>
        <p:origin x="96" y="150"/>
      </p:cViewPr>
      <p:guideLst>
        <p:guide orient="horz" pos="2184"/>
        <p:guide pos="2856"/>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DDAFF3C-A816-4A17-83DF-84E60CE87C14}" type="datetimeFigureOut">
              <a:rPr lang="en-US" smtClean="0"/>
              <a:t>10/25/2018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86AB6D4-C1BE-442A-9212-F911886D9B33}" type="slidenum">
              <a:rPr lang="en-US" smtClean="0"/>
              <a:t>‹#›</a:t>
            </a:fld>
            <a:endParaRPr lang="en-US"/>
          </a:p>
        </p:txBody>
      </p:sp>
    </p:spTree>
    <p:extLst>
      <p:ext uri="{BB962C8B-B14F-4D97-AF65-F5344CB8AC3E}">
        <p14:creationId xmlns:p14="http://schemas.microsoft.com/office/powerpoint/2010/main" val="2794691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20F7A5-8BBA-4C14-A103-B6F71E1BE97D}" type="datetimeFigureOut">
              <a:rPr lang="en-US" smtClean="0"/>
              <a:t>10/25/2018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CF6D3B-98B4-497F-8384-5297F6F1E396}" type="slidenum">
              <a:rPr lang="en-US" smtClean="0"/>
              <a:t>‹#›</a:t>
            </a:fld>
            <a:endParaRPr lang="en-US"/>
          </a:p>
        </p:txBody>
      </p:sp>
    </p:spTree>
    <p:extLst>
      <p:ext uri="{BB962C8B-B14F-4D97-AF65-F5344CB8AC3E}">
        <p14:creationId xmlns:p14="http://schemas.microsoft.com/office/powerpoint/2010/main" val="1964798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414463" y="1162050"/>
            <a:ext cx="4181475" cy="3136900"/>
          </a:xfrm>
          <a:ln/>
        </p:spPr>
      </p:sp>
      <p:sp>
        <p:nvSpPr>
          <p:cNvPr id="37890" name="Rectangle 3"/>
          <p:cNvSpPr>
            <a:spLocks noGrp="1" noChangeArrowheads="1"/>
          </p:cNvSpPr>
          <p:nvPr>
            <p:ph type="body" idx="1"/>
          </p:nvPr>
        </p:nvSpPr>
        <p:spPr>
          <a:noFill/>
          <a:ln/>
        </p:spPr>
        <p:txBody>
          <a:bodyPr/>
          <a:lstStyle/>
          <a:p>
            <a:pPr eaLnBrk="1" hangingPunct="1"/>
            <a:r>
              <a:rPr lang="en-US"/>
              <a:t>Table 4 output follows this slide</a:t>
            </a:r>
          </a:p>
        </p:txBody>
      </p:sp>
    </p:spTree>
    <p:extLst>
      <p:ext uri="{BB962C8B-B14F-4D97-AF65-F5344CB8AC3E}">
        <p14:creationId xmlns:p14="http://schemas.microsoft.com/office/powerpoint/2010/main" val="409252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4851C05-AFEE-4746-89F1-6EEDED9FDED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311324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51C05-AFEE-4746-89F1-6EEDED9FDED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21781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51C05-AFEE-4746-89F1-6EEDED9FDED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575028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6716F209-C608-4876-8A2E-030B65243014}" type="slidenum">
              <a:rPr lang="en-US" altLang="en-US"/>
              <a:pPr>
                <a:defRPr/>
              </a:pPr>
              <a:t>‹#›</a:t>
            </a:fld>
            <a:endParaRPr lang="en-US" altLang="en-US" dirty="0"/>
          </a:p>
        </p:txBody>
      </p:sp>
    </p:spTree>
    <p:extLst>
      <p:ext uri="{BB962C8B-B14F-4D97-AF65-F5344CB8AC3E}">
        <p14:creationId xmlns:p14="http://schemas.microsoft.com/office/powerpoint/2010/main" val="303311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51C05-AFEE-4746-89F1-6EEDED9FDED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3949369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851C05-AFEE-4746-89F1-6EEDED9FDED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2323981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851C05-AFEE-4746-89F1-6EEDED9FDED4}"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14731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851C05-AFEE-4746-89F1-6EEDED9FDED4}"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335287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851C05-AFEE-4746-89F1-6EEDED9FDED4}"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284287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1C05-AFEE-4746-89F1-6EEDED9FDED4}"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181039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4851C05-AFEE-4746-89F1-6EEDED9FDED4}"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815067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4851C05-AFEE-4746-89F1-6EEDED9FDED4}"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147792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851C05-AFEE-4746-89F1-6EEDED9FDED4}" type="datetimeFigureOut">
              <a:rPr lang="en-US" smtClean="0"/>
              <a:t>10/25/2018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4BDC86-E92C-40AB-BD62-FC2C31930AC4}" type="slidenum">
              <a:rPr lang="en-US" smtClean="0"/>
              <a:t>‹#›</a:t>
            </a:fld>
            <a:endParaRPr lang="en-US"/>
          </a:p>
        </p:txBody>
      </p:sp>
    </p:spTree>
    <p:extLst>
      <p:ext uri="{BB962C8B-B14F-4D97-AF65-F5344CB8AC3E}">
        <p14:creationId xmlns:p14="http://schemas.microsoft.com/office/powerpoint/2010/main" val="3849751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ucop.edu/academic-personnel-programs/_files/apm/apm-133.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ueeval.ucr.edu/Wieman-Gilbert_TeachingPracticesInventory_CBE-LS2014.pdf"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Nature_(journal)" TargetMode="External"/><Relationship Id="rId2" Type="http://schemas.openxmlformats.org/officeDocument/2006/relationships/hyperlink" Target="https://en.wikipedia.org/wiki/Journal_Citation_Report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academicpersonnel.ucr.edu/"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academicpersonnel.ucr.edu/academicreviews/FacCall/index.php" TargetMode="External"/><Relationship Id="rId2" Type="http://schemas.openxmlformats.org/officeDocument/2006/relationships/hyperlink" Target="http://www.ucop.edu/acadpersonnel/apm/apm-220.pdf"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google.com/url?sa=i&amp;rct=j&amp;q=&amp;esrc=s&amp;source=images&amp;cd=&amp;cad=rja&amp;uact=8&amp;ved=0CAcQjRw&amp;url=https://twitter.com/logospilgrim&amp;ei=WJtXVeSXL8OggwSukYDwAQ&amp;bvm=bv.93564037,d.eXY&amp;psig=AFQjCNFdSf3AbXeom28cbYTIaDSpHCz_mg&amp;ust=1431890878484961"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ucop.edu/acadpersonnel/apm/apm-210.pdf" TargetMode="External"/><Relationship Id="rId7" Type="http://schemas.openxmlformats.org/officeDocument/2006/relationships/hyperlink" Target="http://senate.ucr.edu/committee/?do=info&amp;id=4" TargetMode="External"/><Relationship Id="rId2" Type="http://schemas.openxmlformats.org/officeDocument/2006/relationships/hyperlink" Target="http://senate.ucr.edu/" TargetMode="External"/><Relationship Id="rId1" Type="http://schemas.openxmlformats.org/officeDocument/2006/relationships/slideLayout" Target="../slideLayouts/slideLayout2.xml"/><Relationship Id="rId6" Type="http://schemas.openxmlformats.org/officeDocument/2006/relationships/hyperlink" Target="http://senate.ucr.edu/bylaws/?action=read_bylaws&amp;code=app&amp;section=04" TargetMode="External"/><Relationship Id="rId5" Type="http://schemas.openxmlformats.org/officeDocument/2006/relationships/hyperlink" Target="http://academicpersonnel.ucr.edu/academicreviews/FacCall/11-12/11-12CALLfinal.pdf" TargetMode="External"/><Relationship Id="rId4" Type="http://schemas.openxmlformats.org/officeDocument/2006/relationships/hyperlink" Target="http://www.ucop.edu/acadpersonnel/apm/apm-220.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ucop.edu/acadpersonnel/apm/" TargetMode="External"/><Relationship Id="rId2" Type="http://schemas.openxmlformats.org/officeDocument/2006/relationships/hyperlink" Target="http://www.ucop.edu/acadpersonnel/apm/apm-210.pdf" TargetMode="External"/><Relationship Id="rId1" Type="http://schemas.openxmlformats.org/officeDocument/2006/relationships/slideLayout" Target="../slideLayouts/slideLayout2.xml"/><Relationship Id="rId4" Type="http://schemas.openxmlformats.org/officeDocument/2006/relationships/hyperlink" Target="http://www.ucop.edu/acadpersonnel/apm/sec2-pdf.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Katina.napper@ucr.edu" TargetMode="External"/><Relationship Id="rId2" Type="http://schemas.openxmlformats.org/officeDocument/2006/relationships/hyperlink" Target="mailto:vpap@ucr.edu" TargetMode="External"/><Relationship Id="rId1" Type="http://schemas.openxmlformats.org/officeDocument/2006/relationships/slideLayout" Target="../slideLayouts/slideLayout2.xml"/><Relationship Id="rId5" Type="http://schemas.openxmlformats.org/officeDocument/2006/relationships/hyperlink" Target="http://academicpersonnel.ucr.edu/" TargetMode="External"/><Relationship Id="rId4" Type="http://schemas.openxmlformats.org/officeDocument/2006/relationships/hyperlink" Target="mailto:academicpersonnel@ucr.edu"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academicpersonnel.ucr.edu/"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graduate.ucr.edu/pdgeneral.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165" y="1122363"/>
            <a:ext cx="8593280" cy="2387600"/>
          </a:xfrm>
        </p:spPr>
        <p:txBody>
          <a:bodyPr>
            <a:normAutofit/>
          </a:bodyPr>
          <a:lstStyle/>
          <a:p>
            <a:r>
              <a:rPr lang="en-US" b="1">
                <a:solidFill>
                  <a:srgbClr val="3333CC"/>
                </a:solidFill>
              </a:rPr>
              <a:t>Junior Faculty Workshop</a:t>
            </a:r>
            <a:r>
              <a:rPr lang="en-US">
                <a:solidFill>
                  <a:srgbClr val="3333CC"/>
                </a:solidFill>
              </a:rPr>
              <a:t/>
            </a:r>
            <a:br>
              <a:rPr lang="en-US">
                <a:solidFill>
                  <a:srgbClr val="3333CC"/>
                </a:solidFill>
              </a:rPr>
            </a:br>
            <a:r>
              <a:rPr lang="en-US" b="1"/>
              <a:t>Success at UCR and elsewhere</a:t>
            </a:r>
            <a:endParaRPr lang="en-US" sz="4000" b="1" dirty="0"/>
          </a:p>
        </p:txBody>
      </p:sp>
      <p:sp>
        <p:nvSpPr>
          <p:cNvPr id="3" name="Subtitle 2"/>
          <p:cNvSpPr>
            <a:spLocks noGrp="1"/>
          </p:cNvSpPr>
          <p:nvPr>
            <p:ph type="subTitle" idx="1"/>
          </p:nvPr>
        </p:nvSpPr>
        <p:spPr>
          <a:xfrm>
            <a:off x="1143000" y="3602038"/>
            <a:ext cx="6858000" cy="1655762"/>
          </a:xfrm>
        </p:spPr>
        <p:txBody>
          <a:bodyPr>
            <a:normAutofit/>
          </a:bodyPr>
          <a:lstStyle/>
          <a:p>
            <a:r>
              <a:rPr lang="en-US" sz="2400"/>
              <a:t>Friday October 26</a:t>
            </a:r>
            <a:r>
              <a:rPr lang="en-US" sz="2400" baseline="30000"/>
              <a:t>th</a:t>
            </a:r>
            <a:r>
              <a:rPr lang="en-US" sz="2400"/>
              <a:t>,2018</a:t>
            </a:r>
          </a:p>
          <a:p>
            <a:r>
              <a:rPr lang="en-US" sz="2400"/>
              <a:t>1-4pm</a:t>
            </a:r>
            <a:endParaRPr lang="en-US" sz="2400" dirty="0"/>
          </a:p>
        </p:txBody>
      </p:sp>
    </p:spTree>
    <p:extLst>
      <p:ext uri="{BB962C8B-B14F-4D97-AF65-F5344CB8AC3E}">
        <p14:creationId xmlns:p14="http://schemas.microsoft.com/office/powerpoint/2010/main" val="2642188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Stages in a Normal Review-all cumulative</a:t>
            </a:r>
          </a:p>
        </p:txBody>
      </p:sp>
      <p:sp>
        <p:nvSpPr>
          <p:cNvPr id="3" name="Content Placeholder 2"/>
          <p:cNvSpPr>
            <a:spLocks noGrp="1"/>
          </p:cNvSpPr>
          <p:nvPr>
            <p:ph idx="1"/>
          </p:nvPr>
        </p:nvSpPr>
        <p:spPr>
          <a:xfrm>
            <a:off x="457200" y="1371600"/>
            <a:ext cx="8229600" cy="4724400"/>
          </a:xfrm>
        </p:spPr>
        <p:txBody>
          <a:bodyPr/>
          <a:lstStyle/>
          <a:p>
            <a:pPr>
              <a:defRPr/>
            </a:pPr>
            <a:r>
              <a:rPr lang="en-US" sz="2400" dirty="0"/>
              <a:t>The file is evaluated by the Dean, often in consultation with Associate Deans. All actions require a vote and some actions require a letter with reasons.</a:t>
            </a:r>
          </a:p>
          <a:p>
            <a:pPr>
              <a:defRPr/>
            </a:pPr>
            <a:r>
              <a:rPr lang="en-US" sz="2400" dirty="0"/>
              <a:t>The file is evaluated by the Senate Committee on Academic Personnel (CAP). This is a body of 10 faculty representing diverse disciplines. Each member will review your file and vote on a recommendation to accompany a minute describing the reasons for their recommendation </a:t>
            </a:r>
          </a:p>
        </p:txBody>
      </p:sp>
      <p:pic>
        <p:nvPicPr>
          <p:cNvPr id="22532" name="Picture 1"/>
          <p:cNvPicPr>
            <a:picLocks noChangeAspect="1"/>
          </p:cNvPicPr>
          <p:nvPr/>
        </p:nvPicPr>
        <p:blipFill>
          <a:blip r:embed="rId2">
            <a:extLst>
              <a:ext uri="{28A0092B-C50C-407E-A947-70E740481C1C}">
                <a14:useLocalDpi xmlns:a14="http://schemas.microsoft.com/office/drawing/2010/main" val="0"/>
              </a:ext>
            </a:extLst>
          </a:blip>
          <a:srcRect l="2817" t="16901" r="2817" b="16902"/>
          <a:stretch>
            <a:fillRect/>
          </a:stretch>
        </p:blipFill>
        <p:spPr bwMode="auto">
          <a:xfrm>
            <a:off x="4724400" y="4572000"/>
            <a:ext cx="2967038"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0DD516F-19BA-45A6-85DE-E113F332B618}"/>
              </a:ext>
            </a:extLst>
          </p:cNvPr>
          <p:cNvPicPr>
            <a:picLocks noChangeAspect="1"/>
          </p:cNvPicPr>
          <p:nvPr/>
        </p:nvPicPr>
        <p:blipFill>
          <a:blip r:embed="rId3"/>
          <a:stretch>
            <a:fillRect/>
          </a:stretch>
        </p:blipFill>
        <p:spPr>
          <a:xfrm>
            <a:off x="4373935" y="2104667"/>
            <a:ext cx="2091109" cy="329213"/>
          </a:xfrm>
          <a:prstGeom prst="rect">
            <a:avLst/>
          </a:prstGeom>
        </p:spPr>
      </p:pic>
      <p:pic>
        <p:nvPicPr>
          <p:cNvPr id="5" name="Picture 4">
            <a:extLst>
              <a:ext uri="{FF2B5EF4-FFF2-40B4-BE49-F238E27FC236}">
                <a16:creationId xmlns:a16="http://schemas.microsoft.com/office/drawing/2014/main" id="{7AAC3201-6823-4AE8-B07B-304B63E37625}"/>
              </a:ext>
            </a:extLst>
          </p:cNvPr>
          <p:cNvPicPr>
            <a:picLocks noChangeAspect="1"/>
          </p:cNvPicPr>
          <p:nvPr/>
        </p:nvPicPr>
        <p:blipFill>
          <a:blip r:embed="rId4"/>
          <a:stretch>
            <a:fillRect/>
          </a:stretch>
        </p:blipFill>
        <p:spPr>
          <a:xfrm>
            <a:off x="6627525" y="2129055"/>
            <a:ext cx="304826" cy="280440"/>
          </a:xfrm>
          <a:prstGeom prst="rect">
            <a:avLst/>
          </a:prstGeom>
        </p:spPr>
      </p:pic>
      <p:pic>
        <p:nvPicPr>
          <p:cNvPr id="6" name="Picture 5">
            <a:extLst>
              <a:ext uri="{FF2B5EF4-FFF2-40B4-BE49-F238E27FC236}">
                <a16:creationId xmlns:a16="http://schemas.microsoft.com/office/drawing/2014/main" id="{3D1BCEAD-1EB4-46ED-BB7D-DB831E52EEE8}"/>
              </a:ext>
            </a:extLst>
          </p:cNvPr>
          <p:cNvPicPr>
            <a:picLocks noChangeAspect="1"/>
          </p:cNvPicPr>
          <p:nvPr/>
        </p:nvPicPr>
        <p:blipFill>
          <a:blip r:embed="rId5"/>
          <a:stretch>
            <a:fillRect/>
          </a:stretch>
        </p:blipFill>
        <p:spPr>
          <a:xfrm>
            <a:off x="5211322" y="3935549"/>
            <a:ext cx="304826" cy="280440"/>
          </a:xfrm>
          <a:prstGeom prst="rect">
            <a:avLst/>
          </a:prstGeom>
        </p:spPr>
      </p:pic>
      <p:pic>
        <p:nvPicPr>
          <p:cNvPr id="7" name="Picture 6">
            <a:extLst>
              <a:ext uri="{FF2B5EF4-FFF2-40B4-BE49-F238E27FC236}">
                <a16:creationId xmlns:a16="http://schemas.microsoft.com/office/drawing/2014/main" id="{0A7C5466-1895-44E9-81C3-E4B0F941E2BC}"/>
              </a:ext>
            </a:extLst>
          </p:cNvPr>
          <p:cNvPicPr>
            <a:picLocks noChangeAspect="1"/>
          </p:cNvPicPr>
          <p:nvPr/>
        </p:nvPicPr>
        <p:blipFill>
          <a:blip r:embed="rId6"/>
          <a:stretch>
            <a:fillRect/>
          </a:stretch>
        </p:blipFill>
        <p:spPr>
          <a:xfrm>
            <a:off x="5743535" y="3946701"/>
            <a:ext cx="310923" cy="280440"/>
          </a:xfrm>
          <a:prstGeom prst="rect">
            <a:avLst/>
          </a:prstGeom>
        </p:spPr>
      </p:pic>
      <p:pic>
        <p:nvPicPr>
          <p:cNvPr id="8" name="Picture 7">
            <a:extLst>
              <a:ext uri="{FF2B5EF4-FFF2-40B4-BE49-F238E27FC236}">
                <a16:creationId xmlns:a16="http://schemas.microsoft.com/office/drawing/2014/main" id="{7A60B61C-0005-4298-BFAA-2485DB33ED42}"/>
              </a:ext>
            </a:extLst>
          </p:cNvPr>
          <p:cNvPicPr>
            <a:picLocks noChangeAspect="1"/>
          </p:cNvPicPr>
          <p:nvPr/>
        </p:nvPicPr>
        <p:blipFill>
          <a:blip r:embed="rId7"/>
          <a:stretch>
            <a:fillRect/>
          </a:stretch>
        </p:blipFill>
        <p:spPr>
          <a:xfrm>
            <a:off x="6234185" y="3946699"/>
            <a:ext cx="310923" cy="280440"/>
          </a:xfrm>
          <a:prstGeom prst="rect">
            <a:avLst/>
          </a:prstGeom>
        </p:spPr>
      </p:pic>
    </p:spTree>
    <p:extLst>
      <p:ext uri="{BB962C8B-B14F-4D97-AF65-F5344CB8AC3E}">
        <p14:creationId xmlns:p14="http://schemas.microsoft.com/office/powerpoint/2010/main" val="132560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284" t="-3356" r="-1284" b="3356"/>
          <a:stretch/>
        </p:blipFill>
        <p:spPr>
          <a:xfrm>
            <a:off x="-22038524" y="-4345903"/>
            <a:ext cx="42828112" cy="28574429"/>
          </a:xfrm>
          <a:prstGeom prst="rect">
            <a:avLst/>
          </a:prstGeom>
        </p:spPr>
      </p:pic>
      <p:sp>
        <p:nvSpPr>
          <p:cNvPr id="2" name="Title 1"/>
          <p:cNvSpPr>
            <a:spLocks noGrp="1"/>
          </p:cNvSpPr>
          <p:nvPr>
            <p:ph type="title"/>
          </p:nvPr>
        </p:nvSpPr>
        <p:spPr/>
        <p:txBody>
          <a:bodyPr/>
          <a:lstStyle/>
          <a:p>
            <a:pPr>
              <a:defRPr/>
            </a:pPr>
            <a:r>
              <a:rPr lang="en-US" sz="3200" b="1" dirty="0"/>
              <a:t>Stages in a Normal Review-all cumulative</a:t>
            </a:r>
          </a:p>
        </p:txBody>
      </p:sp>
      <p:sp>
        <p:nvSpPr>
          <p:cNvPr id="3" name="Content Placeholder 2"/>
          <p:cNvSpPr>
            <a:spLocks noGrp="1"/>
          </p:cNvSpPr>
          <p:nvPr>
            <p:ph idx="1"/>
          </p:nvPr>
        </p:nvSpPr>
        <p:spPr/>
        <p:txBody>
          <a:bodyPr>
            <a:normAutofit/>
          </a:bodyPr>
          <a:lstStyle/>
          <a:p>
            <a:pPr>
              <a:defRPr/>
            </a:pPr>
            <a:r>
              <a:rPr lang="en-US" dirty="0"/>
              <a:t>The Vice Provost for Academic Personnel (VPAP) reviews the </a:t>
            </a:r>
            <a:r>
              <a:rPr lang="en-US" dirty="0" smtClean="0"/>
              <a:t>file    </a:t>
            </a:r>
            <a:r>
              <a:rPr lang="en-US" dirty="0"/>
              <a:t>and makes a recommendation to the Provost (PEVC)</a:t>
            </a:r>
          </a:p>
          <a:p>
            <a:pPr>
              <a:defRPr/>
            </a:pPr>
            <a:endParaRPr lang="en-US" dirty="0"/>
          </a:p>
          <a:p>
            <a:pPr>
              <a:defRPr/>
            </a:pPr>
            <a:endParaRPr lang="en-US" dirty="0"/>
          </a:p>
          <a:p>
            <a:pPr>
              <a:defRPr/>
            </a:pPr>
            <a:r>
              <a:rPr lang="en-US" dirty="0"/>
              <a:t>The PEVC reviews the file. If a merit file, then the PEVC’s decision is final. If a promotion, the PEVC makes a recommendation to the </a:t>
            </a:r>
            <a:r>
              <a:rPr lang="en-US" dirty="0" smtClean="0"/>
              <a:t>Chancellor</a:t>
            </a:r>
            <a:endParaRPr lang="en-US" dirty="0"/>
          </a:p>
          <a:p>
            <a:pPr>
              <a:defRPr/>
            </a:pPr>
            <a:r>
              <a:rPr lang="en-US" dirty="0"/>
              <a:t>Chancellor is final on promotion</a:t>
            </a:r>
          </a:p>
          <a:p>
            <a:pPr>
              <a:defRPr/>
            </a:pPr>
            <a:endParaRPr lang="en-US" dirty="0"/>
          </a:p>
          <a:p>
            <a:pPr>
              <a:defRPr/>
            </a:pPr>
            <a:endParaRPr lang="en-US" dirty="0"/>
          </a:p>
          <a:p>
            <a:pPr>
              <a:defRPr/>
            </a:pPr>
            <a:r>
              <a:rPr lang="en-US" b="1" dirty="0"/>
              <a:t>There is no quota. If you earn tenure, then you are granted tenure</a:t>
            </a:r>
          </a:p>
          <a:p>
            <a:pPr>
              <a:defRPr/>
            </a:pPr>
            <a:endParaRPr lang="en-US" dirty="0"/>
          </a:p>
        </p:txBody>
      </p:sp>
      <p:pic>
        <p:nvPicPr>
          <p:cNvPr id="6" name="Picture 5"/>
          <p:cNvPicPr>
            <a:picLocks noChangeAspect="1"/>
          </p:cNvPicPr>
          <p:nvPr/>
        </p:nvPicPr>
        <p:blipFill rotWithShape="1">
          <a:blip r:embed="rId3"/>
          <a:srcRect l="39576" t="40276" r="39576" b="39143"/>
          <a:stretch/>
        </p:blipFill>
        <p:spPr>
          <a:xfrm>
            <a:off x="4572000" y="4368452"/>
            <a:ext cx="971044" cy="95486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038" t="16269" r="23535" b="31125"/>
          <a:stretch/>
        </p:blipFill>
        <p:spPr>
          <a:xfrm>
            <a:off x="6919415" y="2138298"/>
            <a:ext cx="1009819" cy="117528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4179" r="14626"/>
          <a:stretch/>
        </p:blipFill>
        <p:spPr>
          <a:xfrm>
            <a:off x="7820167" y="3644970"/>
            <a:ext cx="1084997" cy="1200912"/>
          </a:xfrm>
          <a:prstGeom prst="rect">
            <a:avLst/>
          </a:prstGeom>
        </p:spPr>
      </p:pic>
      <p:pic>
        <p:nvPicPr>
          <p:cNvPr id="7" name="Picture 6">
            <a:extLst>
              <a:ext uri="{FF2B5EF4-FFF2-40B4-BE49-F238E27FC236}">
                <a16:creationId xmlns:a16="http://schemas.microsoft.com/office/drawing/2014/main" id="{9439447A-E06D-4EB6-8A84-9463205AED99}"/>
              </a:ext>
            </a:extLst>
          </p:cNvPr>
          <p:cNvPicPr>
            <a:picLocks noChangeAspect="1"/>
          </p:cNvPicPr>
          <p:nvPr/>
        </p:nvPicPr>
        <p:blipFill>
          <a:blip r:embed="rId6"/>
          <a:stretch>
            <a:fillRect/>
          </a:stretch>
        </p:blipFill>
        <p:spPr>
          <a:xfrm>
            <a:off x="3904430" y="1390027"/>
            <a:ext cx="1335140" cy="286537"/>
          </a:xfrm>
          <a:prstGeom prst="rect">
            <a:avLst/>
          </a:prstGeom>
        </p:spPr>
      </p:pic>
    </p:spTree>
    <p:extLst>
      <p:ext uri="{BB962C8B-B14F-4D97-AF65-F5344CB8AC3E}">
        <p14:creationId xmlns:p14="http://schemas.microsoft.com/office/powerpoint/2010/main" val="2955067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452" t="498" r="32895"/>
          <a:stretch/>
        </p:blipFill>
        <p:spPr>
          <a:xfrm>
            <a:off x="5206498" y="34119"/>
            <a:ext cx="3882911" cy="3970553"/>
          </a:xfrm>
          <a:prstGeom prst="rect">
            <a:avLst/>
          </a:prstGeom>
        </p:spPr>
      </p:pic>
      <p:sp>
        <p:nvSpPr>
          <p:cNvPr id="2" name="Title 1"/>
          <p:cNvSpPr>
            <a:spLocks noGrp="1"/>
          </p:cNvSpPr>
          <p:nvPr>
            <p:ph type="title"/>
          </p:nvPr>
        </p:nvSpPr>
        <p:spPr>
          <a:xfrm>
            <a:off x="437264" y="478241"/>
            <a:ext cx="5017238" cy="1325563"/>
          </a:xfrm>
        </p:spPr>
        <p:txBody>
          <a:bodyPr>
            <a:normAutofit/>
          </a:bodyPr>
          <a:lstStyle/>
          <a:p>
            <a:pPr>
              <a:defRPr/>
            </a:pPr>
            <a:r>
              <a:rPr lang="en-US" sz="4000" b="1"/>
              <a:t>An extra action for Assistant Professors</a:t>
            </a:r>
          </a:p>
        </p:txBody>
      </p:sp>
      <p:sp>
        <p:nvSpPr>
          <p:cNvPr id="3" name="Content Placeholder 2"/>
          <p:cNvSpPr>
            <a:spLocks noGrp="1"/>
          </p:cNvSpPr>
          <p:nvPr>
            <p:ph idx="1"/>
          </p:nvPr>
        </p:nvSpPr>
        <p:spPr>
          <a:xfrm>
            <a:off x="437264" y="1938740"/>
            <a:ext cx="5017238" cy="4089920"/>
          </a:xfrm>
        </p:spPr>
        <p:txBody>
          <a:bodyPr>
            <a:normAutofit/>
          </a:bodyPr>
          <a:lstStyle/>
          <a:p>
            <a:pPr>
              <a:lnSpc>
                <a:spcPct val="70000"/>
              </a:lnSpc>
              <a:defRPr/>
            </a:pPr>
            <a:endParaRPr lang="en-US" sz="2000" dirty="0"/>
          </a:p>
          <a:p>
            <a:pPr>
              <a:lnSpc>
                <a:spcPct val="70000"/>
              </a:lnSpc>
              <a:defRPr/>
            </a:pPr>
            <a:r>
              <a:rPr lang="en-US" sz="2000" dirty="0"/>
              <a:t>At the beginning of your 5</a:t>
            </a:r>
            <a:r>
              <a:rPr lang="en-US" sz="2000" baseline="30000" dirty="0"/>
              <a:t>th</a:t>
            </a:r>
            <a:r>
              <a:rPr lang="en-US" sz="2000" dirty="0"/>
              <a:t> year as an Assistant professor, you will put together a file that will not result in either a merit or a promotion and is entirely to </a:t>
            </a:r>
            <a:r>
              <a:rPr lang="en-US" sz="2000" b="1" dirty="0">
                <a:solidFill>
                  <a:srgbClr val="FF0000"/>
                </a:solidFill>
              </a:rPr>
              <a:t>advise</a:t>
            </a:r>
            <a:r>
              <a:rPr lang="en-US" sz="2000" dirty="0">
                <a:solidFill>
                  <a:srgbClr val="FF0000"/>
                </a:solidFill>
              </a:rPr>
              <a:t> </a:t>
            </a:r>
            <a:r>
              <a:rPr lang="en-US" sz="2000" dirty="0"/>
              <a:t>you on your progress towards tenure “the 5</a:t>
            </a:r>
            <a:r>
              <a:rPr lang="en-US" sz="2000" baseline="30000" dirty="0"/>
              <a:t>th</a:t>
            </a:r>
            <a:r>
              <a:rPr lang="en-US" sz="2000" dirty="0"/>
              <a:t> year appraisal”. The outcomes could be:- </a:t>
            </a:r>
          </a:p>
          <a:p>
            <a:pPr>
              <a:lnSpc>
                <a:spcPct val="70000"/>
              </a:lnSpc>
              <a:defRPr/>
            </a:pPr>
            <a:r>
              <a:rPr lang="en-US" sz="2000" dirty="0"/>
              <a:t>positive – looks as though you are making good progress towards a positive tenure decision, </a:t>
            </a:r>
          </a:p>
          <a:p>
            <a:pPr>
              <a:lnSpc>
                <a:spcPct val="70000"/>
              </a:lnSpc>
              <a:defRPr/>
            </a:pPr>
            <a:r>
              <a:rPr lang="en-US" sz="2000" dirty="0"/>
              <a:t>qualified positive – some areas good, but some deficient and in need of improvement, or</a:t>
            </a:r>
          </a:p>
          <a:p>
            <a:pPr>
              <a:lnSpc>
                <a:spcPct val="70000"/>
              </a:lnSpc>
              <a:defRPr/>
            </a:pPr>
            <a:r>
              <a:rPr lang="en-US" sz="2000" dirty="0"/>
              <a:t>Negative – not on track – can still make tenure </a:t>
            </a:r>
          </a:p>
          <a:p>
            <a:pPr marL="0" indent="0">
              <a:lnSpc>
                <a:spcPct val="70000"/>
              </a:lnSpc>
              <a:buNone/>
              <a:defRPr/>
            </a:pPr>
            <a:endParaRPr lang="en-US" sz="2000" dirty="0"/>
          </a:p>
        </p:txBody>
      </p:sp>
      <p:pic>
        <p:nvPicPr>
          <p:cNvPr id="5" name="Picture 4">
            <a:extLst>
              <a:ext uri="{FF2B5EF4-FFF2-40B4-BE49-F238E27FC236}">
                <a16:creationId xmlns:a16="http://schemas.microsoft.com/office/drawing/2014/main" id="{105390CB-A7CD-43D7-8771-4AE6B1CEC3B7}"/>
              </a:ext>
            </a:extLst>
          </p:cNvPr>
          <p:cNvPicPr>
            <a:picLocks noChangeAspect="1"/>
          </p:cNvPicPr>
          <p:nvPr/>
        </p:nvPicPr>
        <p:blipFill>
          <a:blip r:embed="rId3"/>
          <a:stretch>
            <a:fillRect/>
          </a:stretch>
        </p:blipFill>
        <p:spPr>
          <a:xfrm>
            <a:off x="2387864" y="1668805"/>
            <a:ext cx="1335140" cy="286537"/>
          </a:xfrm>
          <a:prstGeom prst="rect">
            <a:avLst/>
          </a:prstGeom>
        </p:spPr>
      </p:pic>
    </p:spTree>
    <p:extLst>
      <p:ext uri="{BB962C8B-B14F-4D97-AF65-F5344CB8AC3E}">
        <p14:creationId xmlns:p14="http://schemas.microsoft.com/office/powerpoint/2010/main" val="356434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Appointments-                 from the CALL</a:t>
            </a:r>
          </a:p>
        </p:txBody>
      </p:sp>
      <p:sp>
        <p:nvSpPr>
          <p:cNvPr id="3" name="Content Placeholder 2"/>
          <p:cNvSpPr>
            <a:spLocks noGrp="1"/>
          </p:cNvSpPr>
          <p:nvPr>
            <p:ph idx="1"/>
          </p:nvPr>
        </p:nvSpPr>
        <p:spPr/>
        <p:txBody>
          <a:bodyPr>
            <a:normAutofit lnSpcReduction="10000"/>
          </a:bodyPr>
          <a:lstStyle/>
          <a:p>
            <a:r>
              <a:rPr lang="en-US" dirty="0"/>
              <a:t>For purposes of the personnel review of joint appointees, one of the departments will be considered as the home department. Ordinarily this will be the department with the larger percentage of FTE. For joint appointments in which the FTE split is 50-50, the candidate’s home department </a:t>
            </a:r>
            <a:r>
              <a:rPr lang="en-US" dirty="0">
                <a:solidFill>
                  <a:srgbClr val="FF0000"/>
                </a:solidFill>
              </a:rPr>
              <a:t>will be designated in the appointment letter</a:t>
            </a:r>
            <a:r>
              <a:rPr lang="en-US" dirty="0"/>
              <a:t>.</a:t>
            </a:r>
          </a:p>
          <a:p>
            <a:r>
              <a:rPr lang="en-US" dirty="0"/>
              <a:t>The Chair of the home department has the responsibility of holding a joint meeting with the candidate and other Chair before either department considers the file. The purpose of this meeting is to review personnel procedures, to assemble information for the file and, where appropriate, to allow the candidate to suggest names of persons to be solicited for extramural letters. Names for extramural referees may be suggested to either or both Chairs who then will solicit additional names of referees from their departments so as to ensure the balanced assessment specified in Section III. M. Both Chairs should be aware of all letters being sought.</a:t>
            </a:r>
          </a:p>
        </p:txBody>
      </p:sp>
      <p:pic>
        <p:nvPicPr>
          <p:cNvPr id="4" name="Picture 3"/>
          <p:cNvPicPr>
            <a:picLocks noChangeAspect="1"/>
          </p:cNvPicPr>
          <p:nvPr/>
        </p:nvPicPr>
        <p:blipFill>
          <a:blip r:embed="rId2"/>
          <a:stretch>
            <a:fillRect/>
          </a:stretch>
        </p:blipFill>
        <p:spPr>
          <a:xfrm>
            <a:off x="5767932" y="157213"/>
            <a:ext cx="2377646" cy="1481456"/>
          </a:xfrm>
          <a:prstGeom prst="rect">
            <a:avLst/>
          </a:prstGeom>
        </p:spPr>
      </p:pic>
    </p:spTree>
    <p:extLst>
      <p:ext uri="{BB962C8B-B14F-4D97-AF65-F5344CB8AC3E}">
        <p14:creationId xmlns:p14="http://schemas.microsoft.com/office/powerpoint/2010/main" val="283015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Appointments- </a:t>
            </a:r>
            <a:br>
              <a:rPr lang="en-US" dirty="0"/>
            </a:br>
            <a:r>
              <a:rPr lang="en-US" dirty="0"/>
              <a:t>from the CALL</a:t>
            </a:r>
          </a:p>
        </p:txBody>
      </p:sp>
      <p:sp>
        <p:nvSpPr>
          <p:cNvPr id="3" name="Content Placeholder 2"/>
          <p:cNvSpPr>
            <a:spLocks noGrp="1"/>
          </p:cNvSpPr>
          <p:nvPr>
            <p:ph idx="1"/>
          </p:nvPr>
        </p:nvSpPr>
        <p:spPr/>
        <p:txBody>
          <a:bodyPr>
            <a:normAutofit lnSpcReduction="10000"/>
          </a:bodyPr>
          <a:lstStyle/>
          <a:p>
            <a:r>
              <a:rPr lang="en-US" dirty="0"/>
              <a:t>Each department will independently evaluate the candidate and make a recommendation, emphasizing where appropriate those portions of the candidate's responsibilities that are specific to each department. Where possible, department chairs should reconcile the proposed rank and step before writing the departmental letter. The Chair of each department will prepare a departmental letter to be sent to the Dean (and, if another college or school is involved, to the other Dean as well). When both departments are ready to forward their respective recommendations, there shall be a meeting of both Chairs and the candidate, during which each Chair will give the candidate an oral summary of his/her departmental recommendation. If there is a positive majority a separate meeting is fine; otherwise a joint meeting is required. Any written form of the departmental recommendation will also be given to the other Department Chair and to the candidate, on request.</a:t>
            </a:r>
          </a:p>
        </p:txBody>
      </p:sp>
      <p:pic>
        <p:nvPicPr>
          <p:cNvPr id="4" name="Picture 3"/>
          <p:cNvPicPr>
            <a:picLocks noChangeAspect="1"/>
          </p:cNvPicPr>
          <p:nvPr/>
        </p:nvPicPr>
        <p:blipFill>
          <a:blip r:embed="rId2"/>
          <a:stretch>
            <a:fillRect/>
          </a:stretch>
        </p:blipFill>
        <p:spPr>
          <a:xfrm>
            <a:off x="5709411" y="209233"/>
            <a:ext cx="2377646" cy="1481456"/>
          </a:xfrm>
          <a:prstGeom prst="rect">
            <a:avLst/>
          </a:prstGeom>
        </p:spPr>
      </p:pic>
    </p:spTree>
    <p:extLst>
      <p:ext uri="{BB962C8B-B14F-4D97-AF65-F5344CB8AC3E}">
        <p14:creationId xmlns:p14="http://schemas.microsoft.com/office/powerpoint/2010/main" val="141072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314" y="7262"/>
            <a:ext cx="8193315" cy="6217087"/>
          </a:xfrm>
          <a:prstGeom prst="rect">
            <a:avLst/>
          </a:prstGeom>
          <a:noFill/>
        </p:spPr>
        <p:txBody>
          <a:bodyPr wrap="square" rtlCol="0">
            <a:spAutoFit/>
          </a:bodyPr>
          <a:lstStyle/>
          <a:p>
            <a:r>
              <a:rPr lang="en-US" sz="4000" b="1" cap="all" dirty="0">
                <a:solidFill>
                  <a:srgbClr val="0070C0"/>
                </a:solidFill>
                <a:effectLst/>
                <a:latin typeface="Arial" panose="020B0604020202020204" pitchFamily="34" charset="0"/>
                <a:ea typeface="Calibri" panose="020F0502020204030204" pitchFamily="34" charset="0"/>
              </a:rPr>
              <a:t>Joint/Split appointments Instructions given to Chairs and Deans</a:t>
            </a:r>
          </a:p>
          <a:p>
            <a:pPr lvl="0"/>
            <a:r>
              <a:rPr lang="en-US" dirty="0">
                <a:solidFill>
                  <a:srgbClr val="000000"/>
                </a:solidFill>
                <a:effectLst/>
                <a:latin typeface="Arial" panose="020B0604020202020204" pitchFamily="34" charset="0"/>
                <a:ea typeface="Calibri" panose="020F0502020204030204" pitchFamily="34" charset="0"/>
              </a:rPr>
              <a:t>The offer letter/letter of intent/initial complement letter to a candidate must clearly lay out expectations of the faculty member in terms of the 3 areas of evaluation. </a:t>
            </a:r>
            <a:r>
              <a:rPr lang="en-US" sz="2000" dirty="0">
                <a:solidFill>
                  <a:srgbClr val="FF0000"/>
                </a:solidFill>
                <a:latin typeface="Arial" panose="020B0604020202020204" pitchFamily="34" charset="0"/>
                <a:ea typeface="Calibri" panose="020F0502020204030204" pitchFamily="34" charset="0"/>
              </a:rPr>
              <a:t>Also, there should be phraseology allowing future redistribution (by negotiation among candidate and unit heads) to allow for changing needs etc. </a:t>
            </a:r>
          </a:p>
          <a:p>
            <a:pPr marL="342900" marR="0" lvl="0" indent="-342900">
              <a:spcBef>
                <a:spcPts val="0"/>
              </a:spcBef>
              <a:spcAft>
                <a:spcPts val="0"/>
              </a:spcAft>
              <a:buFont typeface="+mj-lt"/>
              <a:buAutoNum type="arabicParenR"/>
            </a:pPr>
            <a:r>
              <a:rPr lang="en-US" dirty="0">
                <a:solidFill>
                  <a:srgbClr val="000000"/>
                </a:solidFill>
                <a:effectLst/>
                <a:latin typeface="Arial" panose="020B0604020202020204" pitchFamily="34" charset="0"/>
                <a:ea typeface="Calibri" panose="020F0502020204030204" pitchFamily="34" charset="0"/>
              </a:rPr>
              <a:t>teaching in each department/organizational unit (e.g. percentages of courses/course load). </a:t>
            </a:r>
            <a:r>
              <a:rPr lang="en-US" dirty="0">
                <a:solidFill>
                  <a:srgbClr val="FF0000"/>
                </a:solidFill>
                <a:effectLst/>
                <a:latin typeface="Arial" panose="020B0604020202020204" pitchFamily="34" charset="0"/>
                <a:ea typeface="Calibri" panose="020F0502020204030204" pitchFamily="34" charset="0"/>
              </a:rPr>
              <a:t>As with all initial complement letters, this should be written </a:t>
            </a:r>
            <a:r>
              <a:rPr lang="en-US" dirty="0">
                <a:solidFill>
                  <a:srgbClr val="FF0000"/>
                </a:solidFill>
                <a:latin typeface="Arial" panose="020B0604020202020204" pitchFamily="34" charset="0"/>
                <a:ea typeface="Calibri" panose="020F0502020204030204" pitchFamily="34" charset="0"/>
              </a:rPr>
              <a:t>such as to indicate what a normal load will be if there is some initial course relief. </a:t>
            </a:r>
          </a:p>
          <a:p>
            <a:pPr marL="342900" marR="0" lvl="0" indent="-342900">
              <a:spcBef>
                <a:spcPts val="0"/>
              </a:spcBef>
              <a:spcAft>
                <a:spcPts val="0"/>
              </a:spcAft>
              <a:buFont typeface="+mj-lt"/>
              <a:buAutoNum type="arabicParenR"/>
            </a:pPr>
            <a:r>
              <a:rPr lang="en-US" dirty="0">
                <a:solidFill>
                  <a:srgbClr val="000000"/>
                </a:solidFill>
                <a:effectLst/>
                <a:latin typeface="Arial" panose="020B0604020202020204" pitchFamily="34" charset="0"/>
                <a:ea typeface="Calibri" panose="020F0502020204030204" pitchFamily="34" charset="0"/>
              </a:rPr>
              <a:t>service in each department/organizational unit (e.g. is attendance at faculty meetings in each department expected </a:t>
            </a:r>
            <a:r>
              <a:rPr lang="en-US" dirty="0" err="1">
                <a:solidFill>
                  <a:srgbClr val="000000"/>
                </a:solidFill>
                <a:effectLst/>
                <a:latin typeface="Arial" panose="020B0604020202020204" pitchFamily="34" charset="0"/>
                <a:ea typeface="Calibri" panose="020F0502020204030204" pitchFamily="34" charset="0"/>
              </a:rPr>
              <a:t>etc</a:t>
            </a:r>
            <a:r>
              <a:rPr lang="en-US" dirty="0">
                <a:solidFill>
                  <a:srgbClr val="000000"/>
                </a:solidFill>
                <a:effectLst/>
                <a:latin typeface="Arial" panose="020B0604020202020204" pitchFamily="34" charset="0"/>
                <a:ea typeface="Calibri" panose="020F0502020204030204" pitchFamily="34" charset="0"/>
              </a:rPr>
              <a:t>) and </a:t>
            </a:r>
            <a:endParaRPr lang="en-US" sz="2000" dirty="0">
              <a:solidFill>
                <a:srgbClr val="000000"/>
              </a:solidFill>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dirty="0">
                <a:solidFill>
                  <a:srgbClr val="000000"/>
                </a:solidFill>
                <a:effectLst/>
                <a:latin typeface="Arial" panose="020B0604020202020204" pitchFamily="34" charset="0"/>
                <a:ea typeface="Calibri" panose="020F0502020204030204" pitchFamily="34" charset="0"/>
              </a:rPr>
              <a:t>research (e.g. attendance at seminar series, annual retreats, expectations of research disciplinary emphasis </a:t>
            </a:r>
            <a:r>
              <a:rPr lang="en-US" dirty="0" err="1">
                <a:solidFill>
                  <a:srgbClr val="000000"/>
                </a:solidFill>
                <a:effectLst/>
                <a:latin typeface="Arial" panose="020B0604020202020204" pitchFamily="34" charset="0"/>
                <a:ea typeface="Calibri" panose="020F0502020204030204" pitchFamily="34" charset="0"/>
              </a:rPr>
              <a:t>etc</a:t>
            </a:r>
            <a:r>
              <a:rPr lang="en-US" dirty="0">
                <a:solidFill>
                  <a:srgbClr val="000000"/>
                </a:solidFill>
                <a:effectLst/>
                <a:latin typeface="Arial" panose="020B0604020202020204" pitchFamily="34" charset="0"/>
                <a:ea typeface="Calibri" panose="020F0502020204030204" pitchFamily="34" charset="0"/>
              </a:rPr>
              <a:t>) in each department/organizational unit.</a:t>
            </a:r>
          </a:p>
          <a:p>
            <a:pPr marL="342900" marR="0" lvl="0" indent="-342900">
              <a:spcBef>
                <a:spcPts val="0"/>
              </a:spcBef>
              <a:spcAft>
                <a:spcPts val="0"/>
              </a:spcAft>
              <a:buFont typeface="+mj-lt"/>
              <a:buAutoNum type="arabicParenR"/>
            </a:pPr>
            <a:endParaRPr lang="en-US" sz="2000" dirty="0">
              <a:solidFill>
                <a:srgbClr val="000000"/>
              </a:solidFill>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527" y="5633797"/>
            <a:ext cx="1961719" cy="1224203"/>
          </a:xfrm>
          <a:prstGeom prst="rect">
            <a:avLst/>
          </a:prstGeom>
        </p:spPr>
      </p:pic>
    </p:spTree>
    <p:extLst>
      <p:ext uri="{BB962C8B-B14F-4D97-AF65-F5344CB8AC3E}">
        <p14:creationId xmlns:p14="http://schemas.microsoft.com/office/powerpoint/2010/main" val="15925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4629"/>
            <a:ext cx="8389257" cy="3693319"/>
          </a:xfrm>
          <a:prstGeom prst="rect">
            <a:avLst/>
          </a:prstGeom>
          <a:noFill/>
        </p:spPr>
        <p:txBody>
          <a:bodyPr wrap="square" rtlCol="0">
            <a:spAutoFit/>
          </a:bodyPr>
          <a:lstStyle/>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These descriptions should be phrased appropriately to allow for whatever initial period with reduced expectations is allotted to a new hire. </a:t>
            </a:r>
            <a:r>
              <a:rPr lang="en-US" dirty="0">
                <a:solidFill>
                  <a:srgbClr val="FF0000"/>
                </a:solidFill>
                <a:effectLst/>
                <a:latin typeface="Arial" panose="020B0604020202020204" pitchFamily="34" charset="0"/>
                <a:ea typeface="Calibri" panose="020F0502020204030204" pitchFamily="34" charset="0"/>
              </a:rPr>
              <a:t>It is crucial that the candidate be fully aware of all expectations so that they can live up to those expectations and move through the merit and promotion system as expected. </a:t>
            </a:r>
            <a:endParaRPr lang="en-US" sz="2000" dirty="0">
              <a:solidFill>
                <a:srgbClr val="FF0000"/>
              </a:solidFill>
              <a:effectLst/>
              <a:latin typeface="Times New Roman" panose="02020603050405020304" pitchFamily="18" charset="0"/>
              <a:ea typeface="Calibri" panose="020F0502020204030204" pitchFamily="34" charset="0"/>
            </a:endParaRPr>
          </a:p>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 </a:t>
            </a:r>
            <a:endParaRPr lang="en-US" sz="2000" dirty="0">
              <a:solidFill>
                <a:srgbClr val="000000"/>
              </a:solidFill>
              <a:effectLst/>
              <a:latin typeface="Times New Roman" panose="02020603050405020304" pitchFamily="18" charset="0"/>
              <a:ea typeface="Calibri" panose="020F0502020204030204" pitchFamily="34" charset="0"/>
            </a:endParaRPr>
          </a:p>
          <a:p>
            <a:pPr marR="0" lvl="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4) a description of how the personnel file will be handled (e.g. which department 	will be primary- as per appointment and how input will be gathered from 	the other departments/organizational units)</a:t>
            </a:r>
            <a:endParaRPr lang="en-US" sz="2000" dirty="0">
              <a:solidFill>
                <a:srgbClr val="000000"/>
              </a:solidFill>
              <a:effectLst/>
              <a:latin typeface="Times New Roman" panose="02020603050405020304" pitchFamily="18" charset="0"/>
              <a:ea typeface="Calibri" panose="020F0502020204030204" pitchFamily="34" charset="0"/>
            </a:endParaRPr>
          </a:p>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 </a:t>
            </a:r>
            <a:endParaRPr lang="en-US" sz="2000" dirty="0">
              <a:solidFill>
                <a:srgbClr val="000000"/>
              </a:solidFill>
              <a:effectLst/>
              <a:latin typeface="Times New Roman" panose="02020603050405020304" pitchFamily="18" charset="0"/>
              <a:ea typeface="Calibri" panose="020F0502020204030204" pitchFamily="34" charset="0"/>
            </a:endParaRPr>
          </a:p>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A copy of this letter must be on file in the department, college, and the academic personnel office. The appointment letter may be substituted if equally detailed.</a:t>
            </a:r>
            <a:endParaRPr lang="en-US" sz="2000" dirty="0">
              <a:solidFill>
                <a:srgbClr val="000000"/>
              </a:solidFill>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4957034" y="4457806"/>
            <a:ext cx="2657631" cy="1659958"/>
          </a:xfrm>
          <a:prstGeom prst="rect">
            <a:avLst/>
          </a:prstGeom>
        </p:spPr>
      </p:pic>
    </p:spTree>
    <p:extLst>
      <p:ext uri="{BB962C8B-B14F-4D97-AF65-F5344CB8AC3E}">
        <p14:creationId xmlns:p14="http://schemas.microsoft.com/office/powerpoint/2010/main" val="2282490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a:t>Normative time until</a:t>
            </a:r>
          </a:p>
        </p:txBody>
      </p:sp>
      <p:sp>
        <p:nvSpPr>
          <p:cNvPr id="3" name="Content Placeholder 2"/>
          <p:cNvSpPr>
            <a:spLocks noGrp="1"/>
          </p:cNvSpPr>
          <p:nvPr>
            <p:ph idx="1"/>
          </p:nvPr>
        </p:nvSpPr>
        <p:spPr/>
        <p:txBody>
          <a:bodyPr>
            <a:normAutofit/>
          </a:bodyPr>
          <a:lstStyle/>
          <a:p>
            <a:pPr>
              <a:defRPr/>
            </a:pPr>
            <a:r>
              <a:rPr lang="en-US" dirty="0"/>
              <a:t>Associate level =</a:t>
            </a:r>
          </a:p>
          <a:p>
            <a:pPr marL="0" indent="0">
              <a:buNone/>
              <a:defRPr/>
            </a:pPr>
            <a:r>
              <a:rPr lang="en-US" dirty="0"/>
              <a:t> 6 years -    maximum of 7 years with</a:t>
            </a:r>
          </a:p>
          <a:p>
            <a:pPr marL="0" indent="0">
              <a:buNone/>
              <a:defRPr/>
            </a:pPr>
            <a:r>
              <a:rPr lang="en-US" dirty="0"/>
              <a:t>    no </a:t>
            </a:r>
            <a:r>
              <a:rPr lang="en-US" i="1" dirty="0"/>
              <a:t>stop-the-clocks</a:t>
            </a:r>
          </a:p>
          <a:p>
            <a:pPr marL="0" indent="0">
              <a:buNone/>
              <a:defRPr/>
            </a:pPr>
            <a:endParaRPr lang="en-US" dirty="0"/>
          </a:p>
          <a:p>
            <a:pPr marL="0" indent="0">
              <a:buNone/>
              <a:defRPr/>
            </a:pPr>
            <a:endParaRPr lang="en-US" dirty="0"/>
          </a:p>
          <a:p>
            <a:pPr marL="0" indent="0">
              <a:buNone/>
              <a:defRPr/>
            </a:pPr>
            <a:endParaRPr lang="en-US" dirty="0"/>
          </a:p>
          <a:p>
            <a:pPr marL="0" indent="0">
              <a:buNone/>
              <a:defRPr/>
            </a:pPr>
            <a:r>
              <a:rPr lang="en-US" dirty="0"/>
              <a:t>But if you do well in all three areas of evaluation, you can accelerate up those steps. </a:t>
            </a:r>
          </a:p>
          <a:p>
            <a:pPr marL="0" indent="0">
              <a:buNone/>
              <a:defRPr/>
            </a:pPr>
            <a:endParaRPr lang="en-US" dirty="0"/>
          </a:p>
          <a:p>
            <a:pPr>
              <a:defRPr/>
            </a:pPr>
            <a:r>
              <a:rPr lang="en-US" dirty="0"/>
              <a:t>               gain tenure/security of employment with promotion to Associate level</a:t>
            </a:r>
          </a:p>
          <a:p>
            <a:pPr marL="0" indent="0">
              <a:buNone/>
              <a:defRPr/>
            </a:pPr>
            <a:endParaRPr lang="en-US" dirty="0"/>
          </a:p>
        </p:txBody>
      </p:sp>
      <p:pic>
        <p:nvPicPr>
          <p:cNvPr id="4" name="Content Placeholder 3"/>
          <p:cNvPicPr>
            <a:picLocks noChangeAspect="1"/>
          </p:cNvPicPr>
          <p:nvPr/>
        </p:nvPicPr>
        <p:blipFill>
          <a:blip r:embed="rId2"/>
          <a:stretch>
            <a:fillRect/>
          </a:stretch>
        </p:blipFill>
        <p:spPr bwMode="auto">
          <a:xfrm>
            <a:off x="5974354" y="204356"/>
            <a:ext cx="26670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pic>
        <p:nvPicPr>
          <p:cNvPr id="5" name="Picture 4">
            <a:extLst>
              <a:ext uri="{FF2B5EF4-FFF2-40B4-BE49-F238E27FC236}">
                <a16:creationId xmlns:a16="http://schemas.microsoft.com/office/drawing/2014/main" id="{B39C7505-293E-4293-AD8A-859D47DD07E8}"/>
              </a:ext>
            </a:extLst>
          </p:cNvPr>
          <p:cNvPicPr>
            <a:picLocks noChangeAspect="1"/>
          </p:cNvPicPr>
          <p:nvPr/>
        </p:nvPicPr>
        <p:blipFill>
          <a:blip r:embed="rId3"/>
          <a:stretch>
            <a:fillRect/>
          </a:stretch>
        </p:blipFill>
        <p:spPr>
          <a:xfrm>
            <a:off x="870454" y="5273694"/>
            <a:ext cx="310923" cy="280440"/>
          </a:xfrm>
          <a:prstGeom prst="rect">
            <a:avLst/>
          </a:prstGeom>
        </p:spPr>
      </p:pic>
      <p:pic>
        <p:nvPicPr>
          <p:cNvPr id="6" name="Picture 5">
            <a:extLst>
              <a:ext uri="{FF2B5EF4-FFF2-40B4-BE49-F238E27FC236}">
                <a16:creationId xmlns:a16="http://schemas.microsoft.com/office/drawing/2014/main" id="{990CCA9A-64E9-4202-AF38-330B7F4A5045}"/>
              </a:ext>
            </a:extLst>
          </p:cNvPr>
          <p:cNvPicPr>
            <a:picLocks noChangeAspect="1"/>
          </p:cNvPicPr>
          <p:nvPr/>
        </p:nvPicPr>
        <p:blipFill>
          <a:blip r:embed="rId4"/>
          <a:stretch>
            <a:fillRect/>
          </a:stretch>
        </p:blipFill>
        <p:spPr>
          <a:xfrm>
            <a:off x="1283045" y="5284846"/>
            <a:ext cx="310923" cy="280440"/>
          </a:xfrm>
          <a:prstGeom prst="rect">
            <a:avLst/>
          </a:prstGeom>
        </p:spPr>
      </p:pic>
    </p:spTree>
    <p:extLst>
      <p:ext uri="{BB962C8B-B14F-4D97-AF65-F5344CB8AC3E}">
        <p14:creationId xmlns:p14="http://schemas.microsoft.com/office/powerpoint/2010/main" val="3658798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Stop the clock for Academic Appointees with a seven year limit on service at the Assistant level</a:t>
            </a:r>
          </a:p>
        </p:txBody>
      </p:sp>
      <p:sp>
        <p:nvSpPr>
          <p:cNvPr id="3" name="Content Placeholder 2"/>
          <p:cNvSpPr>
            <a:spLocks noGrp="1"/>
          </p:cNvSpPr>
          <p:nvPr>
            <p:ph idx="1"/>
          </p:nvPr>
        </p:nvSpPr>
        <p:spPr/>
        <p:txBody>
          <a:bodyPr>
            <a:normAutofit/>
          </a:bodyPr>
          <a:lstStyle/>
          <a:p>
            <a:r>
              <a:rPr lang="en-US" dirty="0"/>
              <a:t>For childbearing/childrearing (if your contribution is 50% or more). Can have only up to 2 years (regardless of how many children or what combination of children and other reasons).</a:t>
            </a:r>
          </a:p>
          <a:p>
            <a:r>
              <a:rPr lang="en-US" dirty="0"/>
              <a:t>For serious health problems that interfere with your ability to do your job </a:t>
            </a:r>
          </a:p>
          <a:p>
            <a:r>
              <a:rPr lang="en-US" dirty="0"/>
              <a:t>For bereavement </a:t>
            </a:r>
          </a:p>
          <a:p>
            <a:r>
              <a:rPr lang="en-US" dirty="0"/>
              <a:t>For other major life or career crises.</a:t>
            </a:r>
          </a:p>
          <a:p>
            <a:r>
              <a:rPr lang="en-US" dirty="0"/>
              <a:t>A request to stop the clock should be made as soon as the need becomes apparent and should be accompanied by appropriate documentation</a:t>
            </a:r>
          </a:p>
          <a:p>
            <a:r>
              <a:rPr lang="en-US" dirty="0"/>
              <a:t>APM -133-17g-I </a:t>
            </a:r>
            <a:r>
              <a:rPr lang="en-US" dirty="0">
                <a:hlinkClick r:id="rId2"/>
              </a:rPr>
              <a:t>http://ucop.edu/academic-personnel-programs/_files/apm/apm-133.pdf</a:t>
            </a:r>
            <a:r>
              <a:rPr lang="en-US" dirty="0"/>
              <a:t> </a:t>
            </a:r>
          </a:p>
        </p:txBody>
      </p:sp>
      <p:pic>
        <p:nvPicPr>
          <p:cNvPr id="4" name="Picture 3">
            <a:extLst>
              <a:ext uri="{FF2B5EF4-FFF2-40B4-BE49-F238E27FC236}">
                <a16:creationId xmlns:a16="http://schemas.microsoft.com/office/drawing/2014/main" id="{D2F685C9-F33D-4EDC-83E5-DE45D031B177}"/>
              </a:ext>
            </a:extLst>
          </p:cNvPr>
          <p:cNvPicPr>
            <a:picLocks noChangeAspect="1"/>
          </p:cNvPicPr>
          <p:nvPr/>
        </p:nvPicPr>
        <p:blipFill>
          <a:blip r:embed="rId3"/>
          <a:stretch>
            <a:fillRect/>
          </a:stretch>
        </p:blipFill>
        <p:spPr>
          <a:xfrm>
            <a:off x="2983854" y="1475299"/>
            <a:ext cx="3176291" cy="323116"/>
          </a:xfrm>
          <a:prstGeom prst="rect">
            <a:avLst/>
          </a:prstGeom>
        </p:spPr>
      </p:pic>
    </p:spTree>
    <p:extLst>
      <p:ext uri="{BB962C8B-B14F-4D97-AF65-F5344CB8AC3E}">
        <p14:creationId xmlns:p14="http://schemas.microsoft.com/office/powerpoint/2010/main" val="162635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srcRect l="4749" r="3287" b="-2"/>
          <a:stretch/>
        </p:blipFill>
        <p:spPr>
          <a:xfrm>
            <a:off x="5052591" y="484633"/>
            <a:ext cx="3611662" cy="5733288"/>
          </a:xfrm>
          <a:prstGeom prst="rect">
            <a:avLst/>
          </a:prstGeom>
          <a:effectLst/>
        </p:spPr>
      </p:pic>
      <p:sp>
        <p:nvSpPr>
          <p:cNvPr id="2" name="Title 1"/>
          <p:cNvSpPr>
            <a:spLocks noGrp="1"/>
          </p:cNvSpPr>
          <p:nvPr>
            <p:ph type="title"/>
          </p:nvPr>
        </p:nvSpPr>
        <p:spPr>
          <a:xfrm>
            <a:off x="486698" y="-58553"/>
            <a:ext cx="3841233" cy="1676603"/>
          </a:xfrm>
        </p:spPr>
        <p:txBody>
          <a:bodyPr>
            <a:normAutofit/>
          </a:bodyPr>
          <a:lstStyle/>
          <a:p>
            <a:r>
              <a:rPr lang="en-US" dirty="0"/>
              <a:t>Accelerations</a:t>
            </a:r>
          </a:p>
        </p:txBody>
      </p:sp>
      <p:sp>
        <p:nvSpPr>
          <p:cNvPr id="8" name="Content Placeholder 7"/>
          <p:cNvSpPr>
            <a:spLocks noGrp="1"/>
          </p:cNvSpPr>
          <p:nvPr>
            <p:ph idx="1"/>
          </p:nvPr>
        </p:nvSpPr>
        <p:spPr>
          <a:xfrm>
            <a:off x="246670" y="1796433"/>
            <a:ext cx="4236318" cy="4427388"/>
          </a:xfrm>
        </p:spPr>
        <p:txBody>
          <a:bodyPr>
            <a:normAutofit/>
          </a:bodyPr>
          <a:lstStyle/>
          <a:p>
            <a:r>
              <a:rPr lang="en-US" dirty="0"/>
              <a:t>Normal review every 2 years</a:t>
            </a:r>
          </a:p>
          <a:p>
            <a:r>
              <a:rPr lang="en-US" dirty="0"/>
              <a:t>1 year acceleration if you have accomplished research-wise what would be normal+ for 2 years and other areas are fine in quantity and quality for a 1 year period.</a:t>
            </a:r>
          </a:p>
          <a:p>
            <a:r>
              <a:rPr lang="en-US" dirty="0"/>
              <a:t>Whole step acceleration requires excellence in all 3 areas of review and research accomplishments equivalent+ to 4 years.</a:t>
            </a:r>
          </a:p>
        </p:txBody>
      </p:sp>
    </p:spTree>
    <p:extLst>
      <p:ext uri="{BB962C8B-B14F-4D97-AF65-F5344CB8AC3E}">
        <p14:creationId xmlns:p14="http://schemas.microsoft.com/office/powerpoint/2010/main" val="256005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1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8B73CC-6150-4A34-BE1B-02490CAFB15A}"/>
              </a:ext>
            </a:extLst>
          </p:cNvPr>
          <p:cNvSpPr>
            <a:spLocks noGrp="1"/>
          </p:cNvSpPr>
          <p:nvPr>
            <p:ph type="title"/>
          </p:nvPr>
        </p:nvSpPr>
        <p:spPr>
          <a:xfrm>
            <a:off x="393192" y="4767072"/>
            <a:ext cx="4945641" cy="1625210"/>
          </a:xfrm>
        </p:spPr>
        <p:txBody>
          <a:bodyPr>
            <a:normAutofit/>
          </a:bodyPr>
          <a:lstStyle/>
          <a:p>
            <a:pPr algn="r"/>
            <a:r>
              <a:rPr lang="en-US" b="1">
                <a:solidFill>
                  <a:srgbClr val="FFFFFF"/>
                </a:solidFill>
              </a:rPr>
              <a:t>Who is in attendance?</a:t>
            </a:r>
            <a:endParaRPr lang="en-US" b="1" dirty="0">
              <a:solidFill>
                <a:srgbClr val="FFFFFF"/>
              </a:solidFill>
            </a:endParaRPr>
          </a:p>
        </p:txBody>
      </p:sp>
      <p:pic>
        <p:nvPicPr>
          <p:cNvPr id="4" name="Picture 3">
            <a:extLst>
              <a:ext uri="{FF2B5EF4-FFF2-40B4-BE49-F238E27FC236}">
                <a16:creationId xmlns:a16="http://schemas.microsoft.com/office/drawing/2014/main" id="{7F50F6A8-8D8B-4A44-B7AB-6761E62711C8}"/>
              </a:ext>
            </a:extLst>
          </p:cNvPr>
          <p:cNvPicPr>
            <a:picLocks noChangeAspect="1"/>
          </p:cNvPicPr>
          <p:nvPr/>
        </p:nvPicPr>
        <p:blipFill rotWithShape="1">
          <a:blip r:embed="rId2"/>
          <a:srcRect l="3338" r="-2"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CDA211-19F0-4BE7-842A-F4A5D9C8A459}"/>
              </a:ext>
            </a:extLst>
          </p:cNvPr>
          <p:cNvSpPr>
            <a:spLocks noGrp="1"/>
          </p:cNvSpPr>
          <p:nvPr>
            <p:ph idx="1"/>
          </p:nvPr>
        </p:nvSpPr>
        <p:spPr>
          <a:xfrm>
            <a:off x="6021989" y="917725"/>
            <a:ext cx="2568554" cy="4852362"/>
          </a:xfrm>
        </p:spPr>
        <p:txBody>
          <a:bodyPr anchor="ctr">
            <a:normAutofit/>
          </a:bodyPr>
          <a:lstStyle/>
          <a:p>
            <a:r>
              <a:rPr lang="en-US" sz="1600">
                <a:solidFill>
                  <a:srgbClr val="FFFFFF"/>
                </a:solidFill>
              </a:rPr>
              <a:t>Postdocs</a:t>
            </a:r>
          </a:p>
          <a:p>
            <a:r>
              <a:rPr lang="en-US" sz="1600">
                <a:solidFill>
                  <a:srgbClr val="FFFFFF"/>
                </a:solidFill>
              </a:rPr>
              <a:t>Assistant Project Scientists</a:t>
            </a:r>
          </a:p>
          <a:p>
            <a:r>
              <a:rPr lang="en-US" sz="1600">
                <a:solidFill>
                  <a:srgbClr val="FFFFFF"/>
                </a:solidFill>
              </a:rPr>
              <a:t>Research Assistant Professors</a:t>
            </a:r>
          </a:p>
          <a:p>
            <a:r>
              <a:rPr lang="en-US" sz="1600">
                <a:solidFill>
                  <a:srgbClr val="FFFFFF"/>
                </a:solidFill>
              </a:rPr>
              <a:t>Tenure-track Assistant Professors</a:t>
            </a:r>
          </a:p>
          <a:p>
            <a:r>
              <a:rPr lang="en-US" sz="1600">
                <a:solidFill>
                  <a:srgbClr val="FFFFFF"/>
                </a:solidFill>
              </a:rPr>
              <a:t>Assistant Professors of Teaching</a:t>
            </a:r>
          </a:p>
          <a:p>
            <a:r>
              <a:rPr lang="en-US" sz="1600">
                <a:solidFill>
                  <a:srgbClr val="FFFFFF"/>
                </a:solidFill>
              </a:rPr>
              <a:t>Assistant Professors in Residence</a:t>
            </a:r>
          </a:p>
          <a:p>
            <a:endParaRPr lang="en-US" sz="1600">
              <a:solidFill>
                <a:srgbClr val="FFFFFF"/>
              </a:solidFill>
            </a:endParaRPr>
          </a:p>
          <a:p>
            <a:r>
              <a:rPr lang="en-US" sz="1600">
                <a:solidFill>
                  <a:srgbClr val="FFFFFF"/>
                </a:solidFill>
              </a:rPr>
              <a:t>There is the potential for me to confuse you by giving information pertinent to different groups, so please interrupt if I am unclear.</a:t>
            </a:r>
          </a:p>
        </p:txBody>
      </p:sp>
    </p:spTree>
    <p:extLst>
      <p:ext uri="{BB962C8B-B14F-4D97-AF65-F5344CB8AC3E}">
        <p14:creationId xmlns:p14="http://schemas.microsoft.com/office/powerpoint/2010/main" val="4082854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prior appointments</a:t>
            </a:r>
          </a:p>
        </p:txBody>
      </p:sp>
      <p:sp>
        <p:nvSpPr>
          <p:cNvPr id="3" name="Content Placeholder 2"/>
          <p:cNvSpPr>
            <a:spLocks noGrp="1"/>
          </p:cNvSpPr>
          <p:nvPr>
            <p:ph idx="1"/>
          </p:nvPr>
        </p:nvSpPr>
        <p:spPr>
          <a:xfrm>
            <a:off x="628650" y="2736524"/>
            <a:ext cx="7886700" cy="4351338"/>
          </a:xfrm>
        </p:spPr>
        <p:txBody>
          <a:bodyPr>
            <a:normAutofit/>
          </a:bodyPr>
          <a:lstStyle/>
          <a:p>
            <a:pPr marL="0" indent="0">
              <a:buNone/>
            </a:pPr>
            <a:r>
              <a:rPr lang="en-US" dirty="0"/>
              <a:t> </a:t>
            </a:r>
          </a:p>
          <a:p>
            <a:r>
              <a:rPr lang="en-US" dirty="0"/>
              <a:t>Your prior record contributes to your record for Associate level and so you do not have to wait 6 years</a:t>
            </a:r>
          </a:p>
          <a:p>
            <a:r>
              <a:rPr lang="en-US" dirty="0"/>
              <a:t>However, UCR wants to be sure that you can be: </a:t>
            </a:r>
          </a:p>
          <a:p>
            <a:pPr marL="0" indent="0">
              <a:buNone/>
            </a:pPr>
            <a:r>
              <a:rPr lang="en-US" dirty="0"/>
              <a:t>productive in your research </a:t>
            </a:r>
            <a:r>
              <a:rPr lang="en-US" dirty="0">
                <a:solidFill>
                  <a:srgbClr val="FF0000"/>
                </a:solidFill>
              </a:rPr>
              <a:t>at UCR</a:t>
            </a:r>
          </a:p>
          <a:p>
            <a:pPr marL="0" indent="0">
              <a:buNone/>
            </a:pPr>
            <a:r>
              <a:rPr lang="en-US" dirty="0"/>
              <a:t> an excellent teacher of </a:t>
            </a:r>
            <a:r>
              <a:rPr lang="en-US" dirty="0">
                <a:solidFill>
                  <a:srgbClr val="FF0000"/>
                </a:solidFill>
              </a:rPr>
              <a:t>UCR students</a:t>
            </a:r>
          </a:p>
          <a:p>
            <a:pPr marL="0" indent="0">
              <a:buNone/>
            </a:pPr>
            <a:r>
              <a:rPr lang="en-US" dirty="0"/>
              <a:t> and a good campus citizen- </a:t>
            </a:r>
            <a:r>
              <a:rPr lang="en-US" dirty="0">
                <a:solidFill>
                  <a:srgbClr val="FF0000"/>
                </a:solidFill>
              </a:rPr>
              <a:t>service at UCR</a:t>
            </a:r>
          </a:p>
          <a:p>
            <a:pPr marL="0" indent="0">
              <a:buNone/>
            </a:pPr>
            <a:r>
              <a:rPr lang="en-US" dirty="0"/>
              <a:t>Therefore, it is best to put your file forward once this is entirely obvious</a:t>
            </a:r>
          </a:p>
        </p:txBody>
      </p:sp>
      <p:pic>
        <p:nvPicPr>
          <p:cNvPr id="5" name="Picture 4"/>
          <p:cNvPicPr>
            <a:picLocks noChangeAspect="1"/>
          </p:cNvPicPr>
          <p:nvPr/>
        </p:nvPicPr>
        <p:blipFill>
          <a:blip r:embed="rId2"/>
          <a:stretch>
            <a:fillRect/>
          </a:stretch>
        </p:blipFill>
        <p:spPr>
          <a:xfrm>
            <a:off x="3936035" y="1424636"/>
            <a:ext cx="1506474" cy="1506474"/>
          </a:xfrm>
          <a:prstGeom prst="rect">
            <a:avLst/>
          </a:prstGeom>
        </p:spPr>
      </p:pic>
      <p:pic>
        <p:nvPicPr>
          <p:cNvPr id="7" name="Picture 6">
            <a:extLst>
              <a:ext uri="{FF2B5EF4-FFF2-40B4-BE49-F238E27FC236}">
                <a16:creationId xmlns:a16="http://schemas.microsoft.com/office/drawing/2014/main" id="{95A06167-9AAE-4D5E-B374-60788EB40079}"/>
              </a:ext>
            </a:extLst>
          </p:cNvPr>
          <p:cNvPicPr>
            <a:picLocks noChangeAspect="1"/>
          </p:cNvPicPr>
          <p:nvPr/>
        </p:nvPicPr>
        <p:blipFill rotWithShape="1">
          <a:blip r:embed="rId3"/>
          <a:srcRect t="356" b="34436"/>
          <a:stretch/>
        </p:blipFill>
        <p:spPr>
          <a:xfrm>
            <a:off x="6112078" y="1399828"/>
            <a:ext cx="1699621" cy="1506475"/>
          </a:xfrm>
          <a:prstGeom prst="rect">
            <a:avLst/>
          </a:prstGeom>
        </p:spPr>
      </p:pic>
      <p:pic>
        <p:nvPicPr>
          <p:cNvPr id="8" name="Picture 7">
            <a:extLst>
              <a:ext uri="{FF2B5EF4-FFF2-40B4-BE49-F238E27FC236}">
                <a16:creationId xmlns:a16="http://schemas.microsoft.com/office/drawing/2014/main" id="{5BC2C419-581D-4CB9-BDB6-C8ACE770DF81}"/>
              </a:ext>
            </a:extLst>
          </p:cNvPr>
          <p:cNvPicPr>
            <a:picLocks noChangeAspect="1"/>
          </p:cNvPicPr>
          <p:nvPr/>
        </p:nvPicPr>
        <p:blipFill rotWithShape="1">
          <a:blip r:embed="rId4"/>
          <a:srcRect r="14272" b="35189"/>
          <a:stretch/>
        </p:blipFill>
        <p:spPr>
          <a:xfrm>
            <a:off x="1112664" y="1423770"/>
            <a:ext cx="1662051" cy="1593452"/>
          </a:xfrm>
          <a:prstGeom prst="rect">
            <a:avLst/>
          </a:prstGeom>
        </p:spPr>
      </p:pic>
    </p:spTree>
    <p:extLst>
      <p:ext uri="{BB962C8B-B14F-4D97-AF65-F5344CB8AC3E}">
        <p14:creationId xmlns:p14="http://schemas.microsoft.com/office/powerpoint/2010/main" val="2122453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doesn’t make tenure?</a:t>
            </a:r>
          </a:p>
        </p:txBody>
      </p:sp>
      <p:sp>
        <p:nvSpPr>
          <p:cNvPr id="3" name="Content Placeholder 2"/>
          <p:cNvSpPr>
            <a:spLocks noGrp="1"/>
          </p:cNvSpPr>
          <p:nvPr>
            <p:ph idx="1"/>
          </p:nvPr>
        </p:nvSpPr>
        <p:spPr/>
        <p:txBody>
          <a:bodyPr>
            <a:normAutofit/>
          </a:bodyPr>
          <a:lstStyle/>
          <a:p>
            <a:r>
              <a:rPr lang="en-US" dirty="0"/>
              <a:t>Those who don’t publish enough in very good outlets even if their contributions to teaching and service are better than average or even outstanding – This is a Research 1 university. What is enough is very discipline and sub-discipline specific</a:t>
            </a:r>
          </a:p>
          <a:p>
            <a:r>
              <a:rPr lang="en-US" dirty="0"/>
              <a:t>Those whose research/creative productivity is fine in terms of quantity and quality, but whose teaching evaluations show less than acceptable teaching, especially if there is no evidence that the individual has taken this requirement seriously and made an effort to seek help. Aim for at least mean of department evaluations, but pay particular attention to student comments. Also check out </a:t>
            </a:r>
            <a:r>
              <a:rPr lang="en-US" dirty="0">
                <a:hlinkClick r:id="rId2"/>
              </a:rPr>
              <a:t>http://ueeval.ucr.edu/Wieman-Gilbert_TeachingPracticesInventory_CBE-LS2014.pdf</a:t>
            </a:r>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6841454" y="230190"/>
            <a:ext cx="1100862" cy="1431121"/>
          </a:xfrm>
          <a:prstGeom prst="rect">
            <a:avLst/>
          </a:prstGeom>
        </p:spPr>
      </p:pic>
      <p:pic>
        <p:nvPicPr>
          <p:cNvPr id="5" name="Picture 4">
            <a:extLst>
              <a:ext uri="{FF2B5EF4-FFF2-40B4-BE49-F238E27FC236}">
                <a16:creationId xmlns:a16="http://schemas.microsoft.com/office/drawing/2014/main" id="{86970410-75DB-4E3F-9803-C9667A48BF4E}"/>
              </a:ext>
            </a:extLst>
          </p:cNvPr>
          <p:cNvPicPr>
            <a:picLocks noChangeAspect="1"/>
          </p:cNvPicPr>
          <p:nvPr/>
        </p:nvPicPr>
        <p:blipFill>
          <a:blip r:embed="rId4"/>
          <a:stretch>
            <a:fillRect/>
          </a:stretch>
        </p:blipFill>
        <p:spPr>
          <a:xfrm>
            <a:off x="5542811" y="913573"/>
            <a:ext cx="310923" cy="280440"/>
          </a:xfrm>
          <a:prstGeom prst="rect">
            <a:avLst/>
          </a:prstGeom>
        </p:spPr>
      </p:pic>
    </p:spTree>
    <p:extLst>
      <p:ext uri="{BB962C8B-B14F-4D97-AF65-F5344CB8AC3E}">
        <p14:creationId xmlns:p14="http://schemas.microsoft.com/office/powerpoint/2010/main" val="395036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doesn’t make tenure?</a:t>
            </a:r>
          </a:p>
        </p:txBody>
      </p:sp>
      <p:sp>
        <p:nvSpPr>
          <p:cNvPr id="3" name="Content Placeholder 2"/>
          <p:cNvSpPr>
            <a:spLocks noGrp="1"/>
          </p:cNvSpPr>
          <p:nvPr>
            <p:ph idx="1"/>
          </p:nvPr>
        </p:nvSpPr>
        <p:spPr/>
        <p:txBody>
          <a:bodyPr/>
          <a:lstStyle/>
          <a:p>
            <a:r>
              <a:rPr lang="en-US" dirty="0"/>
              <a:t>Those who may have published a sufficient number of papers, but who do not seem to be the driving intellectual force for any of the work</a:t>
            </a:r>
          </a:p>
          <a:p>
            <a:r>
              <a:rPr lang="en-US" dirty="0"/>
              <a:t>Those for whom sustainability of the research program is questionable</a:t>
            </a:r>
          </a:p>
          <a:p>
            <a:r>
              <a:rPr lang="en-US" dirty="0"/>
              <a:t>Those who have not participated in professional and campus/college/department service</a:t>
            </a:r>
          </a:p>
        </p:txBody>
      </p:sp>
      <p:pic>
        <p:nvPicPr>
          <p:cNvPr id="4" name="Picture 3"/>
          <p:cNvPicPr>
            <a:picLocks noChangeAspect="1"/>
          </p:cNvPicPr>
          <p:nvPr/>
        </p:nvPicPr>
        <p:blipFill>
          <a:blip r:embed="rId2"/>
          <a:stretch>
            <a:fillRect/>
          </a:stretch>
        </p:blipFill>
        <p:spPr>
          <a:xfrm>
            <a:off x="5249321" y="4223407"/>
            <a:ext cx="1805575" cy="2344254"/>
          </a:xfrm>
          <a:prstGeom prst="rect">
            <a:avLst/>
          </a:prstGeom>
        </p:spPr>
      </p:pic>
      <p:pic>
        <p:nvPicPr>
          <p:cNvPr id="5" name="Picture 4">
            <a:extLst>
              <a:ext uri="{FF2B5EF4-FFF2-40B4-BE49-F238E27FC236}">
                <a16:creationId xmlns:a16="http://schemas.microsoft.com/office/drawing/2014/main" id="{73DD72F3-214B-4AF1-8B2C-0D0480F4AC29}"/>
              </a:ext>
            </a:extLst>
          </p:cNvPr>
          <p:cNvPicPr>
            <a:picLocks noChangeAspect="1"/>
          </p:cNvPicPr>
          <p:nvPr/>
        </p:nvPicPr>
        <p:blipFill>
          <a:blip r:embed="rId3"/>
          <a:stretch>
            <a:fillRect/>
          </a:stretch>
        </p:blipFill>
        <p:spPr>
          <a:xfrm>
            <a:off x="5698929" y="868965"/>
            <a:ext cx="310923" cy="280440"/>
          </a:xfrm>
          <a:prstGeom prst="rect">
            <a:avLst/>
          </a:prstGeom>
        </p:spPr>
      </p:pic>
    </p:spTree>
    <p:extLst>
      <p:ext uri="{BB962C8B-B14F-4D97-AF65-F5344CB8AC3E}">
        <p14:creationId xmlns:p14="http://schemas.microsoft.com/office/powerpoint/2010/main" val="1101350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96D6-1F94-47E0-8E69-9CE362A901FD}"/>
              </a:ext>
            </a:extLst>
          </p:cNvPr>
          <p:cNvSpPr>
            <a:spLocks noGrp="1"/>
          </p:cNvSpPr>
          <p:nvPr>
            <p:ph type="title"/>
          </p:nvPr>
        </p:nvSpPr>
        <p:spPr>
          <a:xfrm>
            <a:off x="486696" y="629266"/>
            <a:ext cx="4939869" cy="1676603"/>
          </a:xfrm>
        </p:spPr>
        <p:txBody>
          <a:bodyPr>
            <a:normAutofit/>
          </a:bodyPr>
          <a:lstStyle/>
          <a:p>
            <a:r>
              <a:rPr lang="en-US"/>
              <a:t>Who doesn’t achieve security of employment in the PT faculty series?</a:t>
            </a:r>
            <a:endParaRPr lang="en-US" dirty="0"/>
          </a:p>
        </p:txBody>
      </p:sp>
      <p:sp>
        <p:nvSpPr>
          <p:cNvPr id="3" name="Content Placeholder 2">
            <a:extLst>
              <a:ext uri="{FF2B5EF4-FFF2-40B4-BE49-F238E27FC236}">
                <a16:creationId xmlns:a16="http://schemas.microsoft.com/office/drawing/2014/main" id="{3B6D5031-2754-42DA-9914-92ACDEDC2ACD}"/>
              </a:ext>
            </a:extLst>
          </p:cNvPr>
          <p:cNvSpPr>
            <a:spLocks noGrp="1"/>
          </p:cNvSpPr>
          <p:nvPr>
            <p:ph idx="1"/>
          </p:nvPr>
        </p:nvSpPr>
        <p:spPr>
          <a:xfrm>
            <a:off x="486697" y="2438400"/>
            <a:ext cx="4939867" cy="3785419"/>
          </a:xfrm>
        </p:spPr>
        <p:txBody>
          <a:bodyPr>
            <a:normAutofit/>
          </a:bodyPr>
          <a:lstStyle/>
          <a:p>
            <a:r>
              <a:rPr lang="en-US" sz="1600" dirty="0"/>
              <a:t>Those for whom teaching cannot be described as truly excellent. Teaching excellence should be judged in a variety of ways. Examples are</a:t>
            </a:r>
          </a:p>
          <a:p>
            <a:pPr marL="0" indent="0">
              <a:buNone/>
            </a:pPr>
            <a:r>
              <a:rPr lang="en-US" sz="1600" dirty="0"/>
              <a:t>Student evaluations</a:t>
            </a:r>
          </a:p>
          <a:p>
            <a:pPr marL="0" indent="0">
              <a:buNone/>
            </a:pPr>
            <a:r>
              <a:rPr lang="en-US" sz="1600" dirty="0"/>
              <a:t>Student success</a:t>
            </a:r>
          </a:p>
          <a:p>
            <a:pPr marL="0" indent="0">
              <a:buNone/>
            </a:pPr>
            <a:r>
              <a:rPr lang="en-US" sz="1600" dirty="0"/>
              <a:t>Demonstrated level of preparation for an upper division course</a:t>
            </a:r>
          </a:p>
          <a:p>
            <a:pPr marL="0" indent="0">
              <a:buNone/>
            </a:pPr>
            <a:r>
              <a:rPr lang="en-US" sz="1600" dirty="0"/>
              <a:t>Observation of teaching by fellow faculty or member of Academy of Distinguished Teaching</a:t>
            </a:r>
          </a:p>
          <a:p>
            <a:pPr marL="0" indent="0">
              <a:buNone/>
            </a:pPr>
            <a:r>
              <a:rPr lang="en-US" sz="3600" dirty="0"/>
              <a:t>·</a:t>
            </a:r>
            <a:r>
              <a:rPr lang="en-US" sz="1600" dirty="0"/>
              <a:t> Depending on date/circumstances of hire, those with no professorial scholarly or creative contributions (i.e. that which distinguishes their profile from unit 18 lecturers) and insufficient service. </a:t>
            </a:r>
          </a:p>
        </p:txBody>
      </p:sp>
      <p:pic>
        <p:nvPicPr>
          <p:cNvPr id="4" name="Picture 3">
            <a:extLst>
              <a:ext uri="{FF2B5EF4-FFF2-40B4-BE49-F238E27FC236}">
                <a16:creationId xmlns:a16="http://schemas.microsoft.com/office/drawing/2014/main" id="{09629047-6B48-48EC-874D-1FDA3C02289E}"/>
              </a:ext>
            </a:extLst>
          </p:cNvPr>
          <p:cNvPicPr>
            <a:picLocks noChangeAspect="1"/>
          </p:cNvPicPr>
          <p:nvPr/>
        </p:nvPicPr>
        <p:blipFill rotWithShape="1">
          <a:blip r:embed="rId2"/>
          <a:srcRect l="26016" r="8216" b="-2"/>
          <a:stretch/>
        </p:blipFill>
        <p:spPr>
          <a:xfrm>
            <a:off x="5667306" y="10"/>
            <a:ext cx="3476693" cy="6857990"/>
          </a:xfrm>
          <a:prstGeom prst="rect">
            <a:avLst/>
          </a:prstGeom>
          <a:effectLst/>
        </p:spPr>
      </p:pic>
      <p:pic>
        <p:nvPicPr>
          <p:cNvPr id="5" name="Picture 4">
            <a:extLst>
              <a:ext uri="{FF2B5EF4-FFF2-40B4-BE49-F238E27FC236}">
                <a16:creationId xmlns:a16="http://schemas.microsoft.com/office/drawing/2014/main" id="{7086FEB3-AB98-4942-86FC-3BDE94F53381}"/>
              </a:ext>
            </a:extLst>
          </p:cNvPr>
          <p:cNvPicPr>
            <a:picLocks noChangeAspect="1"/>
          </p:cNvPicPr>
          <p:nvPr/>
        </p:nvPicPr>
        <p:blipFill>
          <a:blip r:embed="rId3"/>
          <a:stretch>
            <a:fillRect/>
          </a:stretch>
        </p:blipFill>
        <p:spPr>
          <a:xfrm>
            <a:off x="4416538" y="1794518"/>
            <a:ext cx="310923" cy="280440"/>
          </a:xfrm>
          <a:prstGeom prst="rect">
            <a:avLst/>
          </a:prstGeom>
        </p:spPr>
      </p:pic>
    </p:spTree>
    <p:extLst>
      <p:ext uri="{BB962C8B-B14F-4D97-AF65-F5344CB8AC3E}">
        <p14:creationId xmlns:p14="http://schemas.microsoft.com/office/powerpoint/2010/main" val="946309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62000"/>
          </a:xfrm>
        </p:spPr>
        <p:txBody>
          <a:bodyPr>
            <a:noAutofit/>
          </a:bodyPr>
          <a:lstStyle/>
          <a:p>
            <a:pPr algn="ctr">
              <a:defRPr/>
            </a:pPr>
            <a:r>
              <a:rPr lang="en-US" sz="3600" b="1" dirty="0"/>
              <a:t>Relative Importance of each area of review</a:t>
            </a:r>
          </a:p>
        </p:txBody>
      </p:sp>
      <p:sp>
        <p:nvSpPr>
          <p:cNvPr id="3" name="Content Placeholder 2"/>
          <p:cNvSpPr>
            <a:spLocks noGrp="1"/>
          </p:cNvSpPr>
          <p:nvPr>
            <p:ph idx="1"/>
          </p:nvPr>
        </p:nvSpPr>
        <p:spPr/>
        <p:txBody>
          <a:bodyPr>
            <a:normAutofit fontScale="92500" lnSpcReduction="10000"/>
          </a:bodyPr>
          <a:lstStyle/>
          <a:p>
            <a:pPr>
              <a:defRPr/>
            </a:pPr>
            <a:r>
              <a:rPr lang="en-US" sz="3200" dirty="0">
                <a:solidFill>
                  <a:srgbClr val="FF0000"/>
                </a:solidFill>
              </a:rPr>
              <a:t>Depends on your series!</a:t>
            </a:r>
          </a:p>
          <a:p>
            <a:pPr>
              <a:defRPr/>
            </a:pPr>
            <a:r>
              <a:rPr lang="en-US" sz="3200" dirty="0">
                <a:solidFill>
                  <a:srgbClr val="FF0000"/>
                </a:solidFill>
              </a:rPr>
              <a:t>File Review is Holistic, but all required areas must be represented</a:t>
            </a:r>
          </a:p>
          <a:p>
            <a:pPr>
              <a:defRPr/>
            </a:pPr>
            <a:endParaRPr lang="en-US" dirty="0"/>
          </a:p>
          <a:p>
            <a:pPr>
              <a:defRPr/>
            </a:pPr>
            <a:r>
              <a:rPr lang="en-US" dirty="0"/>
              <a:t>Research/Scholarly Activity/Creative Activity. How is funding viewed? Publication numbers versus quality of journal/press versus citations</a:t>
            </a:r>
          </a:p>
          <a:p>
            <a:pPr>
              <a:defRPr/>
            </a:pPr>
            <a:r>
              <a:rPr lang="en-US" dirty="0"/>
              <a:t>Teaching </a:t>
            </a:r>
          </a:p>
          <a:p>
            <a:pPr>
              <a:defRPr/>
            </a:pPr>
            <a:r>
              <a:rPr lang="en-US" dirty="0"/>
              <a:t>Service within your research/professional area- talks, conference organizing, session chair </a:t>
            </a:r>
            <a:r>
              <a:rPr lang="en-US" dirty="0" err="1"/>
              <a:t>etc</a:t>
            </a:r>
            <a:r>
              <a:rPr lang="en-US" dirty="0"/>
              <a:t>, manuscript review, editorial board</a:t>
            </a:r>
          </a:p>
          <a:p>
            <a:pPr marL="0" indent="0">
              <a:buNone/>
              <a:defRPr/>
            </a:pPr>
            <a:r>
              <a:rPr lang="en-US" dirty="0"/>
              <a:t> and</a:t>
            </a:r>
            <a:r>
              <a:rPr lang="en-US" b="1" dirty="0"/>
              <a:t> </a:t>
            </a:r>
            <a:r>
              <a:rPr lang="en-US" dirty="0"/>
              <a:t>service to the university </a:t>
            </a:r>
          </a:p>
          <a:p>
            <a:pPr>
              <a:defRPr/>
            </a:pPr>
            <a:endParaRPr lang="en-US" dirty="0"/>
          </a:p>
          <a:p>
            <a:pPr marL="0" indent="0" algn="ctr">
              <a:buNone/>
              <a:defRPr/>
            </a:pPr>
            <a:r>
              <a:rPr lang="en-US" dirty="0">
                <a:solidFill>
                  <a:srgbClr val="C00000"/>
                </a:solidFill>
              </a:rPr>
              <a:t>Special weight is given to activities that contribute to diversity and inclusion</a:t>
            </a:r>
          </a:p>
          <a:p>
            <a:pPr>
              <a:defRPr/>
            </a:pPr>
            <a:endParaRPr lang="en-US" dirty="0">
              <a:solidFill>
                <a:srgbClr val="C00000"/>
              </a:solidFill>
            </a:endParaRPr>
          </a:p>
          <a:p>
            <a:pPr>
              <a:defRPr/>
            </a:pPr>
            <a:endParaRPr lang="en-US" dirty="0"/>
          </a:p>
          <a:p>
            <a:pPr>
              <a:defRPr/>
            </a:pPr>
            <a:endParaRPr lang="en-US" dirty="0"/>
          </a:p>
        </p:txBody>
      </p:sp>
    </p:spTree>
    <p:extLst>
      <p:ext uri="{BB962C8B-B14F-4D97-AF65-F5344CB8AC3E}">
        <p14:creationId xmlns:p14="http://schemas.microsoft.com/office/powerpoint/2010/main" val="2155495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7030A0"/>
                </a:solidFill>
                <a:latin typeface="Calibri" pitchFamily="34" charset="0"/>
              </a:rPr>
              <a:t>Publications</a:t>
            </a:r>
            <a:endParaRPr lang="en-US" dirty="0"/>
          </a:p>
        </p:txBody>
      </p:sp>
      <p:pic>
        <p:nvPicPr>
          <p:cNvPr id="4" name="Content Placeholder 3"/>
          <p:cNvPicPr>
            <a:picLocks noGrp="1" noChangeAspect="1"/>
          </p:cNvPicPr>
          <p:nvPr>
            <p:ph idx="1"/>
          </p:nvPr>
        </p:nvPicPr>
        <p:blipFill>
          <a:blip r:embed="rId2"/>
          <a:stretch>
            <a:fillRect/>
          </a:stretch>
        </p:blipFill>
        <p:spPr>
          <a:xfrm>
            <a:off x="4845520" y="2524690"/>
            <a:ext cx="4237087" cy="4285758"/>
          </a:xfrm>
          <a:prstGeom prst="rect">
            <a:avLst/>
          </a:prstGeom>
        </p:spPr>
      </p:pic>
      <p:pic>
        <p:nvPicPr>
          <p:cNvPr id="5" name="Picture 4"/>
          <p:cNvPicPr>
            <a:picLocks noChangeAspect="1"/>
          </p:cNvPicPr>
          <p:nvPr/>
        </p:nvPicPr>
        <p:blipFill>
          <a:blip r:embed="rId3"/>
          <a:stretch>
            <a:fillRect/>
          </a:stretch>
        </p:blipFill>
        <p:spPr>
          <a:xfrm>
            <a:off x="3097910" y="2719908"/>
            <a:ext cx="1792379" cy="2895851"/>
          </a:xfrm>
          <a:prstGeom prst="rect">
            <a:avLst/>
          </a:prstGeom>
        </p:spPr>
      </p:pic>
      <p:pic>
        <p:nvPicPr>
          <p:cNvPr id="6" name="Picture 5"/>
          <p:cNvPicPr>
            <a:picLocks noChangeAspect="1"/>
          </p:cNvPicPr>
          <p:nvPr/>
        </p:nvPicPr>
        <p:blipFill>
          <a:blip r:embed="rId4"/>
          <a:stretch>
            <a:fillRect/>
          </a:stretch>
        </p:blipFill>
        <p:spPr>
          <a:xfrm>
            <a:off x="161417" y="3750757"/>
            <a:ext cx="2969009" cy="2560542"/>
          </a:xfrm>
          <a:prstGeom prst="rect">
            <a:avLst/>
          </a:prstGeom>
        </p:spPr>
      </p:pic>
      <p:sp>
        <p:nvSpPr>
          <p:cNvPr id="7" name="TextBox 6"/>
          <p:cNvSpPr txBox="1"/>
          <p:nvPr/>
        </p:nvSpPr>
        <p:spPr>
          <a:xfrm>
            <a:off x="373075" y="1923898"/>
            <a:ext cx="8141818" cy="369332"/>
          </a:xfrm>
          <a:prstGeom prst="rect">
            <a:avLst/>
          </a:prstGeom>
          <a:noFill/>
        </p:spPr>
        <p:txBody>
          <a:bodyPr wrap="square" rtlCol="0">
            <a:spAutoFit/>
          </a:bodyPr>
          <a:lstStyle/>
          <a:p>
            <a:r>
              <a:rPr lang="en-US" dirty="0"/>
              <a:t> Anything can get published somewhere!</a:t>
            </a:r>
          </a:p>
        </p:txBody>
      </p:sp>
    </p:spTree>
    <p:extLst>
      <p:ext uri="{BB962C8B-B14F-4D97-AF65-F5344CB8AC3E}">
        <p14:creationId xmlns:p14="http://schemas.microsoft.com/office/powerpoint/2010/main" val="2298985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64A8-5779-4AF6-AB58-077764E4FE98}"/>
              </a:ext>
            </a:extLst>
          </p:cNvPr>
          <p:cNvSpPr>
            <a:spLocks noGrp="1"/>
          </p:cNvSpPr>
          <p:nvPr>
            <p:ph type="title"/>
          </p:nvPr>
        </p:nvSpPr>
        <p:spPr>
          <a:xfrm>
            <a:off x="628650" y="167159"/>
            <a:ext cx="7886700" cy="1325563"/>
          </a:xfrm>
        </p:spPr>
        <p:txBody>
          <a:bodyPr>
            <a:normAutofit/>
          </a:bodyPr>
          <a:lstStyle/>
          <a:p>
            <a:r>
              <a:rPr lang="en-US" sz="4000" b="1" dirty="0">
                <a:solidFill>
                  <a:srgbClr val="7030A0"/>
                </a:solidFill>
              </a:rPr>
              <a:t>Editorial Boards and Conference Committees</a:t>
            </a:r>
          </a:p>
        </p:txBody>
      </p:sp>
      <p:sp>
        <p:nvSpPr>
          <p:cNvPr id="3" name="Content Placeholder 2">
            <a:extLst>
              <a:ext uri="{FF2B5EF4-FFF2-40B4-BE49-F238E27FC236}">
                <a16:creationId xmlns:a16="http://schemas.microsoft.com/office/drawing/2014/main" id="{194AAE16-42D9-4A25-A589-85D8ED7BD870}"/>
              </a:ext>
            </a:extLst>
          </p:cNvPr>
          <p:cNvSpPr>
            <a:spLocks noGrp="1"/>
          </p:cNvSpPr>
          <p:nvPr>
            <p:ph idx="1"/>
          </p:nvPr>
        </p:nvSpPr>
        <p:spPr>
          <a:xfrm>
            <a:off x="628650" y="1495688"/>
            <a:ext cx="7886700" cy="4886257"/>
          </a:xfrm>
        </p:spPr>
        <p:txBody>
          <a:bodyPr>
            <a:normAutofit fontScale="85000" lnSpcReduction="20000"/>
          </a:bodyPr>
          <a:lstStyle/>
          <a:p>
            <a:pPr marL="0" indent="0">
              <a:buNone/>
            </a:pPr>
            <a:r>
              <a:rPr lang="en-US" b="1" dirty="0"/>
              <a:t>'Dr Fraud' experiment</a:t>
            </a:r>
          </a:p>
          <a:p>
            <a:r>
              <a:rPr lang="en-US" dirty="0"/>
              <a:t>In 2015, four researchers created a fictitious sub-par scientist named Anna O. </a:t>
            </a:r>
            <a:r>
              <a:rPr lang="en-US" dirty="0" err="1"/>
              <a:t>Szust</a:t>
            </a:r>
            <a:r>
              <a:rPr lang="en-US" dirty="0"/>
              <a:t> ('</a:t>
            </a:r>
            <a:r>
              <a:rPr lang="en-US" dirty="0" err="1"/>
              <a:t>Oszust</a:t>
            </a:r>
            <a:r>
              <a:rPr lang="en-US" dirty="0"/>
              <a:t>' translates to 'a fraud' in Polish), and applied on her behalf for an editor position to 360 scholarly journals. </a:t>
            </a:r>
            <a:r>
              <a:rPr lang="en-US" dirty="0" err="1"/>
              <a:t>Szust's</a:t>
            </a:r>
            <a:r>
              <a:rPr lang="en-US" dirty="0"/>
              <a:t> qualifications were dismal for the role of an editor; she had never published a single article and had no editorial experience. The books and book chapters listed on her CV were made-up, as were the publishing houses that published the books.</a:t>
            </a:r>
          </a:p>
          <a:p>
            <a:r>
              <a:rPr lang="en-US" dirty="0"/>
              <a:t>One-third of the journals to which </a:t>
            </a:r>
            <a:r>
              <a:rPr lang="en-US" dirty="0" err="1"/>
              <a:t>Szust</a:t>
            </a:r>
            <a:r>
              <a:rPr lang="en-US" dirty="0"/>
              <a:t> applied were sampled from Beall's List of 'predatory' journals. Forty of these predatory journals accepted </a:t>
            </a:r>
            <a:r>
              <a:rPr lang="en-US" dirty="0" err="1"/>
              <a:t>Szust</a:t>
            </a:r>
            <a:r>
              <a:rPr lang="en-US" dirty="0"/>
              <a:t> as editor without any background vetting and often within days or even hours. By comparison, she received minimal to no positive response from the "controls"  which "must meet certain standards of quality, including ethical publishing </a:t>
            </a:r>
            <a:r>
              <a:rPr lang="en-US" dirty="0" err="1"/>
              <a:t>practices."Among</a:t>
            </a:r>
            <a:r>
              <a:rPr lang="en-US" dirty="0"/>
              <a:t> journals sampled from the Directory of Open Access Journals </a:t>
            </a:r>
            <a:r>
              <a:rPr lang="en-US" dirty="0">
                <a:solidFill>
                  <a:srgbClr val="0070C0"/>
                </a:solidFill>
              </a:rPr>
              <a:t>https://en.wikipedia.org/wiki/Directory_of_Open_Access_Journals </a:t>
            </a:r>
            <a:r>
              <a:rPr lang="en-US" dirty="0"/>
              <a:t> 8 of 120 accepted </a:t>
            </a:r>
            <a:r>
              <a:rPr lang="en-US" dirty="0" err="1"/>
              <a:t>Szust</a:t>
            </a:r>
            <a:r>
              <a:rPr lang="en-US" dirty="0"/>
              <a:t>. The DOAJ has since removed some (but not all) of the affected journals in a recent purge. None of the 120 sampled journals listed in </a:t>
            </a:r>
            <a:r>
              <a:rPr lang="en-US" i="1" dirty="0">
                <a:hlinkClick r:id="rId2" tooltip="Journal Citation Reports"/>
              </a:rPr>
              <a:t>Journal Citation Reports</a:t>
            </a:r>
            <a:r>
              <a:rPr lang="en-US" dirty="0"/>
              <a:t> (JCR) offered </a:t>
            </a:r>
            <a:r>
              <a:rPr lang="en-US" dirty="0" err="1"/>
              <a:t>Szust</a:t>
            </a:r>
            <a:r>
              <a:rPr lang="en-US" dirty="0"/>
              <a:t> the position.</a:t>
            </a:r>
          </a:p>
          <a:p>
            <a:r>
              <a:rPr lang="en-US" dirty="0"/>
              <a:t>The results of the experiment were published in </a:t>
            </a:r>
            <a:r>
              <a:rPr lang="en-US" i="1" dirty="0">
                <a:hlinkClick r:id="rId3" tooltip="Nature (journal)"/>
              </a:rPr>
              <a:t>Nature</a:t>
            </a:r>
            <a:r>
              <a:rPr lang="en-US" dirty="0"/>
              <a:t> in March 2017.</a:t>
            </a:r>
          </a:p>
          <a:p>
            <a:pPr marL="0" indent="0">
              <a:buNone/>
            </a:pPr>
            <a:r>
              <a:rPr lang="en-US" dirty="0"/>
              <a:t>Again, I receive invitations daily to be on editorial boards and conference committees for subject matter way removed from my expertise.</a:t>
            </a:r>
          </a:p>
          <a:p>
            <a:pPr marL="0" indent="0">
              <a:buNone/>
            </a:pPr>
            <a:r>
              <a:rPr lang="en-US" b="1" dirty="0">
                <a:solidFill>
                  <a:srgbClr val="FF0000"/>
                </a:solidFill>
              </a:rPr>
              <a:t>Therefore, we need to ask departments for context in department letters when reporting on such items</a:t>
            </a:r>
          </a:p>
          <a:p>
            <a:endParaRPr lang="en-US" dirty="0"/>
          </a:p>
        </p:txBody>
      </p:sp>
    </p:spTree>
    <p:extLst>
      <p:ext uri="{BB962C8B-B14F-4D97-AF65-F5344CB8AC3E}">
        <p14:creationId xmlns:p14="http://schemas.microsoft.com/office/powerpoint/2010/main" val="3870596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D2DA-79AB-47D8-A3E8-9D46C42A292D}"/>
              </a:ext>
            </a:extLst>
          </p:cNvPr>
          <p:cNvSpPr>
            <a:spLocks noGrp="1"/>
          </p:cNvSpPr>
          <p:nvPr>
            <p:ph type="title"/>
          </p:nvPr>
        </p:nvSpPr>
        <p:spPr>
          <a:xfrm>
            <a:off x="1132773" y="-39550"/>
            <a:ext cx="7886700" cy="2852737"/>
          </a:xfrm>
        </p:spPr>
        <p:txBody>
          <a:bodyPr/>
          <a:lstStyle/>
          <a:p>
            <a:r>
              <a:rPr lang="en-US" dirty="0"/>
              <a:t>Discussion of self statements</a:t>
            </a:r>
          </a:p>
        </p:txBody>
      </p:sp>
      <p:sp>
        <p:nvSpPr>
          <p:cNvPr id="3" name="Text Placeholder 2">
            <a:extLst>
              <a:ext uri="{FF2B5EF4-FFF2-40B4-BE49-F238E27FC236}">
                <a16:creationId xmlns:a16="http://schemas.microsoft.com/office/drawing/2014/main" id="{4A5BBC0A-D702-4576-BB7C-3D9404AE6F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3342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4D0418-685E-415C-B19E-176F87075467}"/>
              </a:ext>
            </a:extLst>
          </p:cNvPr>
          <p:cNvSpPr>
            <a:spLocks noGrp="1"/>
          </p:cNvSpPr>
          <p:nvPr>
            <p:ph type="title"/>
          </p:nvPr>
        </p:nvSpPr>
        <p:spPr/>
        <p:txBody>
          <a:bodyPr/>
          <a:lstStyle/>
          <a:p>
            <a:r>
              <a:rPr lang="en-US" b="1" dirty="0"/>
              <a:t>Application for a faculty position. </a:t>
            </a:r>
            <a:r>
              <a:rPr lang="en-US" b="1" dirty="0" smtClean="0"/>
              <a:t/>
            </a:r>
            <a:br>
              <a:rPr lang="en-US" b="1" dirty="0" smtClean="0"/>
            </a:br>
            <a:r>
              <a:rPr lang="en-US" b="1" dirty="0" smtClean="0"/>
              <a:t>Postdoc </a:t>
            </a:r>
            <a:r>
              <a:rPr lang="en-US" b="1" dirty="0"/>
              <a:t>Table Letter 1</a:t>
            </a:r>
          </a:p>
        </p:txBody>
      </p:sp>
      <p:sp>
        <p:nvSpPr>
          <p:cNvPr id="5" name="Content Placeholder 4">
            <a:extLst>
              <a:ext uri="{FF2B5EF4-FFF2-40B4-BE49-F238E27FC236}">
                <a16:creationId xmlns:a16="http://schemas.microsoft.com/office/drawing/2014/main" id="{E7ABFB77-D5DC-4A4C-84F4-21DA361EB21A}"/>
              </a:ext>
            </a:extLst>
          </p:cNvPr>
          <p:cNvSpPr>
            <a:spLocks noGrp="1"/>
          </p:cNvSpPr>
          <p:nvPr>
            <p:ph idx="1"/>
          </p:nvPr>
        </p:nvSpPr>
        <p:spPr>
          <a:xfrm>
            <a:off x="628650" y="1638605"/>
            <a:ext cx="7886700" cy="4538358"/>
          </a:xfrm>
        </p:spPr>
        <p:txBody>
          <a:bodyPr>
            <a:normAutofit fontScale="62500" lnSpcReduction="20000"/>
          </a:bodyPr>
          <a:lstStyle/>
          <a:p>
            <a:r>
              <a:rPr lang="en-US" b="1" dirty="0" smtClean="0"/>
              <a:t>Faculty </a:t>
            </a:r>
            <a:r>
              <a:rPr lang="en-US" b="1" dirty="0"/>
              <a:t>Position Application Cover Letter (there will also be a CV, but no separate research or teaching statement). XYZ is a Research 1 university.</a:t>
            </a:r>
            <a:endParaRPr lang="en-US" dirty="0"/>
          </a:p>
          <a:p>
            <a:pPr marL="0" indent="0">
              <a:buNone/>
            </a:pPr>
            <a:r>
              <a:rPr lang="en-US" dirty="0" smtClean="0"/>
              <a:t>Dear </a:t>
            </a:r>
            <a:r>
              <a:rPr lang="en-US" dirty="0"/>
              <a:t>Search Committee, </a:t>
            </a:r>
          </a:p>
          <a:p>
            <a:r>
              <a:rPr lang="en-US" dirty="0" smtClean="0"/>
              <a:t>I </a:t>
            </a:r>
            <a:r>
              <a:rPr lang="en-US" dirty="0"/>
              <a:t>am writing to apply for the faculty position with an emphasis on gender and literature that you advertised in (name of the source of the advert) on (date). I am a Ph.D. candidate at MNQ</a:t>
            </a:r>
            <a:r>
              <a:rPr lang="en-US" i="1" dirty="0"/>
              <a:t> </a:t>
            </a:r>
            <a:r>
              <a:rPr lang="en-US" dirty="0"/>
              <a:t>University, currently revising the final chapter of my dissertation, and expecting to graduate in May </a:t>
            </a:r>
            <a:r>
              <a:rPr lang="en-US" i="1" dirty="0"/>
              <a:t>20XX</a:t>
            </a:r>
            <a:r>
              <a:rPr lang="en-US" dirty="0"/>
              <a:t>. I am confident that my teaching experience and my research interests make me an ideal candidate for your open position. </a:t>
            </a:r>
          </a:p>
          <a:p>
            <a:pPr marL="0" indent="0">
              <a:buNone/>
            </a:pPr>
            <a:r>
              <a:rPr lang="en-US" dirty="0"/>
              <a:t> </a:t>
            </a:r>
          </a:p>
          <a:p>
            <a:r>
              <a:rPr lang="en-US" dirty="0"/>
              <a:t>Over the past three years, I have tutored and co-taught a variety of English Literature courses. I have extensive experience working with ESL students, as well as students with a variety of learning disabilities, including dyslexia and dysgraphia, and disabilities like ADD and ADHD. I pride myself in creating a tutorial environment that accommodates the needs of my individual students while still promoting a high level of critical thought and writing skills. I know I would thrive as a teacher at XYZ University. </a:t>
            </a:r>
          </a:p>
          <a:p>
            <a:pPr marL="0" indent="0">
              <a:buNone/>
            </a:pPr>
            <a:r>
              <a:rPr lang="en-US" dirty="0"/>
              <a:t> </a:t>
            </a:r>
          </a:p>
          <a:p>
            <a:r>
              <a:rPr lang="en-US" dirty="0"/>
              <a:t>Not only does my teaching experience suit the needs of your school and department, but my research interests also fit perfectly with your description of the ideal candidate. My dissertation examines the rise and development of female authors with a particular focus on patterns of magazine publication. I argue that, rather than being submissive to the requirements of the editor or publisher, female authors in fact developed a more transparently reciprocal relationship between themselves and their readers than previously has been assumed. I apply recent print-culture and book-history theory to my readings of novels, magazine articles, letters, and diary entries by various female authors, with a particularly focus on Sara Willis (known by her pseudonym Fanny Fern). </a:t>
            </a:r>
          </a:p>
          <a:p>
            <a:pPr marL="0" indent="0">
              <a:buNone/>
            </a:pPr>
            <a:endParaRPr lang="en-US" dirty="0"/>
          </a:p>
          <a:p>
            <a:r>
              <a:rPr lang="en-US" dirty="0"/>
              <a:t>Thank you for taking the time to review my application. I look forward to hearing from you. Should you wish to contact me for an interview, please contact ne at </a:t>
            </a:r>
            <a:r>
              <a:rPr lang="en-US" i="1" dirty="0"/>
              <a:t>cell number </a:t>
            </a:r>
            <a:r>
              <a:rPr lang="en-US" dirty="0"/>
              <a:t>or </a:t>
            </a:r>
            <a:r>
              <a:rPr lang="en-US" i="1" dirty="0"/>
              <a:t>email address.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48691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Application for a faculty position. </a:t>
            </a:r>
            <a:br>
              <a:rPr lang="en-US" b="1" dirty="0"/>
            </a:br>
            <a:r>
              <a:rPr lang="en-US" b="1" dirty="0"/>
              <a:t>Postdoc Table Letter </a:t>
            </a:r>
            <a:r>
              <a:rPr lang="en-US" b="1" dirty="0" smtClean="0"/>
              <a:t>2</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Faculty Position Application Cover Letter (there will also be a CV, but no separate research or teaching statement). Application is to a Research 1 university</a:t>
            </a:r>
            <a:r>
              <a:rPr lang="en-US" b="1" dirty="0" smtClean="0"/>
              <a:t>.</a:t>
            </a:r>
          </a:p>
          <a:p>
            <a:pPr marL="0" indent="0">
              <a:buNone/>
            </a:pPr>
            <a:r>
              <a:rPr lang="en-US" dirty="0"/>
              <a:t>Dear search committee,</a:t>
            </a:r>
          </a:p>
          <a:p>
            <a:r>
              <a:rPr lang="en-US" dirty="0" smtClean="0"/>
              <a:t>I </a:t>
            </a:r>
            <a:r>
              <a:rPr lang="en-US" dirty="0"/>
              <a:t>am writing to apply for the tenure track position in Cancer Cell biology, recently advertised in Science. I believe I am a good candidate. I was graduate student at Yale University and have been  postdoc at Harvard for last 3 years on NCI training grant. I have published 6 papers in Cancer journals in the last 6 years and now want to have my own lab.</a:t>
            </a:r>
          </a:p>
          <a:p>
            <a:r>
              <a:rPr lang="en-US" dirty="0"/>
              <a:t>My research is in tumor microenvironment, which is the hot area. In the future, I intend to continue to work in this area to expand on my published studies. I have applied for grants from NIH, DoD, and ACS and I am waiting to hear the results.</a:t>
            </a:r>
          </a:p>
          <a:p>
            <a:r>
              <a:rPr lang="en-US" dirty="0"/>
              <a:t>Before coming to US, I taught general biology to pharmacy students at ZZ university. I am willing to teach any course.</a:t>
            </a:r>
          </a:p>
          <a:p>
            <a:r>
              <a:rPr lang="en-US" dirty="0"/>
              <a:t>Please contact me if you need more information</a:t>
            </a:r>
          </a:p>
          <a:p>
            <a:pPr marL="0" indent="0">
              <a:buNone/>
            </a:pPr>
            <a:r>
              <a:rPr lang="en-US" dirty="0"/>
              <a:t>Sincerely</a:t>
            </a:r>
          </a:p>
          <a:p>
            <a:pPr marL="0" indent="0">
              <a:buNone/>
            </a:pPr>
            <a:endParaRPr lang="en-US" dirty="0"/>
          </a:p>
          <a:p>
            <a:endParaRPr lang="en-US" dirty="0"/>
          </a:p>
        </p:txBody>
      </p:sp>
    </p:spTree>
    <p:extLst>
      <p:ext uri="{BB962C8B-B14F-4D97-AF65-F5344CB8AC3E}">
        <p14:creationId xmlns:p14="http://schemas.microsoft.com/office/powerpoint/2010/main" val="1892004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4C86-E7EE-4B08-B838-8772CAD2AE31}"/>
              </a:ext>
            </a:extLst>
          </p:cNvPr>
          <p:cNvSpPr>
            <a:spLocks noGrp="1"/>
          </p:cNvSpPr>
          <p:nvPr>
            <p:ph type="title"/>
          </p:nvPr>
        </p:nvSpPr>
        <p:spPr/>
        <p:txBody>
          <a:bodyPr/>
          <a:lstStyle/>
          <a:p>
            <a:r>
              <a:rPr lang="en-US" dirty="0"/>
              <a:t>For immediate applicability:</a:t>
            </a:r>
          </a:p>
        </p:txBody>
      </p:sp>
      <p:sp>
        <p:nvSpPr>
          <p:cNvPr id="3" name="Content Placeholder 2">
            <a:extLst>
              <a:ext uri="{FF2B5EF4-FFF2-40B4-BE49-F238E27FC236}">
                <a16:creationId xmlns:a16="http://schemas.microsoft.com/office/drawing/2014/main" id="{9DE5E446-0383-4A4A-8BBE-FA52688C8DC0}"/>
              </a:ext>
            </a:extLst>
          </p:cNvPr>
          <p:cNvSpPr>
            <a:spLocks noGrp="1"/>
          </p:cNvSpPr>
          <p:nvPr>
            <p:ph idx="1"/>
          </p:nvPr>
        </p:nvSpPr>
        <p:spPr/>
        <p:txBody>
          <a:bodyPr/>
          <a:lstStyle/>
          <a:p>
            <a:r>
              <a:rPr lang="en-US" dirty="0"/>
              <a:t>Postdoc – few, but will give you ideas about what is expected of you and what questions to ask at interviews          R</a:t>
            </a:r>
          </a:p>
          <a:p>
            <a:r>
              <a:rPr lang="en-US" dirty="0"/>
              <a:t>Assistant Project scientist          R+S</a:t>
            </a:r>
          </a:p>
          <a:p>
            <a:r>
              <a:rPr lang="en-US" dirty="0"/>
              <a:t>Assistant Research Professor           R+S</a:t>
            </a:r>
          </a:p>
          <a:p>
            <a:r>
              <a:rPr lang="en-US" dirty="0"/>
              <a:t>Assistant Professor in Residence         R+T+S</a:t>
            </a:r>
          </a:p>
          <a:p>
            <a:r>
              <a:rPr lang="en-US" dirty="0"/>
              <a:t>Assistant Professor TT           R+T+S</a:t>
            </a:r>
          </a:p>
          <a:p>
            <a:r>
              <a:rPr lang="en-US" dirty="0"/>
              <a:t>Assistant Professor of Teaching          T+R+S</a:t>
            </a:r>
          </a:p>
        </p:txBody>
      </p:sp>
      <p:sp>
        <p:nvSpPr>
          <p:cNvPr id="4" name="Smiley Face 3">
            <a:extLst>
              <a:ext uri="{FF2B5EF4-FFF2-40B4-BE49-F238E27FC236}">
                <a16:creationId xmlns:a16="http://schemas.microsoft.com/office/drawing/2014/main" id="{73792F35-8DC1-4069-88A2-720D81A5CF09}"/>
              </a:ext>
            </a:extLst>
          </p:cNvPr>
          <p:cNvSpPr/>
          <p:nvPr/>
        </p:nvSpPr>
        <p:spPr>
          <a:xfrm>
            <a:off x="3792773" y="2576225"/>
            <a:ext cx="294198" cy="270344"/>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1D9866F1-B57C-4946-8D3D-5357E861CB23}"/>
              </a:ext>
            </a:extLst>
          </p:cNvPr>
          <p:cNvSpPr/>
          <p:nvPr/>
        </p:nvSpPr>
        <p:spPr>
          <a:xfrm>
            <a:off x="4175761" y="2943310"/>
            <a:ext cx="294198" cy="270344"/>
          </a:xfrm>
          <a:prstGeom prst="smileyFac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D8467306-59CD-42CF-904B-51E1B2AEFC2B}"/>
              </a:ext>
            </a:extLst>
          </p:cNvPr>
          <p:cNvSpPr/>
          <p:nvPr/>
        </p:nvSpPr>
        <p:spPr>
          <a:xfrm>
            <a:off x="4487186" y="3358102"/>
            <a:ext cx="294198" cy="270344"/>
          </a:xfrm>
          <a:prstGeom prst="smileyFac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D75A0FFB-33B6-40D2-BFC6-F00153EBC42A}"/>
              </a:ext>
            </a:extLst>
          </p:cNvPr>
          <p:cNvSpPr/>
          <p:nvPr/>
        </p:nvSpPr>
        <p:spPr>
          <a:xfrm>
            <a:off x="3374010" y="3747721"/>
            <a:ext cx="294198" cy="270344"/>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128CE721-2F3D-4F27-BD09-D0719FD746E8}"/>
              </a:ext>
            </a:extLst>
          </p:cNvPr>
          <p:cNvSpPr/>
          <p:nvPr/>
        </p:nvSpPr>
        <p:spPr>
          <a:xfrm>
            <a:off x="4408997" y="4130704"/>
            <a:ext cx="294198" cy="270344"/>
          </a:xfrm>
          <a:prstGeom prst="smileyFace">
            <a:avLst>
              <a:gd name="adj" fmla="val 46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2807AE9-ECD7-4BC2-A8F8-FBEDA4D2EEEA}"/>
              </a:ext>
            </a:extLst>
          </p:cNvPr>
          <p:cNvSpPr/>
          <p:nvPr/>
        </p:nvSpPr>
        <p:spPr>
          <a:xfrm>
            <a:off x="5332674" y="2160106"/>
            <a:ext cx="294198" cy="270344"/>
          </a:xfrm>
          <a:prstGeom prst="smileyFac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627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FCD1-9EE7-4B68-B52D-4B2C050A788F}"/>
              </a:ext>
            </a:extLst>
          </p:cNvPr>
          <p:cNvSpPr>
            <a:spLocks noGrp="1"/>
          </p:cNvSpPr>
          <p:nvPr>
            <p:ph type="title"/>
          </p:nvPr>
        </p:nvSpPr>
        <p:spPr/>
        <p:txBody>
          <a:bodyPr/>
          <a:lstStyle/>
          <a:p>
            <a:r>
              <a:rPr lang="en-US" b="1" dirty="0"/>
              <a:t>Merit/promotion self </a:t>
            </a:r>
            <a:r>
              <a:rPr lang="en-US" b="1" dirty="0" smtClean="0"/>
              <a:t>statement #1</a:t>
            </a:r>
            <a:endParaRPr lang="en-US" b="1" dirty="0"/>
          </a:p>
        </p:txBody>
      </p:sp>
      <p:sp>
        <p:nvSpPr>
          <p:cNvPr id="3" name="Content Placeholder 2">
            <a:extLst>
              <a:ext uri="{FF2B5EF4-FFF2-40B4-BE49-F238E27FC236}">
                <a16:creationId xmlns:a16="http://schemas.microsoft.com/office/drawing/2014/main" id="{6E1FDE11-BF8F-4BBE-8F35-BC242ED28FD9}"/>
              </a:ext>
            </a:extLst>
          </p:cNvPr>
          <p:cNvSpPr>
            <a:spLocks noGrp="1"/>
          </p:cNvSpPr>
          <p:nvPr>
            <p:ph idx="1"/>
          </p:nvPr>
        </p:nvSpPr>
        <p:spPr/>
        <p:txBody>
          <a:bodyPr>
            <a:normAutofit fontScale="70000" lnSpcReduction="20000"/>
          </a:bodyPr>
          <a:lstStyle/>
          <a:p>
            <a:r>
              <a:rPr lang="en-US" dirty="0"/>
              <a:t>Since my last merit, I have published 3 technical journal articles (16-18) and one review (2), served as major professor for 3 PhD students, taught 4 undergraduate courses, given 6 talks, been on the graduate advertising and open house committees and brought in $300,000 in grant funding.</a:t>
            </a:r>
          </a:p>
          <a:p>
            <a:pPr marL="0" indent="0">
              <a:buNone/>
            </a:pPr>
            <a:r>
              <a:rPr lang="en-US" dirty="0"/>
              <a:t>Research</a:t>
            </a:r>
          </a:p>
          <a:p>
            <a:r>
              <a:rPr lang="en-US" dirty="0"/>
              <a:t>The focus of my research is the electrophysiology of rat vibrissae. Paper 16 uses </a:t>
            </a:r>
            <a:r>
              <a:rPr lang="en-US" dirty="0" err="1"/>
              <a:t>Dihydropyridine</a:t>
            </a:r>
            <a:r>
              <a:rPr lang="en-US" dirty="0"/>
              <a:t> and </a:t>
            </a:r>
            <a:r>
              <a:rPr lang="en-US" dirty="0" err="1"/>
              <a:t>Benzothiazepine</a:t>
            </a:r>
            <a:r>
              <a:rPr lang="en-US" dirty="0"/>
              <a:t> to explore the role of calcium channels in registering movement. Paper 17 compares motor cortex responses to </a:t>
            </a:r>
            <a:r>
              <a:rPr lang="en-US" dirty="0" err="1"/>
              <a:t>vibrissal</a:t>
            </a:r>
            <a:r>
              <a:rPr lang="en-US" dirty="0"/>
              <a:t> stimulation in rats that are awake versus asleep. Paper 18 looks at the effects of anesthesia with </a:t>
            </a:r>
            <a:r>
              <a:rPr lang="en-US" dirty="0" err="1"/>
              <a:t>Althesin</a:t>
            </a:r>
            <a:r>
              <a:rPr lang="en-US" dirty="0"/>
              <a:t> on motor cortex responses. In paper 19, we reviewed the literature investigating the barrel cortex using optical imaging and electrophysiology. The papers have all been published in the top journals in my field. The grants program is very competitive and demonstrates the importance of my work.</a:t>
            </a:r>
          </a:p>
          <a:p>
            <a:pPr marL="0" indent="0">
              <a:buNone/>
            </a:pPr>
            <a:r>
              <a:rPr lang="en-US" dirty="0"/>
              <a:t>Teaching</a:t>
            </a:r>
          </a:p>
          <a:p>
            <a:r>
              <a:rPr lang="en-US" dirty="0"/>
              <a:t>My PhD students are making good progress in their dissertation research and one is close to finishing. This student, Rafi Gonzalez, gave a poster presentation at the annual meeting of tactile electrophysiologists. I have also served on the committees (either qualifying or advisory) of 3 other students.</a:t>
            </a:r>
          </a:p>
          <a:p>
            <a:r>
              <a:rPr lang="en-US" dirty="0"/>
              <a:t>My teaching evaluations show that a majority of students in the class appreciate my lectures. In addition, there are a couple of undergraduates working in my lab.</a:t>
            </a:r>
          </a:p>
          <a:p>
            <a:pPr marL="0" indent="0">
              <a:buNone/>
            </a:pPr>
            <a:r>
              <a:rPr lang="en-US" dirty="0"/>
              <a:t>Service</a:t>
            </a:r>
          </a:p>
          <a:p>
            <a:r>
              <a:rPr lang="en-US" dirty="0"/>
              <a:t>I have enjoyed serving on the graduate advertising committee and the open house committee. In the latter role I can interact with members of the general public.</a:t>
            </a:r>
          </a:p>
          <a:p>
            <a:endParaRPr lang="en-US" dirty="0"/>
          </a:p>
        </p:txBody>
      </p:sp>
    </p:spTree>
    <p:extLst>
      <p:ext uri="{BB962C8B-B14F-4D97-AF65-F5344CB8AC3E}">
        <p14:creationId xmlns:p14="http://schemas.microsoft.com/office/powerpoint/2010/main" val="3406604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Merit/promotion self statement </a:t>
            </a:r>
            <a:r>
              <a:rPr lang="en-US" b="1" dirty="0" smtClean="0"/>
              <a:t>#2</a:t>
            </a:r>
            <a:endParaRPr lang="en-US" dirty="0"/>
          </a:p>
        </p:txBody>
      </p:sp>
      <p:sp>
        <p:nvSpPr>
          <p:cNvPr id="3" name="Content Placeholder 2"/>
          <p:cNvSpPr>
            <a:spLocks noGrp="1"/>
          </p:cNvSpPr>
          <p:nvPr>
            <p:ph idx="1"/>
          </p:nvPr>
        </p:nvSpPr>
        <p:spPr/>
        <p:txBody>
          <a:bodyPr>
            <a:normAutofit fontScale="77500" lnSpcReduction="20000"/>
          </a:bodyPr>
          <a:lstStyle/>
          <a:p>
            <a:r>
              <a:rPr lang="en-US" dirty="0"/>
              <a:t>Knowing that my strengths lie in my ability and passion for science, my chosen goal in life has been to explore the unknown, make it possible for others like me to do the same, and share what we discover with the outside world.</a:t>
            </a:r>
          </a:p>
          <a:p>
            <a:pPr marL="0" indent="0">
              <a:buNone/>
            </a:pPr>
            <a:r>
              <a:rPr lang="en-US" dirty="0"/>
              <a:t>Research</a:t>
            </a:r>
          </a:p>
          <a:p>
            <a:r>
              <a:rPr lang="en-US" dirty="0"/>
              <a:t>My current scientific objective arose from an experiment that I thought at the time had failed. The aim of this experiment had been to generate a mouse in which a mutant tumor suppressor gene, p53, could be turned on or off </a:t>
            </a:r>
            <a:r>
              <a:rPr lang="en-US" i="1" dirty="0"/>
              <a:t>in vivo</a:t>
            </a:r>
            <a:r>
              <a:rPr lang="en-US" dirty="0"/>
              <a:t> using the lac operator-repressor system we had just developed (TJA #34). We expected that mice born carrying the mutated p53 gene would develop tumors once expression of the mutant p53 protein was induced. Instead of mice with inducible tumors, the mice had a tumor incidence even below that of the normal, control mice. i.e. the opposite result from that anticipated (TJA #35).</a:t>
            </a:r>
          </a:p>
          <a:p>
            <a:r>
              <a:rPr lang="en-US" dirty="0"/>
              <a:t>The mutation of p53 was predicted to immortalize cells by interfering with normal p53, a molecule that has an inhibitory function on cell replication. Instead, we found that cells from the transgenic mice replicated more slowly than cells from normal, control mice. This translated </a:t>
            </a:r>
            <a:r>
              <a:rPr lang="en-US" i="1" dirty="0"/>
              <a:t>in vivo</a:t>
            </a:r>
            <a:r>
              <a:rPr lang="en-US" dirty="0"/>
              <a:t> to mice that were smaller and aged more rapidly (TJA # 36). Thus, out of a “failed experiment” we have produced a model of premature aging, with which we can now ask basic questions about the role of p53 in aging, as well as test interventions </a:t>
            </a:r>
            <a:r>
              <a:rPr lang="en-US" i="1" dirty="0"/>
              <a:t>in vivo</a:t>
            </a:r>
            <a:r>
              <a:rPr lang="en-US" dirty="0"/>
              <a:t> that may slow the aging process. Furthermore, we can ask these questions about the aging process in a more practical time frame, months instead of years necessary for previous models. The first of our papers looking at aging processes in our model shows that these mice lack the ability to replace neurons in the central nervous system and have increased anxiety such as is often seen in elderly patients with dementia (TJA #37).</a:t>
            </a:r>
          </a:p>
          <a:p>
            <a:endParaRPr lang="en-US" dirty="0"/>
          </a:p>
        </p:txBody>
      </p:sp>
    </p:spTree>
    <p:extLst>
      <p:ext uri="{BB962C8B-B14F-4D97-AF65-F5344CB8AC3E}">
        <p14:creationId xmlns:p14="http://schemas.microsoft.com/office/powerpoint/2010/main" val="42203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Self statement</a:t>
            </a:r>
          </a:p>
        </p:txBody>
      </p:sp>
      <p:sp>
        <p:nvSpPr>
          <p:cNvPr id="3" name="Content Placeholder 2"/>
          <p:cNvSpPr>
            <a:spLocks noGrp="1"/>
          </p:cNvSpPr>
          <p:nvPr>
            <p:ph idx="1"/>
          </p:nvPr>
        </p:nvSpPr>
        <p:spPr/>
        <p:txBody>
          <a:bodyPr>
            <a:normAutofit lnSpcReduction="10000"/>
          </a:bodyPr>
          <a:lstStyle/>
          <a:p>
            <a:endParaRPr lang="en-US" dirty="0"/>
          </a:p>
          <a:p>
            <a:r>
              <a:rPr lang="en-US" dirty="0"/>
              <a:t>Although a self statement is officially optional, who is better qualified than you to talk about your work? My advice is always to include – you maybe could give it a pass if you receive the Nobel prize!</a:t>
            </a:r>
          </a:p>
          <a:p>
            <a:r>
              <a:rPr lang="en-US" dirty="0"/>
              <a:t>Although promotions are more important than merits, it is wise to present yourself well on all occasions. Don’t put out half an effort and then find yourself disappointed in the outcome.</a:t>
            </a:r>
          </a:p>
          <a:p>
            <a:r>
              <a:rPr lang="en-US" dirty="0"/>
              <a:t>Accuracy of the self statement and </a:t>
            </a:r>
            <a:r>
              <a:rPr lang="en-US" dirty="0" err="1"/>
              <a:t>efile</a:t>
            </a:r>
            <a:r>
              <a:rPr lang="en-US" dirty="0"/>
              <a:t> is the responsibility of the candidate. If there are discrepancies between facts stated in the self statement and </a:t>
            </a:r>
            <a:r>
              <a:rPr lang="en-US" dirty="0" err="1"/>
              <a:t>efile</a:t>
            </a:r>
            <a:r>
              <a:rPr lang="en-US" dirty="0"/>
              <a:t>, the reviewing bodies will defer to the </a:t>
            </a:r>
            <a:r>
              <a:rPr lang="en-US" dirty="0" err="1"/>
              <a:t>efile</a:t>
            </a:r>
            <a:r>
              <a:rPr lang="en-US" dirty="0"/>
              <a:t> snapshot as the true/accurate record.</a:t>
            </a:r>
          </a:p>
          <a:p>
            <a:r>
              <a:rPr lang="en-US" dirty="0"/>
              <a:t>For a promotion file, you may produce a different self statement to go to external reviewers and internal reviewers, but both must be present in your file for all to see. Why?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358" y="99389"/>
            <a:ext cx="1977679" cy="1977679"/>
          </a:xfrm>
          <a:prstGeom prst="rect">
            <a:avLst/>
          </a:prstGeom>
        </p:spPr>
      </p:pic>
    </p:spTree>
    <p:extLst>
      <p:ext uri="{BB962C8B-B14F-4D97-AF65-F5344CB8AC3E}">
        <p14:creationId xmlns:p14="http://schemas.microsoft.com/office/powerpoint/2010/main" val="815985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srcRect l="2817" t="16901" r="2817" b="16902"/>
          <a:stretch>
            <a:fillRect/>
          </a:stretch>
        </p:blipFill>
        <p:spPr bwMode="auto">
          <a:xfrm>
            <a:off x="4792665" y="3225800"/>
            <a:ext cx="4198937" cy="2946400"/>
          </a:xfrm>
          <a:prstGeom prst="rect">
            <a:avLst/>
          </a:prstGeom>
          <a:noFill/>
          <a:ln w="9525">
            <a:noFill/>
            <a:miter lim="800000"/>
            <a:headEnd/>
            <a:tailEnd/>
          </a:ln>
        </p:spPr>
      </p:pic>
      <p:sp>
        <p:nvSpPr>
          <p:cNvPr id="35842" name="TextBox 2"/>
          <p:cNvSpPr txBox="1">
            <a:spLocks noChangeArrowheads="1"/>
          </p:cNvSpPr>
          <p:nvPr/>
        </p:nvSpPr>
        <p:spPr bwMode="auto">
          <a:xfrm>
            <a:off x="762000" y="1143000"/>
            <a:ext cx="7543800" cy="882678"/>
          </a:xfrm>
          <a:prstGeom prst="rect">
            <a:avLst/>
          </a:prstGeom>
          <a:noFill/>
          <a:ln w="9525">
            <a:noFill/>
            <a:miter lim="800000"/>
            <a:headEnd/>
            <a:tailEnd/>
          </a:ln>
        </p:spPr>
        <p:txBody>
          <a:bodyPr>
            <a:spAutoFit/>
          </a:bodyPr>
          <a:lstStyle/>
          <a:p>
            <a:pPr algn="ctr">
              <a:lnSpc>
                <a:spcPct val="107000"/>
              </a:lnSpc>
              <a:buFont typeface="Arial" charset="0"/>
              <a:buNone/>
            </a:pPr>
            <a:r>
              <a:rPr lang="en-US" sz="2400">
                <a:ea typeface="Calibri" pitchFamily="34" charset="0"/>
                <a:cs typeface="Times New Roman" pitchFamily="18" charset="0"/>
              </a:rPr>
              <a:t>How should it/they be pitched? i.e. to whom are they speaking?</a:t>
            </a:r>
            <a:endParaRPr lang="en-US" sz="2400">
              <a:latin typeface="Calibri" pitchFamily="34" charset="0"/>
              <a:ea typeface="Calibri" pitchFamily="34" charset="0"/>
              <a:cs typeface="Times New Roman" pitchFamily="18" charset="0"/>
            </a:endParaRPr>
          </a:p>
        </p:txBody>
      </p:sp>
      <p:pic>
        <p:nvPicPr>
          <p:cNvPr id="35843" name="Picture 3"/>
          <p:cNvPicPr>
            <a:picLocks noChangeAspect="1"/>
          </p:cNvPicPr>
          <p:nvPr/>
        </p:nvPicPr>
        <p:blipFill>
          <a:blip r:embed="rId3"/>
          <a:srcRect/>
          <a:stretch>
            <a:fillRect/>
          </a:stretch>
        </p:blipFill>
        <p:spPr bwMode="auto">
          <a:xfrm>
            <a:off x="76202" y="3225800"/>
            <a:ext cx="4035425" cy="2946400"/>
          </a:xfrm>
          <a:prstGeom prst="rect">
            <a:avLst/>
          </a:prstGeom>
          <a:noFill/>
          <a:ln w="9525">
            <a:noFill/>
            <a:miter lim="800000"/>
            <a:headEnd/>
            <a:tailEnd/>
          </a:ln>
        </p:spPr>
      </p:pic>
      <p:cxnSp>
        <p:nvCxnSpPr>
          <p:cNvPr id="7" name="Straight Arrow Connector 6"/>
          <p:cNvCxnSpPr/>
          <p:nvPr/>
        </p:nvCxnSpPr>
        <p:spPr>
          <a:xfrm flipH="1">
            <a:off x="1219200" y="1600200"/>
            <a:ext cx="2133600" cy="1371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10200" y="1711327"/>
            <a:ext cx="1676400" cy="12604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846" name="TextBox 9"/>
          <p:cNvSpPr txBox="1">
            <a:spLocks noChangeArrowheads="1"/>
          </p:cNvSpPr>
          <p:nvPr/>
        </p:nvSpPr>
        <p:spPr bwMode="auto">
          <a:xfrm>
            <a:off x="457200" y="1771650"/>
            <a:ext cx="1219200" cy="1200150"/>
          </a:xfrm>
          <a:prstGeom prst="rect">
            <a:avLst/>
          </a:prstGeom>
          <a:noFill/>
          <a:ln w="9525">
            <a:noFill/>
            <a:miter lim="800000"/>
            <a:headEnd/>
            <a:tailEnd/>
          </a:ln>
        </p:spPr>
        <p:txBody>
          <a:bodyPr>
            <a:spAutoFit/>
          </a:bodyPr>
          <a:lstStyle/>
          <a:p>
            <a:r>
              <a:rPr lang="en-US" dirty="0"/>
              <a:t>Others in your scholarly field</a:t>
            </a:r>
          </a:p>
        </p:txBody>
      </p:sp>
      <p:sp>
        <p:nvSpPr>
          <p:cNvPr id="35847" name="TextBox 10"/>
          <p:cNvSpPr txBox="1">
            <a:spLocks noChangeArrowheads="1"/>
          </p:cNvSpPr>
          <p:nvPr/>
        </p:nvSpPr>
        <p:spPr bwMode="auto">
          <a:xfrm>
            <a:off x="7162800" y="1905000"/>
            <a:ext cx="1447800" cy="1200329"/>
          </a:xfrm>
          <a:prstGeom prst="rect">
            <a:avLst/>
          </a:prstGeom>
          <a:noFill/>
          <a:ln w="9525">
            <a:noFill/>
            <a:miter lim="800000"/>
            <a:headEnd/>
            <a:tailEnd/>
          </a:ln>
        </p:spPr>
        <p:txBody>
          <a:bodyPr>
            <a:spAutoFit/>
          </a:bodyPr>
          <a:lstStyle/>
          <a:p>
            <a:r>
              <a:rPr lang="en-US" dirty="0"/>
              <a:t>To Chair, Dean, CAP, VPAP, PEVC, Chancellor</a:t>
            </a:r>
          </a:p>
        </p:txBody>
      </p:sp>
      <p:sp>
        <p:nvSpPr>
          <p:cNvPr id="35848" name="Text Box 9"/>
          <p:cNvSpPr txBox="1">
            <a:spLocks noChangeArrowheads="1"/>
          </p:cNvSpPr>
          <p:nvPr/>
        </p:nvSpPr>
        <p:spPr bwMode="auto">
          <a:xfrm>
            <a:off x="2137064" y="180110"/>
            <a:ext cx="7010400" cy="519113"/>
          </a:xfrm>
          <a:prstGeom prst="rect">
            <a:avLst/>
          </a:prstGeom>
          <a:noFill/>
          <a:ln w="9525">
            <a:noFill/>
            <a:miter lim="800000"/>
            <a:headEnd/>
            <a:tailEnd/>
          </a:ln>
        </p:spPr>
        <p:txBody>
          <a:bodyPr>
            <a:spAutoFit/>
          </a:bodyPr>
          <a:lstStyle/>
          <a:p>
            <a:pPr>
              <a:spcBef>
                <a:spcPct val="50000"/>
              </a:spcBef>
            </a:pPr>
            <a:r>
              <a:rPr lang="en-US" sz="2800" b="1" dirty="0">
                <a:solidFill>
                  <a:srgbClr val="7A6E67"/>
                </a:solidFill>
              </a:rPr>
              <a:t>Candidate’s Self Statement</a:t>
            </a:r>
          </a:p>
        </p:txBody>
      </p:sp>
    </p:spTree>
    <p:extLst>
      <p:ext uri="{BB962C8B-B14F-4D97-AF65-F5344CB8AC3E}">
        <p14:creationId xmlns:p14="http://schemas.microsoft.com/office/powerpoint/2010/main" val="86235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b="1" dirty="0"/>
              <a:t>Self Statement</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Autofit/>
          </a:bodyPr>
          <a:lstStyle/>
          <a:p>
            <a:r>
              <a:rPr lang="en-US" sz="2000" dirty="0"/>
              <a:t>For merits it can only be two pages long</a:t>
            </a:r>
          </a:p>
          <a:p>
            <a:r>
              <a:rPr lang="en-US" sz="2000" dirty="0"/>
              <a:t>For promotions, it may be longer, but the longer you make it, the less likely it will be carefully read from beginning to end – so be judicious</a:t>
            </a:r>
          </a:p>
          <a:p>
            <a:r>
              <a:rPr lang="en-US" sz="2000" dirty="0"/>
              <a:t>Other people’s self statements could be a good resource (inside/outside department), but always ask yourself </a:t>
            </a:r>
            <a:r>
              <a:rPr lang="en-US" sz="2000" i="1" dirty="0"/>
              <a:t>was it good? </a:t>
            </a:r>
            <a:r>
              <a:rPr lang="en-US" sz="2000" dirty="0"/>
              <a:t>You don’t know whether the statement helped or hindered the decision.</a:t>
            </a:r>
            <a:endParaRPr lang="en-US" sz="2000" i="1" dirty="0"/>
          </a:p>
        </p:txBody>
      </p:sp>
      <p:pic>
        <p:nvPicPr>
          <p:cNvPr id="4" name="Picture 3">
            <a:extLst>
              <a:ext uri="{FF2B5EF4-FFF2-40B4-BE49-F238E27FC236}">
                <a16:creationId xmlns:a16="http://schemas.microsoft.com/office/drawing/2014/main" id="{42E581E7-C5D5-44BA-9A3D-B787CA1709F5}"/>
              </a:ext>
            </a:extLst>
          </p:cNvPr>
          <p:cNvPicPr>
            <a:picLocks noChangeAspect="1"/>
          </p:cNvPicPr>
          <p:nvPr/>
        </p:nvPicPr>
        <p:blipFill rotWithShape="1">
          <a:blip r:embed="rId2"/>
          <a:srcRect r="2536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496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990" y="1890152"/>
            <a:ext cx="8676409" cy="4801314"/>
          </a:xfrm>
          <a:prstGeom prst="rect">
            <a:avLst/>
          </a:prstGeom>
          <a:noFill/>
        </p:spPr>
        <p:txBody>
          <a:bodyPr wrap="square" rtlCol="0">
            <a:spAutoFit/>
          </a:bodyPr>
          <a:lstStyle/>
          <a:p>
            <a:endParaRPr lang="en-US" dirty="0"/>
          </a:p>
          <a:p>
            <a:r>
              <a:rPr lang="en-US" b="1" dirty="0"/>
              <a:t>Research</a:t>
            </a:r>
          </a:p>
          <a:p>
            <a:pPr marL="342900" indent="-342900">
              <a:buAutoNum type="arabicParenR"/>
            </a:pPr>
            <a:r>
              <a:rPr lang="en-US" dirty="0"/>
              <a:t>Is the description of the research understandable to someone not in the field? Could you turn around and summarize immediately after reading it?</a:t>
            </a:r>
          </a:p>
          <a:p>
            <a:pPr marL="342900" indent="-342900">
              <a:buAutoNum type="arabicParenR"/>
            </a:pPr>
            <a:r>
              <a:rPr lang="en-US" dirty="0"/>
              <a:t>Is it clear who is the driving intellectual force of the work? This is particularly important if the research is the result of a collaboration</a:t>
            </a:r>
          </a:p>
          <a:p>
            <a:pPr marL="342900" indent="-342900">
              <a:buAutoNum type="arabicParenR"/>
            </a:pPr>
            <a:r>
              <a:rPr lang="en-US" dirty="0"/>
              <a:t>Has the importance of the research been communicated? How does it advance the mission of the university?</a:t>
            </a:r>
          </a:p>
          <a:p>
            <a:pPr marL="342900" indent="-342900">
              <a:buAutoNum type="arabicParenR"/>
            </a:pPr>
            <a:r>
              <a:rPr lang="en-US" dirty="0"/>
              <a:t>Has the impact of the research been communicated? </a:t>
            </a:r>
          </a:p>
          <a:p>
            <a:pPr marL="342900" indent="-342900">
              <a:buAutoNum type="arabicParenR"/>
            </a:pPr>
            <a:r>
              <a:rPr lang="en-US" dirty="0"/>
              <a:t>Is there a good balance between necessary blowing of one’s own horn and perspective?</a:t>
            </a:r>
          </a:p>
          <a:p>
            <a:pPr marL="342900" indent="-342900">
              <a:buAutoNum type="arabicParenR"/>
            </a:pPr>
            <a:r>
              <a:rPr lang="en-US" dirty="0"/>
              <a:t>Is there jargon that should be eliminated?</a:t>
            </a:r>
          </a:p>
          <a:p>
            <a:pPr marL="342900" indent="-342900">
              <a:buAutoNum type="arabicParenR"/>
            </a:pPr>
            <a:r>
              <a:rPr lang="en-US" dirty="0"/>
              <a:t>Are assumptions made? e.g. is the reader expected to understand the importance of a publication in the journal of YYY or a talk at conference XXX or an invitation to speak at University ZZZ </a:t>
            </a:r>
            <a:r>
              <a:rPr lang="en-US" dirty="0" err="1"/>
              <a:t>etc</a:t>
            </a:r>
            <a:r>
              <a:rPr lang="en-US" dirty="0"/>
              <a:t>?</a:t>
            </a:r>
          </a:p>
          <a:p>
            <a:endParaRPr lang="en-US" dirty="0"/>
          </a:p>
          <a:p>
            <a:pPr marL="342900" indent="-342900">
              <a:buAutoNum type="arabicParenR"/>
            </a:pPr>
            <a:endParaRPr lang="en-US" dirty="0"/>
          </a:p>
        </p:txBody>
      </p:sp>
      <p:pic>
        <p:nvPicPr>
          <p:cNvPr id="3" name="Picture 2"/>
          <p:cNvPicPr>
            <a:picLocks noChangeAspect="1"/>
          </p:cNvPicPr>
          <p:nvPr/>
        </p:nvPicPr>
        <p:blipFill>
          <a:blip r:embed="rId2"/>
          <a:stretch>
            <a:fillRect/>
          </a:stretch>
        </p:blipFill>
        <p:spPr>
          <a:xfrm>
            <a:off x="3568903" y="157582"/>
            <a:ext cx="4800600" cy="1905000"/>
          </a:xfrm>
          <a:prstGeom prst="rect">
            <a:avLst/>
          </a:prstGeom>
        </p:spPr>
      </p:pic>
    </p:spTree>
    <p:extLst>
      <p:ext uri="{BB962C8B-B14F-4D97-AF65-F5344CB8AC3E}">
        <p14:creationId xmlns:p14="http://schemas.microsoft.com/office/powerpoint/2010/main" val="2257921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817" y="737755"/>
            <a:ext cx="8686801" cy="2585323"/>
          </a:xfrm>
          <a:prstGeom prst="rect">
            <a:avLst/>
          </a:prstGeom>
          <a:noFill/>
        </p:spPr>
        <p:txBody>
          <a:bodyPr wrap="square" rtlCol="0">
            <a:spAutoFit/>
          </a:bodyPr>
          <a:lstStyle/>
          <a:p>
            <a:r>
              <a:rPr lang="en-US" b="1" dirty="0"/>
              <a:t>Teaching</a:t>
            </a:r>
          </a:p>
          <a:p>
            <a:endParaRPr lang="en-US" dirty="0"/>
          </a:p>
          <a:p>
            <a:pPr marL="342900" indent="-342900">
              <a:buAutoNum type="arabicParenR"/>
            </a:pPr>
            <a:r>
              <a:rPr lang="en-US" dirty="0"/>
              <a:t>Is teaching addressed?</a:t>
            </a:r>
          </a:p>
          <a:p>
            <a:pPr marL="342900" indent="-342900">
              <a:buAutoNum type="arabicParenR"/>
            </a:pPr>
            <a:r>
              <a:rPr lang="en-US" dirty="0"/>
              <a:t>Is the candidate’s interest in/passion for teaching communicated?</a:t>
            </a:r>
          </a:p>
          <a:p>
            <a:pPr marL="342900" indent="-342900">
              <a:buAutoNum type="arabicParenR"/>
            </a:pPr>
            <a:r>
              <a:rPr lang="en-US" dirty="0"/>
              <a:t>Are the contributions well-described –e.g. development of new courses, large lecture versus graduate etc.?</a:t>
            </a:r>
          </a:p>
          <a:p>
            <a:pPr marL="342900" indent="-342900">
              <a:buAutoNum type="arabicParenR"/>
            </a:pPr>
            <a:endParaRPr lang="en-US" dirty="0"/>
          </a:p>
          <a:p>
            <a:pPr marL="342900" indent="-342900">
              <a:buAutoNum type="arabicParenR"/>
            </a:pPr>
            <a:r>
              <a:rPr lang="en-US" dirty="0"/>
              <a:t>If there were problems with teaching are these acknowledged and approaches re how to improve addressed? </a:t>
            </a:r>
          </a:p>
        </p:txBody>
      </p:sp>
      <p:pic>
        <p:nvPicPr>
          <p:cNvPr id="1026" name="Picture 2" descr="http://pfl.grad.ncsu.edu/files/2013/11/Behave-like-a-teach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2265" y="4114798"/>
            <a:ext cx="3820147" cy="254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869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854" y="581892"/>
            <a:ext cx="8416637" cy="3139321"/>
          </a:xfrm>
          <a:prstGeom prst="rect">
            <a:avLst/>
          </a:prstGeom>
          <a:noFill/>
        </p:spPr>
        <p:txBody>
          <a:bodyPr wrap="square" rtlCol="0">
            <a:spAutoFit/>
          </a:bodyPr>
          <a:lstStyle/>
          <a:p>
            <a:r>
              <a:rPr lang="en-US" b="1" dirty="0"/>
              <a:t>Service</a:t>
            </a:r>
          </a:p>
          <a:p>
            <a:endParaRPr lang="en-US" dirty="0"/>
          </a:p>
          <a:p>
            <a:pPr marL="342900" indent="-342900">
              <a:buAutoNum type="arabicParenR"/>
            </a:pPr>
            <a:r>
              <a:rPr lang="en-US" dirty="0"/>
              <a:t>Have the service contributions been adequately described? Lists are not helpful and the lists are elsewhere in the file. </a:t>
            </a:r>
          </a:p>
          <a:p>
            <a:pPr marL="342900" indent="-342900">
              <a:buAutoNum type="arabicParenR"/>
            </a:pPr>
            <a:r>
              <a:rPr lang="en-US" dirty="0"/>
              <a:t>Not everyone knows what the “PGT” committee is! Be aware that different departments have different names/acronyms for the same thing. </a:t>
            </a:r>
          </a:p>
          <a:p>
            <a:pPr marL="342900" indent="-342900">
              <a:buAutoNum type="arabicParenR"/>
            </a:pPr>
            <a:r>
              <a:rPr lang="en-US" dirty="0"/>
              <a:t>Has some context been given? Being a part of the undergraduate advising committee may mean you meet with 20 or 200 students. Being graduate advisor may mean you are all alone or one of three advisors etc.</a:t>
            </a:r>
          </a:p>
          <a:p>
            <a:pPr marL="342900" indent="-342900">
              <a:buAutoNum type="arabicParenR"/>
            </a:pPr>
            <a:r>
              <a:rPr lang="en-US" dirty="0"/>
              <a:t>If a committee was particularly demanding, has this been explained? Hours per week/month is one way to illustrate this- also room for this in </a:t>
            </a:r>
            <a:r>
              <a:rPr lang="en-US" dirty="0" err="1"/>
              <a:t>efile</a:t>
            </a:r>
            <a:r>
              <a:rPr lang="en-US" dirty="0"/>
              <a:t> section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123" y="4085604"/>
            <a:ext cx="3701498" cy="2358212"/>
          </a:xfrm>
          <a:prstGeom prst="rect">
            <a:avLst/>
          </a:prstGeom>
        </p:spPr>
      </p:pic>
    </p:spTree>
    <p:extLst>
      <p:ext uri="{BB962C8B-B14F-4D97-AF65-F5344CB8AC3E}">
        <p14:creationId xmlns:p14="http://schemas.microsoft.com/office/powerpoint/2010/main" val="1654431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4"/>
          <p:cNvSpPr txBox="1">
            <a:spLocks noChangeArrowheads="1"/>
          </p:cNvSpPr>
          <p:nvPr/>
        </p:nvSpPr>
        <p:spPr bwMode="auto">
          <a:xfrm>
            <a:off x="152400" y="1374776"/>
            <a:ext cx="8991600" cy="2068195"/>
          </a:xfrm>
          <a:prstGeom prst="rect">
            <a:avLst/>
          </a:prstGeom>
          <a:noFill/>
          <a:ln w="9525">
            <a:noFill/>
            <a:miter lim="800000"/>
            <a:headEnd/>
            <a:tailEnd/>
          </a:ln>
        </p:spPr>
        <p:txBody>
          <a:bodyPr>
            <a:spAutoFit/>
          </a:bodyPr>
          <a:lstStyle/>
          <a:p>
            <a:pPr>
              <a:lnSpc>
                <a:spcPct val="107000"/>
              </a:lnSpc>
              <a:buFont typeface="Arial" charset="0"/>
              <a:buNone/>
            </a:pPr>
            <a:r>
              <a:rPr lang="en-US" sz="2400" dirty="0">
                <a:ea typeface="Calibri" pitchFamily="34" charset="0"/>
                <a:cs typeface="Times New Roman" pitchFamily="18" charset="0"/>
              </a:rPr>
              <a:t>What can be included?</a:t>
            </a:r>
          </a:p>
          <a:p>
            <a:pPr>
              <a:lnSpc>
                <a:spcPct val="107000"/>
              </a:lnSpc>
              <a:buFont typeface="Arial" charset="0"/>
              <a:buNone/>
            </a:pPr>
            <a:r>
              <a:rPr lang="en-US" sz="2400" dirty="0">
                <a:ea typeface="Calibri" pitchFamily="34" charset="0"/>
                <a:cs typeface="Times New Roman" pitchFamily="18" charset="0"/>
              </a:rPr>
              <a:t>Research, teaching, service that </a:t>
            </a:r>
            <a:r>
              <a:rPr lang="en-US" sz="2400" b="1" dirty="0">
                <a:solidFill>
                  <a:srgbClr val="FF0000"/>
                </a:solidFill>
                <a:ea typeface="Calibri" pitchFamily="34" charset="0"/>
                <a:cs typeface="Times New Roman" pitchFamily="18" charset="0"/>
              </a:rPr>
              <a:t>is in the file – </a:t>
            </a:r>
            <a:r>
              <a:rPr lang="en-US" sz="2400" dirty="0">
                <a:ea typeface="Calibri" pitchFamily="34" charset="0"/>
                <a:cs typeface="Times New Roman" pitchFamily="18" charset="0"/>
              </a:rPr>
              <a:t> a common reason for return of files is because of inclusion of other things</a:t>
            </a:r>
          </a:p>
          <a:p>
            <a:pPr>
              <a:lnSpc>
                <a:spcPct val="107000"/>
              </a:lnSpc>
              <a:buFont typeface="Arial" charset="0"/>
              <a:buNone/>
            </a:pPr>
            <a:endParaRPr lang="en-US" sz="2400" dirty="0">
              <a:ea typeface="Calibri" pitchFamily="34" charset="0"/>
              <a:cs typeface="Times New Roman" pitchFamily="18" charset="0"/>
            </a:endParaRPr>
          </a:p>
          <a:p>
            <a:pPr>
              <a:lnSpc>
                <a:spcPct val="107000"/>
              </a:lnSpc>
              <a:buFont typeface="Arial" charset="0"/>
              <a:buChar char="•"/>
            </a:pPr>
            <a:endParaRPr lang="en-US" sz="2400" dirty="0">
              <a:latin typeface="Calibri" pitchFamily="34" charset="0"/>
              <a:ea typeface="Calibri" pitchFamily="34" charset="0"/>
              <a:cs typeface="Times New Roman" pitchFamily="18" charset="0"/>
            </a:endParaRPr>
          </a:p>
        </p:txBody>
      </p:sp>
      <p:pic>
        <p:nvPicPr>
          <p:cNvPr id="36866" name="Picture 5"/>
          <p:cNvPicPr>
            <a:picLocks noChangeAspect="1"/>
          </p:cNvPicPr>
          <p:nvPr/>
        </p:nvPicPr>
        <p:blipFill>
          <a:blip r:embed="rId3"/>
          <a:srcRect/>
          <a:stretch>
            <a:fillRect/>
          </a:stretch>
        </p:blipFill>
        <p:spPr bwMode="auto">
          <a:xfrm>
            <a:off x="5334000" y="3429000"/>
            <a:ext cx="3276600" cy="3276600"/>
          </a:xfrm>
          <a:prstGeom prst="rect">
            <a:avLst/>
          </a:prstGeom>
          <a:noFill/>
          <a:ln w="9525">
            <a:noFill/>
            <a:miter lim="800000"/>
            <a:headEnd/>
            <a:tailEnd/>
          </a:ln>
        </p:spPr>
      </p:pic>
      <p:sp>
        <p:nvSpPr>
          <p:cNvPr id="36867" name="TextBox 6"/>
          <p:cNvSpPr txBox="1">
            <a:spLocks noChangeArrowheads="1"/>
          </p:cNvSpPr>
          <p:nvPr/>
        </p:nvSpPr>
        <p:spPr bwMode="auto">
          <a:xfrm>
            <a:off x="2514600" y="4567238"/>
            <a:ext cx="3505200" cy="882678"/>
          </a:xfrm>
          <a:prstGeom prst="rect">
            <a:avLst/>
          </a:prstGeom>
          <a:noFill/>
          <a:ln w="9525">
            <a:noFill/>
            <a:miter lim="800000"/>
            <a:headEnd/>
            <a:tailEnd/>
          </a:ln>
        </p:spPr>
        <p:txBody>
          <a:bodyPr>
            <a:spAutoFit/>
          </a:bodyPr>
          <a:lstStyle/>
          <a:p>
            <a:pPr>
              <a:lnSpc>
                <a:spcPct val="107000"/>
              </a:lnSpc>
            </a:pPr>
            <a:r>
              <a:rPr lang="en-US" sz="2400">
                <a:ea typeface="Calibri" pitchFamily="34" charset="0"/>
                <a:cs typeface="Times New Roman" pitchFamily="18" charset="0"/>
              </a:rPr>
              <a:t>What shouldn’t be included?</a:t>
            </a:r>
            <a:endParaRPr lang="en-US" sz="2400">
              <a:latin typeface="Calibri" pitchFamily="34" charset="0"/>
              <a:ea typeface="Calibri" pitchFamily="34" charset="0"/>
              <a:cs typeface="Times New Roman" pitchFamily="18" charset="0"/>
            </a:endParaRPr>
          </a:p>
        </p:txBody>
      </p:sp>
      <p:sp>
        <p:nvSpPr>
          <p:cNvPr id="36868" name="Text Box 6"/>
          <p:cNvSpPr txBox="1">
            <a:spLocks noChangeArrowheads="1"/>
          </p:cNvSpPr>
          <p:nvPr/>
        </p:nvSpPr>
        <p:spPr bwMode="auto">
          <a:xfrm>
            <a:off x="609600" y="762002"/>
            <a:ext cx="7010400" cy="519113"/>
          </a:xfrm>
          <a:prstGeom prst="rect">
            <a:avLst/>
          </a:prstGeom>
          <a:noFill/>
          <a:ln w="9525">
            <a:noFill/>
            <a:miter lim="800000"/>
            <a:headEnd/>
            <a:tailEnd/>
          </a:ln>
        </p:spPr>
        <p:txBody>
          <a:bodyPr>
            <a:spAutoFit/>
          </a:bodyPr>
          <a:lstStyle/>
          <a:p>
            <a:pPr>
              <a:spcBef>
                <a:spcPct val="50000"/>
              </a:spcBef>
            </a:pPr>
            <a:r>
              <a:rPr lang="en-US" sz="2800" b="1">
                <a:solidFill>
                  <a:srgbClr val="7A6E67"/>
                </a:solidFill>
              </a:rPr>
              <a:t>Candidate’s Self Statement</a:t>
            </a:r>
          </a:p>
        </p:txBody>
      </p:sp>
    </p:spTree>
    <p:extLst>
      <p:ext uri="{BB962C8B-B14F-4D97-AF65-F5344CB8AC3E}">
        <p14:creationId xmlns:p14="http://schemas.microsoft.com/office/powerpoint/2010/main" val="391195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Table Discussion of Questions distributed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655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C4F9-6454-4E91-943A-8516E2EBF84D}"/>
              </a:ext>
            </a:extLst>
          </p:cNvPr>
          <p:cNvSpPr>
            <a:spLocks noGrp="1"/>
          </p:cNvSpPr>
          <p:nvPr>
            <p:ph type="title"/>
          </p:nvPr>
        </p:nvSpPr>
        <p:spPr/>
        <p:txBody>
          <a:bodyPr/>
          <a:lstStyle/>
          <a:p>
            <a:r>
              <a:rPr lang="en-US" dirty="0"/>
              <a:t>The UC Academic Personnel Manual</a:t>
            </a:r>
          </a:p>
        </p:txBody>
      </p:sp>
      <p:pic>
        <p:nvPicPr>
          <p:cNvPr id="10" name="Content Placeholder 9">
            <a:extLst>
              <a:ext uri="{FF2B5EF4-FFF2-40B4-BE49-F238E27FC236}">
                <a16:creationId xmlns:a16="http://schemas.microsoft.com/office/drawing/2014/main" id="{D3AA3060-BE5F-401C-A281-7583BFE9F635}"/>
              </a:ext>
            </a:extLst>
          </p:cNvPr>
          <p:cNvPicPr>
            <a:picLocks noGrp="1" noChangeAspect="1"/>
          </p:cNvPicPr>
          <p:nvPr>
            <p:ph idx="1"/>
          </p:nvPr>
        </p:nvPicPr>
        <p:blipFill>
          <a:blip r:embed="rId2"/>
          <a:stretch>
            <a:fillRect/>
          </a:stretch>
        </p:blipFill>
        <p:spPr>
          <a:xfrm>
            <a:off x="704144" y="1825625"/>
            <a:ext cx="7735712" cy="4351338"/>
          </a:xfrm>
          <a:prstGeom prst="rect">
            <a:avLst/>
          </a:prstGeom>
        </p:spPr>
      </p:pic>
      <p:sp>
        <p:nvSpPr>
          <p:cNvPr id="11" name="Left Arrow 4">
            <a:extLst>
              <a:ext uri="{FF2B5EF4-FFF2-40B4-BE49-F238E27FC236}">
                <a16:creationId xmlns:a16="http://schemas.microsoft.com/office/drawing/2014/main" id="{B5430134-DD7A-46F8-8F60-8E3A15A0D118}"/>
              </a:ext>
            </a:extLst>
          </p:cNvPr>
          <p:cNvSpPr/>
          <p:nvPr/>
        </p:nvSpPr>
        <p:spPr>
          <a:xfrm>
            <a:off x="7505570" y="4438362"/>
            <a:ext cx="630643" cy="1316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0728BCB3-1D70-4200-8265-ECB642F4BF88}"/>
              </a:ext>
            </a:extLst>
          </p:cNvPr>
          <p:cNvSpPr/>
          <p:nvPr/>
        </p:nvSpPr>
        <p:spPr>
          <a:xfrm>
            <a:off x="704144" y="1420345"/>
            <a:ext cx="294198" cy="270344"/>
          </a:xfrm>
          <a:prstGeom prst="smileyFac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Smiley Face 13">
            <a:extLst>
              <a:ext uri="{FF2B5EF4-FFF2-40B4-BE49-F238E27FC236}">
                <a16:creationId xmlns:a16="http://schemas.microsoft.com/office/drawing/2014/main" id="{C8D3B351-B5B1-4EB4-A3D3-FFFC5FF2D34B}"/>
              </a:ext>
            </a:extLst>
          </p:cNvPr>
          <p:cNvSpPr/>
          <p:nvPr/>
        </p:nvSpPr>
        <p:spPr>
          <a:xfrm>
            <a:off x="1856310" y="1471350"/>
            <a:ext cx="294198" cy="270344"/>
          </a:xfrm>
          <a:prstGeom prst="smileyFac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208CEE3C-22B3-4429-A341-31D3A0C2FEC8}"/>
              </a:ext>
            </a:extLst>
          </p:cNvPr>
          <p:cNvSpPr/>
          <p:nvPr/>
        </p:nvSpPr>
        <p:spPr>
          <a:xfrm>
            <a:off x="1239146" y="1449954"/>
            <a:ext cx="294198" cy="270344"/>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A18C17AF-B813-41C3-9A48-D6CDF6D4AF6C}"/>
              </a:ext>
            </a:extLst>
          </p:cNvPr>
          <p:cNvSpPr/>
          <p:nvPr/>
        </p:nvSpPr>
        <p:spPr>
          <a:xfrm>
            <a:off x="2524572" y="1440095"/>
            <a:ext cx="294198" cy="270344"/>
          </a:xfrm>
          <a:prstGeom prst="smileyFac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59357354-E82B-4332-9729-EBABAB637A34}"/>
              </a:ext>
            </a:extLst>
          </p:cNvPr>
          <p:cNvSpPr/>
          <p:nvPr/>
        </p:nvSpPr>
        <p:spPr>
          <a:xfrm>
            <a:off x="3374010" y="1439421"/>
            <a:ext cx="294198" cy="270344"/>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FF2F7719-58B7-4ABF-A92D-7CFF53D47015}"/>
              </a:ext>
            </a:extLst>
          </p:cNvPr>
          <p:cNvSpPr/>
          <p:nvPr/>
        </p:nvSpPr>
        <p:spPr>
          <a:xfrm>
            <a:off x="4107915" y="1476718"/>
            <a:ext cx="294198" cy="270344"/>
          </a:xfrm>
          <a:prstGeom prst="smileyFac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D65DE47-EB8A-4A81-B103-87A378F5B75B}"/>
              </a:ext>
            </a:extLst>
          </p:cNvPr>
          <p:cNvSpPr txBox="1"/>
          <p:nvPr/>
        </p:nvSpPr>
        <p:spPr>
          <a:xfrm>
            <a:off x="546410" y="6389649"/>
            <a:ext cx="5129561" cy="923330"/>
          </a:xfrm>
          <a:prstGeom prst="rect">
            <a:avLst/>
          </a:prstGeom>
          <a:noFill/>
        </p:spPr>
        <p:txBody>
          <a:bodyPr wrap="square" rtlCol="0">
            <a:spAutoFit/>
          </a:bodyPr>
          <a:lstStyle/>
          <a:p>
            <a:r>
              <a:rPr lang="en-US" dirty="0">
                <a:hlinkClick r:id="rId3"/>
              </a:rPr>
              <a:t>http://Academicpersonnel.ucr.edu/</a:t>
            </a:r>
            <a:endParaRPr lang="en-US" dirty="0"/>
          </a:p>
          <a:p>
            <a:endParaRPr lang="en-US" dirty="0"/>
          </a:p>
          <a:p>
            <a:endParaRPr lang="en-US" dirty="0"/>
          </a:p>
        </p:txBody>
      </p:sp>
    </p:spTree>
    <p:extLst>
      <p:ext uri="{BB962C8B-B14F-4D97-AF65-F5344CB8AC3E}">
        <p14:creationId xmlns:p14="http://schemas.microsoft.com/office/powerpoint/2010/main" val="1654522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given to tables</a:t>
            </a:r>
          </a:p>
        </p:txBody>
      </p:sp>
      <p:sp>
        <p:nvSpPr>
          <p:cNvPr id="5" name="Content Placeholder 4"/>
          <p:cNvSpPr>
            <a:spLocks noGrp="1"/>
          </p:cNvSpPr>
          <p:nvPr>
            <p:ph idx="1"/>
          </p:nvPr>
        </p:nvSpPr>
        <p:spPr/>
        <p:txBody>
          <a:bodyPr/>
          <a:lstStyle/>
          <a:p>
            <a:r>
              <a:rPr lang="en-US" dirty="0"/>
              <a:t>How would you determine how much is enough in terms of research to make tenure?</a:t>
            </a:r>
          </a:p>
          <a:p>
            <a:r>
              <a:rPr lang="en-US" dirty="0"/>
              <a:t>What service commitments do you think are appropriate for an assistant professor?</a:t>
            </a:r>
          </a:p>
          <a:p>
            <a:r>
              <a:rPr lang="en-US" dirty="0"/>
              <a:t>How do you think reviewers (inside UCR and whomever will be asked to evaluate your work from outside UCR) will measure the impact of your research?</a:t>
            </a:r>
          </a:p>
          <a:p>
            <a:r>
              <a:rPr lang="en-US" dirty="0"/>
              <a:t>What do you think you have to do to get excellent teaching evaluations?</a:t>
            </a:r>
          </a:p>
        </p:txBody>
      </p:sp>
    </p:spTree>
    <p:extLst>
      <p:ext uri="{BB962C8B-B14F-4D97-AF65-F5344CB8AC3E}">
        <p14:creationId xmlns:p14="http://schemas.microsoft.com/office/powerpoint/2010/main" val="490357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given to tables</a:t>
            </a:r>
          </a:p>
        </p:txBody>
      </p:sp>
      <p:sp>
        <p:nvSpPr>
          <p:cNvPr id="3" name="Content Placeholder 2"/>
          <p:cNvSpPr>
            <a:spLocks noGrp="1"/>
          </p:cNvSpPr>
          <p:nvPr>
            <p:ph idx="1"/>
          </p:nvPr>
        </p:nvSpPr>
        <p:spPr/>
        <p:txBody>
          <a:bodyPr/>
          <a:lstStyle/>
          <a:p>
            <a:r>
              <a:rPr lang="en-US" dirty="0"/>
              <a:t>How might having a baby/adopting a baby potentially affect the time you have to make tenure?</a:t>
            </a:r>
          </a:p>
          <a:p>
            <a:r>
              <a:rPr lang="en-US" dirty="0"/>
              <a:t>What impact would not seeing eye to eye with your Chair have on your ability to make tenure?</a:t>
            </a:r>
          </a:p>
          <a:p>
            <a:r>
              <a:rPr lang="en-US" dirty="0"/>
              <a:t>What would you do if you suffered a major illness?</a:t>
            </a:r>
          </a:p>
          <a:p>
            <a:r>
              <a:rPr lang="en-US" dirty="0"/>
              <a:t>Do you have any questions that are not already on the agenda?</a:t>
            </a:r>
          </a:p>
        </p:txBody>
      </p:sp>
    </p:spTree>
    <p:extLst>
      <p:ext uri="{BB962C8B-B14F-4D97-AF65-F5344CB8AC3E}">
        <p14:creationId xmlns:p14="http://schemas.microsoft.com/office/powerpoint/2010/main" val="2866265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srcRect l="8026" r="10266"/>
          <a:stretch/>
        </p:blipFill>
        <p:spPr>
          <a:xfrm>
            <a:off x="3979704" y="484632"/>
            <a:ext cx="4684549" cy="5733288"/>
          </a:xfrm>
          <a:prstGeom prst="rect">
            <a:avLst/>
          </a:prstGeom>
          <a:effectLst/>
        </p:spPr>
      </p:pic>
      <p:sp>
        <p:nvSpPr>
          <p:cNvPr id="2" name="Title 1"/>
          <p:cNvSpPr>
            <a:spLocks noGrp="1"/>
          </p:cNvSpPr>
          <p:nvPr>
            <p:ph type="title"/>
          </p:nvPr>
        </p:nvSpPr>
        <p:spPr>
          <a:xfrm>
            <a:off x="486697" y="629267"/>
            <a:ext cx="2750279" cy="1676603"/>
          </a:xfrm>
        </p:spPr>
        <p:txBody>
          <a:bodyPr>
            <a:normAutofit/>
          </a:bodyPr>
          <a:lstStyle/>
          <a:p>
            <a:r>
              <a:rPr lang="en-US" sz="3600">
                <a:solidFill>
                  <a:schemeClr val="bg1"/>
                </a:solidFill>
              </a:rPr>
              <a:t>Time and work/life management</a:t>
            </a:r>
          </a:p>
        </p:txBody>
      </p:sp>
      <p:sp>
        <p:nvSpPr>
          <p:cNvPr id="8" name="Content Placeholder 7"/>
          <p:cNvSpPr>
            <a:spLocks noGrp="1"/>
          </p:cNvSpPr>
          <p:nvPr>
            <p:ph idx="1"/>
          </p:nvPr>
        </p:nvSpPr>
        <p:spPr>
          <a:xfrm>
            <a:off x="153749" y="2305870"/>
            <a:ext cx="3220629" cy="3912051"/>
          </a:xfrm>
        </p:spPr>
        <p:txBody>
          <a:bodyPr>
            <a:normAutofit lnSpcReduction="10000"/>
          </a:bodyPr>
          <a:lstStyle/>
          <a:p>
            <a:r>
              <a:rPr lang="en-US" sz="2000" dirty="0"/>
              <a:t>Keep perspective</a:t>
            </a:r>
          </a:p>
          <a:p>
            <a:r>
              <a:rPr lang="en-US" sz="2000" dirty="0"/>
              <a:t>Rotate focus</a:t>
            </a:r>
          </a:p>
          <a:p>
            <a:r>
              <a:rPr lang="en-US" sz="2000" dirty="0"/>
              <a:t>Explain to your loved ones ahead of time when there may be periods of intense work and stress – forewarning really helps</a:t>
            </a:r>
          </a:p>
          <a:p>
            <a:r>
              <a:rPr lang="en-US" sz="2000" dirty="0"/>
              <a:t>Make sure you express your appreciation for those around you so when your focus is on work, it does not make them feel they are in second place</a:t>
            </a:r>
          </a:p>
          <a:p>
            <a:endParaRPr lang="en-US" sz="2000" dirty="0">
              <a:solidFill>
                <a:schemeClr val="bg1"/>
              </a:solidFill>
            </a:endParaRPr>
          </a:p>
        </p:txBody>
      </p:sp>
      <p:pic>
        <p:nvPicPr>
          <p:cNvPr id="3" name="Picture 2"/>
          <p:cNvPicPr>
            <a:picLocks noChangeAspect="1"/>
          </p:cNvPicPr>
          <p:nvPr/>
        </p:nvPicPr>
        <p:blipFill>
          <a:blip r:embed="rId3"/>
          <a:stretch>
            <a:fillRect/>
          </a:stretch>
        </p:blipFill>
        <p:spPr>
          <a:xfrm>
            <a:off x="2548844" y="126307"/>
            <a:ext cx="816148" cy="1026629"/>
          </a:xfrm>
          <a:prstGeom prst="rect">
            <a:avLst/>
          </a:prstGeom>
        </p:spPr>
      </p:pic>
    </p:spTree>
    <p:extLst>
      <p:ext uri="{BB962C8B-B14F-4D97-AF65-F5344CB8AC3E}">
        <p14:creationId xmlns:p14="http://schemas.microsoft.com/office/powerpoint/2010/main" val="1744371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worked for me - tips for time management</a:t>
            </a:r>
          </a:p>
        </p:txBody>
      </p:sp>
      <p:sp>
        <p:nvSpPr>
          <p:cNvPr id="4" name="Content Placeholder 2"/>
          <p:cNvSpPr>
            <a:spLocks noGrp="1"/>
          </p:cNvSpPr>
          <p:nvPr>
            <p:ph idx="1"/>
          </p:nvPr>
        </p:nvSpPr>
        <p:spPr/>
        <p:txBody>
          <a:bodyPr>
            <a:normAutofit/>
          </a:bodyPr>
          <a:lstStyle/>
          <a:p>
            <a:endParaRPr lang="en-US" dirty="0"/>
          </a:p>
          <a:p>
            <a:r>
              <a:rPr lang="en-US" dirty="0"/>
              <a:t>Create a schedule of activities with due dates so you can plan and work ahead – reduces stress</a:t>
            </a:r>
          </a:p>
          <a:p>
            <a:r>
              <a:rPr lang="en-US" dirty="0"/>
              <a:t>Schedule your day and only let true emergencies interfere with the schedule. If you don’t, you will work hard and accomplish little! Include time for new initiatives or even thinking about them</a:t>
            </a:r>
          </a:p>
          <a:p>
            <a:r>
              <a:rPr lang="en-US" dirty="0"/>
              <a:t>Scheduling includes when to deal with e mails. Turn off the sound and maybe also the pop-ups if you cannot resist looking at them. Don’t be distracted by cell phone calls, restrict those who have your cell phone number and don’t have it ping when an e mail comes in</a:t>
            </a:r>
          </a:p>
          <a:p>
            <a:r>
              <a:rPr lang="en-US" dirty="0"/>
              <a:t>Keep e mail folders to manage the relative urgencies of them and/or subject matter </a:t>
            </a:r>
          </a:p>
        </p:txBody>
      </p:sp>
      <p:pic>
        <p:nvPicPr>
          <p:cNvPr id="3" name="Picture 2"/>
          <p:cNvPicPr>
            <a:picLocks noChangeAspect="1"/>
          </p:cNvPicPr>
          <p:nvPr/>
        </p:nvPicPr>
        <p:blipFill>
          <a:blip r:embed="rId2"/>
          <a:stretch>
            <a:fillRect/>
          </a:stretch>
        </p:blipFill>
        <p:spPr>
          <a:xfrm>
            <a:off x="6597661" y="226931"/>
            <a:ext cx="2351605" cy="1814095"/>
          </a:xfrm>
          <a:prstGeom prst="rect">
            <a:avLst/>
          </a:prstGeom>
        </p:spPr>
      </p:pic>
    </p:spTree>
    <p:extLst>
      <p:ext uri="{BB962C8B-B14F-4D97-AF65-F5344CB8AC3E}">
        <p14:creationId xmlns:p14="http://schemas.microsoft.com/office/powerpoint/2010/main" val="1825098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70" r="5329" b="-1"/>
          <a:stretch/>
        </p:blipFill>
        <p:spPr>
          <a:xfrm>
            <a:off x="5455258" y="2322707"/>
            <a:ext cx="3635349" cy="2726514"/>
          </a:xfrm>
          <a:prstGeom prst="rect">
            <a:avLst/>
          </a:prstGeom>
        </p:spPr>
      </p:pic>
      <p:sp>
        <p:nvSpPr>
          <p:cNvPr id="2" name="Title 1"/>
          <p:cNvSpPr>
            <a:spLocks noGrp="1"/>
          </p:cNvSpPr>
          <p:nvPr>
            <p:ph type="title"/>
          </p:nvPr>
        </p:nvSpPr>
        <p:spPr>
          <a:xfrm>
            <a:off x="437264" y="478241"/>
            <a:ext cx="5017238" cy="1325563"/>
          </a:xfrm>
        </p:spPr>
        <p:txBody>
          <a:bodyPr>
            <a:normAutofit/>
          </a:bodyPr>
          <a:lstStyle/>
          <a:p>
            <a:pPr>
              <a:lnSpc>
                <a:spcPct val="70000"/>
              </a:lnSpc>
            </a:pPr>
            <a:r>
              <a:rPr lang="en-US" sz="3700" b="1" dirty="0"/>
              <a:t>What worked for me - tips for time management</a:t>
            </a:r>
          </a:p>
        </p:txBody>
      </p:sp>
      <p:sp>
        <p:nvSpPr>
          <p:cNvPr id="3" name="Content Placeholder 2"/>
          <p:cNvSpPr>
            <a:spLocks noGrp="1"/>
          </p:cNvSpPr>
          <p:nvPr>
            <p:ph idx="1"/>
          </p:nvPr>
        </p:nvSpPr>
        <p:spPr>
          <a:xfrm>
            <a:off x="437264" y="1938740"/>
            <a:ext cx="5017238" cy="4089920"/>
          </a:xfrm>
        </p:spPr>
        <p:txBody>
          <a:bodyPr>
            <a:normAutofit/>
          </a:bodyPr>
          <a:lstStyle/>
          <a:p>
            <a:pPr>
              <a:lnSpc>
                <a:spcPct val="70000"/>
              </a:lnSpc>
            </a:pPr>
            <a:r>
              <a:rPr lang="en-US" sz="2200"/>
              <a:t>Use your time optimally. I used to record my lectures and listen to last year’s during soccer games (mom is still watching the game!)-most efficient prep for the current year</a:t>
            </a:r>
          </a:p>
          <a:p>
            <a:pPr>
              <a:lnSpc>
                <a:spcPct val="70000"/>
              </a:lnSpc>
            </a:pPr>
            <a:r>
              <a:rPr lang="en-US" sz="2200"/>
              <a:t>I would read journal articles during the kid’s pre-game warm up</a:t>
            </a:r>
          </a:p>
          <a:p>
            <a:pPr>
              <a:lnSpc>
                <a:spcPct val="70000"/>
              </a:lnSpc>
            </a:pPr>
            <a:r>
              <a:rPr lang="en-US" sz="2200"/>
              <a:t>I would work in my car during soccer and baseball practices</a:t>
            </a:r>
          </a:p>
          <a:p>
            <a:pPr>
              <a:lnSpc>
                <a:spcPct val="70000"/>
              </a:lnSpc>
            </a:pPr>
            <a:r>
              <a:rPr lang="en-US" sz="2200"/>
              <a:t>I still divide tasks between those that need optimal focus (do during best working hours) and those I can do when tired in the evening (e.g. answer emails, write letters of recommendation).</a:t>
            </a:r>
          </a:p>
          <a:p>
            <a:pPr>
              <a:lnSpc>
                <a:spcPct val="70000"/>
              </a:lnSpc>
            </a:pPr>
            <a:endParaRPr lang="en-US" sz="2200"/>
          </a:p>
        </p:txBody>
      </p:sp>
    </p:spTree>
    <p:extLst>
      <p:ext uri="{BB962C8B-B14F-4D97-AF65-F5344CB8AC3E}">
        <p14:creationId xmlns:p14="http://schemas.microsoft.com/office/powerpoint/2010/main" val="2562725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from previous groups</a:t>
            </a:r>
          </a:p>
        </p:txBody>
      </p:sp>
      <p:sp>
        <p:nvSpPr>
          <p:cNvPr id="3" name="Content Placeholder 2"/>
          <p:cNvSpPr>
            <a:spLocks noGrp="1"/>
          </p:cNvSpPr>
          <p:nvPr>
            <p:ph idx="1"/>
          </p:nvPr>
        </p:nvSpPr>
        <p:spPr/>
        <p:txBody>
          <a:bodyPr>
            <a:normAutofit/>
          </a:bodyPr>
          <a:lstStyle/>
          <a:p>
            <a:pPr marL="514350" indent="-514350">
              <a:buAutoNum type="arabicParenR"/>
            </a:pPr>
            <a:r>
              <a:rPr lang="en-US" dirty="0"/>
              <a:t>How to say no  - best to have worked out a rough  </a:t>
            </a:r>
          </a:p>
          <a:p>
            <a:pPr marL="0" indent="0">
              <a:buNone/>
            </a:pPr>
            <a:r>
              <a:rPr lang="en-US" dirty="0"/>
              <a:t>        service participation plan with your Chair. </a:t>
            </a:r>
          </a:p>
          <a:p>
            <a:pPr marL="0" indent="0">
              <a:buNone/>
            </a:pPr>
            <a:endParaRPr lang="en-US" dirty="0"/>
          </a:p>
          <a:p>
            <a:pPr marL="0" indent="0">
              <a:buNone/>
            </a:pPr>
            <a:r>
              <a:rPr lang="en-US" dirty="0"/>
              <a:t>2)  How to decide what to expend your service efforts on.   </a:t>
            </a:r>
          </a:p>
          <a:p>
            <a:pPr marL="514350" indent="-514350">
              <a:buAutoNum type="alphaLcParenR"/>
            </a:pPr>
            <a:r>
              <a:rPr lang="en-US" dirty="0"/>
              <a:t>Think about contributions that will be useful to the department/school/campus and will further your career goals – e.g. seminar series, annual symposium, graduate student admissions, faculty search committees</a:t>
            </a:r>
          </a:p>
          <a:p>
            <a:pPr marL="514350" indent="-514350">
              <a:buAutoNum type="alphaLcParenR"/>
            </a:pPr>
            <a:r>
              <a:rPr lang="en-US" dirty="0"/>
              <a:t>Work on something you have a passion for/long term interest in</a:t>
            </a:r>
          </a:p>
          <a:p>
            <a:pPr marL="514350" indent="-514350">
              <a:buAutoNum type="alphaLcParenR"/>
            </a:pPr>
            <a:r>
              <a:rPr lang="en-US" dirty="0"/>
              <a:t>Only work on committees you perceive as actually accomplishing a goal   </a:t>
            </a:r>
          </a:p>
          <a:p>
            <a:pPr marL="514350" indent="-514350">
              <a:buAutoNum type="alphaLcParenR"/>
            </a:pPr>
            <a:r>
              <a:rPr lang="en-US" dirty="0"/>
              <a:t>Say yes to grant reviewing duties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6713" y="1378226"/>
            <a:ext cx="1467905" cy="1614695"/>
          </a:xfrm>
          <a:prstGeom prst="rect">
            <a:avLst/>
          </a:prstGeom>
        </p:spPr>
      </p:pic>
    </p:spTree>
    <p:extLst>
      <p:ext uri="{BB962C8B-B14F-4D97-AF65-F5344CB8AC3E}">
        <p14:creationId xmlns:p14="http://schemas.microsoft.com/office/powerpoint/2010/main" val="2974426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from previous groups</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3) When to go up for tenure – best discussed with your Chair, </a:t>
            </a:r>
            <a:r>
              <a:rPr lang="en-US" dirty="0">
                <a:solidFill>
                  <a:srgbClr val="FF0000"/>
                </a:solidFill>
              </a:rPr>
              <a:t>but</a:t>
            </a:r>
            <a:r>
              <a:rPr lang="en-US" dirty="0"/>
              <a:t> with an up-to-date </a:t>
            </a:r>
            <a:r>
              <a:rPr lang="en-US" dirty="0" err="1"/>
              <a:t>efile</a:t>
            </a:r>
            <a:r>
              <a:rPr lang="en-US" dirty="0"/>
              <a:t> serving as the basis of the discussion</a:t>
            </a:r>
          </a:p>
          <a:p>
            <a:pPr marL="0" indent="0">
              <a:buNone/>
            </a:pPr>
            <a:r>
              <a:rPr lang="en-US" dirty="0"/>
              <a:t>4) Quality versus quantity of publications – holistic review including number, importance, impact, where published/citations, senior authorship, driving force of work, how many from your main research focus versus collaborative etc.</a:t>
            </a:r>
          </a:p>
        </p:txBody>
      </p:sp>
    </p:spTree>
    <p:extLst>
      <p:ext uri="{BB962C8B-B14F-4D97-AF65-F5344CB8AC3E}">
        <p14:creationId xmlns:p14="http://schemas.microsoft.com/office/powerpoint/2010/main" val="2974653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What a Junior Faculty Member had wished she had known about</a:t>
            </a:r>
          </a:p>
        </p:txBody>
      </p:sp>
      <p:pic>
        <p:nvPicPr>
          <p:cNvPr id="4" name="Content Placeholder 3"/>
          <p:cNvPicPr>
            <a:picLocks noGrp="1" noChangeAspect="1"/>
          </p:cNvPicPr>
          <p:nvPr>
            <p:ph idx="1"/>
          </p:nvPr>
        </p:nvPicPr>
        <p:blipFill>
          <a:blip r:embed="rId2"/>
          <a:stretch>
            <a:fillRect/>
          </a:stretch>
        </p:blipFill>
        <p:spPr>
          <a:xfrm>
            <a:off x="1090930" y="1825625"/>
            <a:ext cx="6962140" cy="4351338"/>
          </a:xfrm>
          <a:prstGeom prst="rect">
            <a:avLst/>
          </a:prstGeom>
        </p:spPr>
      </p:pic>
    </p:spTree>
    <p:extLst>
      <p:ext uri="{BB962C8B-B14F-4D97-AF65-F5344CB8AC3E}">
        <p14:creationId xmlns:p14="http://schemas.microsoft.com/office/powerpoint/2010/main" val="167979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How do you make yourself known in the field?</a:t>
            </a:r>
          </a:p>
        </p:txBody>
      </p:sp>
      <p:sp>
        <p:nvSpPr>
          <p:cNvPr id="3" name="Content Placeholder 2"/>
          <p:cNvSpPr>
            <a:spLocks noGrp="1"/>
          </p:cNvSpPr>
          <p:nvPr>
            <p:ph idx="1"/>
          </p:nvPr>
        </p:nvSpPr>
        <p:spPr/>
        <p:txBody>
          <a:bodyPr>
            <a:normAutofit/>
          </a:bodyPr>
          <a:lstStyle/>
          <a:p>
            <a:r>
              <a:rPr lang="en-US" dirty="0"/>
              <a:t>Present your work at meetings –small focused ones are best so that you meet people. In the sciences, examples would be Gordon conferences and </a:t>
            </a:r>
            <a:r>
              <a:rPr lang="en-US" dirty="0" err="1"/>
              <a:t>Faseb</a:t>
            </a:r>
            <a:r>
              <a:rPr lang="en-US" dirty="0"/>
              <a:t> summer conferences</a:t>
            </a:r>
          </a:p>
          <a:p>
            <a:r>
              <a:rPr lang="en-US" dirty="0"/>
              <a:t>Run a seminar series for your department and invite people in your field</a:t>
            </a:r>
          </a:p>
          <a:p>
            <a:r>
              <a:rPr lang="en-US" dirty="0"/>
              <a:t>Start a local conference in your field to which you can invite those whom you would like to get to know about your work</a:t>
            </a:r>
          </a:p>
          <a:p>
            <a:r>
              <a:rPr lang="en-US" dirty="0"/>
              <a:t>If there are senior faculty in the same research area in your department, ask them to introduce you to people at meetings</a:t>
            </a:r>
          </a:p>
          <a:p>
            <a:r>
              <a:rPr lang="en-US" dirty="0"/>
              <a:t>Publish, and publish early so that there is time to be noticed</a:t>
            </a:r>
          </a:p>
        </p:txBody>
      </p:sp>
      <p:pic>
        <p:nvPicPr>
          <p:cNvPr id="4" name="Picture 3">
            <a:extLst>
              <a:ext uri="{FF2B5EF4-FFF2-40B4-BE49-F238E27FC236}">
                <a16:creationId xmlns:a16="http://schemas.microsoft.com/office/drawing/2014/main" id="{56506983-6CD5-48B8-A0FA-FBD2ACC2F915}"/>
              </a:ext>
            </a:extLst>
          </p:cNvPr>
          <p:cNvPicPr>
            <a:picLocks noChangeAspect="1"/>
          </p:cNvPicPr>
          <p:nvPr/>
        </p:nvPicPr>
        <p:blipFill>
          <a:blip r:embed="rId2"/>
          <a:stretch>
            <a:fillRect/>
          </a:stretch>
        </p:blipFill>
        <p:spPr>
          <a:xfrm>
            <a:off x="3346516" y="5185133"/>
            <a:ext cx="2205872" cy="1470214"/>
          </a:xfrm>
          <a:prstGeom prst="rect">
            <a:avLst/>
          </a:prstGeom>
        </p:spPr>
      </p:pic>
    </p:spTree>
    <p:extLst>
      <p:ext uri="{BB962C8B-B14F-4D97-AF65-F5344CB8AC3E}">
        <p14:creationId xmlns:p14="http://schemas.microsoft.com/office/powerpoint/2010/main" val="3288157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74074"/>
            <a:ext cx="8593282" cy="4985980"/>
          </a:xfrm>
          <a:prstGeom prst="rect">
            <a:avLst/>
          </a:prstGeom>
          <a:noFill/>
        </p:spPr>
        <p:txBody>
          <a:bodyPr wrap="square" rtlCol="0">
            <a:spAutoFit/>
          </a:bodyPr>
          <a:lstStyle/>
          <a:p>
            <a:r>
              <a:rPr lang="en-US" sz="2800" b="1" dirty="0"/>
              <a:t>For Your Tenure/SOE Letters, who should you suggest as an external reviewer?</a:t>
            </a:r>
          </a:p>
          <a:p>
            <a:endParaRPr lang="en-US" sz="2800" b="1" dirty="0"/>
          </a:p>
          <a:p>
            <a:r>
              <a:rPr lang="en-US" b="1" dirty="0"/>
              <a:t>Who yes?</a:t>
            </a:r>
          </a:p>
          <a:p>
            <a:pPr marL="342900" indent="-342900">
              <a:buAutoNum type="arabicParenR"/>
            </a:pPr>
            <a:r>
              <a:rPr lang="en-US" dirty="0"/>
              <a:t>Respected names in your field</a:t>
            </a:r>
          </a:p>
          <a:p>
            <a:pPr marL="342900" indent="-342900">
              <a:buAutoNum type="arabicParenR"/>
            </a:pPr>
            <a:r>
              <a:rPr lang="en-US" dirty="0"/>
              <a:t>Those at an academic level above you</a:t>
            </a:r>
          </a:p>
          <a:p>
            <a:pPr marL="342900" indent="-342900">
              <a:buAutoNum type="arabicParenR"/>
            </a:pPr>
            <a:r>
              <a:rPr lang="en-US" dirty="0"/>
              <a:t>Those whom you think will be fair</a:t>
            </a:r>
          </a:p>
          <a:p>
            <a:pPr marL="342900" indent="-342900">
              <a:buAutoNum type="arabicParenR"/>
            </a:pPr>
            <a:r>
              <a:rPr lang="en-US" dirty="0"/>
              <a:t>Try to arrange for some from UC</a:t>
            </a:r>
          </a:p>
          <a:p>
            <a:endParaRPr lang="en-US" dirty="0"/>
          </a:p>
          <a:p>
            <a:r>
              <a:rPr lang="en-US" b="1" dirty="0"/>
              <a:t>Who not?</a:t>
            </a:r>
          </a:p>
          <a:p>
            <a:pPr marL="342900" indent="-342900">
              <a:buAutoNum type="arabicParenR"/>
            </a:pPr>
            <a:r>
              <a:rPr lang="en-US" dirty="0"/>
              <a:t>Do not suggest people with whom you have collaborated recently. While they may be well qualified to comment on the work, they may not be considered objective</a:t>
            </a:r>
          </a:p>
          <a:p>
            <a:pPr marL="342900" indent="-342900">
              <a:buAutoNum type="arabicParenR"/>
            </a:pPr>
            <a:r>
              <a:rPr lang="en-US" dirty="0"/>
              <a:t>Do not suggest your peers – those who you were a graduate student or postdoc with</a:t>
            </a:r>
          </a:p>
          <a:p>
            <a:pPr marL="342900" indent="-342900">
              <a:buAutoNum type="arabicParenR"/>
            </a:pPr>
            <a:r>
              <a:rPr lang="en-US" dirty="0"/>
              <a:t>Do not suggest only people from a prior institution. This suggests a lack of impact of your work</a:t>
            </a:r>
          </a:p>
          <a:p>
            <a:pPr marL="342900" indent="-342900">
              <a:buAutoNum type="arabicParenR"/>
            </a:pPr>
            <a:r>
              <a:rPr lang="en-US" dirty="0"/>
              <a:t>Depending on years since PhD/postdoc, a former advisor may not be a wise choice</a:t>
            </a:r>
          </a:p>
        </p:txBody>
      </p:sp>
      <p:pic>
        <p:nvPicPr>
          <p:cNvPr id="3" name="Picture 2">
            <a:extLst>
              <a:ext uri="{FF2B5EF4-FFF2-40B4-BE49-F238E27FC236}">
                <a16:creationId xmlns:a16="http://schemas.microsoft.com/office/drawing/2014/main" id="{075EDF3A-8E37-4515-9691-452170A4FEA6}"/>
              </a:ext>
            </a:extLst>
          </p:cNvPr>
          <p:cNvPicPr>
            <a:picLocks noChangeAspect="1"/>
          </p:cNvPicPr>
          <p:nvPr/>
        </p:nvPicPr>
        <p:blipFill>
          <a:blip r:embed="rId2"/>
          <a:stretch>
            <a:fillRect/>
          </a:stretch>
        </p:blipFill>
        <p:spPr>
          <a:xfrm>
            <a:off x="5108787" y="1266864"/>
            <a:ext cx="2847975" cy="1600200"/>
          </a:xfrm>
          <a:prstGeom prst="rect">
            <a:avLst/>
          </a:prstGeom>
        </p:spPr>
      </p:pic>
    </p:spTree>
    <p:extLst>
      <p:ext uri="{BB962C8B-B14F-4D97-AF65-F5344CB8AC3E}">
        <p14:creationId xmlns:p14="http://schemas.microsoft.com/office/powerpoint/2010/main" val="185431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defRPr/>
            </a:pPr>
            <a:r>
              <a:rPr lang="en-US" b="1" dirty="0">
                <a:solidFill>
                  <a:srgbClr val="7A6E67"/>
                </a:solidFill>
                <a:cs typeface="+mj-cs"/>
              </a:rPr>
              <a:t>The CALL</a:t>
            </a:r>
          </a:p>
        </p:txBody>
      </p:sp>
      <p:sp>
        <p:nvSpPr>
          <p:cNvPr id="3" name="Content Placeholder 2"/>
          <p:cNvSpPr>
            <a:spLocks noGrp="1"/>
          </p:cNvSpPr>
          <p:nvPr>
            <p:ph idx="1"/>
          </p:nvPr>
        </p:nvSpPr>
        <p:spPr>
          <a:xfrm>
            <a:off x="628650" y="2330371"/>
            <a:ext cx="7886700" cy="4351338"/>
          </a:xfrm>
        </p:spPr>
        <p:txBody>
          <a:bodyPr>
            <a:normAutofit lnSpcReduction="10000"/>
          </a:bodyPr>
          <a:lstStyle/>
          <a:p>
            <a:pPr eaLnBrk="1" hangingPunct="1">
              <a:defRPr/>
            </a:pPr>
            <a:r>
              <a:rPr lang="en-US" altLang="en-US" sz="2800" dirty="0">
                <a:ea typeface="ＭＳ Ｐゴシック" pitchFamily="34" charset="-128"/>
                <a:hlinkClick r:id="rId2"/>
              </a:rPr>
              <a:t>APM 220-8-C</a:t>
            </a:r>
            <a:r>
              <a:rPr lang="en-US" altLang="en-US" sz="2800" dirty="0">
                <a:ea typeface="ＭＳ Ｐゴシック" pitchFamily="34" charset="-128"/>
              </a:rPr>
              <a:t>: </a:t>
            </a:r>
            <a:r>
              <a:rPr lang="ja-JP" altLang="en-US" sz="2800" dirty="0">
                <a:ea typeface="ＭＳ Ｐゴシック" pitchFamily="34" charset="-128"/>
              </a:rPr>
              <a:t>“</a:t>
            </a:r>
            <a:r>
              <a:rPr lang="en-US" altLang="ja-JP" sz="2800" dirty="0">
                <a:ea typeface="ＭＳ Ｐゴシック" pitchFamily="34" charset="-128"/>
              </a:rPr>
              <a:t>Each campus shall develop guidelines and checklists to instruct chairs about their duties and responsibilities in connection with personnel reviews.</a:t>
            </a:r>
            <a:r>
              <a:rPr lang="ja-JP" altLang="en-US" sz="2800" dirty="0">
                <a:ea typeface="ＭＳ Ｐゴシック" pitchFamily="34" charset="-128"/>
              </a:rPr>
              <a:t>”</a:t>
            </a:r>
            <a:r>
              <a:rPr lang="en-US" altLang="ja-JP" sz="2800" dirty="0">
                <a:ea typeface="ＭＳ Ｐゴシック" pitchFamily="34" charset="-128"/>
              </a:rPr>
              <a:t> </a:t>
            </a:r>
          </a:p>
          <a:p>
            <a:pPr eaLnBrk="1" hangingPunct="1">
              <a:defRPr/>
            </a:pPr>
            <a:r>
              <a:rPr lang="en-US" altLang="en-US" sz="2800" dirty="0">
                <a:ea typeface="ＭＳ Ｐゴシック" pitchFamily="34" charset="-128"/>
              </a:rPr>
              <a:t>This administrative document describes the review process implementation at UCR.</a:t>
            </a:r>
          </a:p>
          <a:p>
            <a:pPr eaLnBrk="1" hangingPunct="1">
              <a:defRPr/>
            </a:pPr>
            <a:r>
              <a:rPr lang="en-US" altLang="en-US" sz="2800" dirty="0">
                <a:ea typeface="ＭＳ Ｐゴシック" pitchFamily="34" charset="-128"/>
              </a:rPr>
              <a:t>This is a UC-Riverside document maintained by the Academic Personnel Office and found on the APO website.</a:t>
            </a:r>
          </a:p>
          <a:p>
            <a:pPr eaLnBrk="1" hangingPunct="1">
              <a:buFont typeface="Wingdings" panose="05000000000000000000" pitchFamily="2" charset="2"/>
              <a:buNone/>
              <a:defRPr/>
            </a:pPr>
            <a:r>
              <a:rPr lang="en-US" altLang="en-US" sz="1800" i="1" dirty="0">
                <a:ea typeface="ＭＳ Ｐゴシック" pitchFamily="34" charset="-128"/>
              </a:rPr>
              <a:t>Link:</a:t>
            </a:r>
            <a:r>
              <a:rPr lang="en-US" altLang="en-US" sz="1800" dirty="0">
                <a:ea typeface="ＭＳ Ｐゴシック" pitchFamily="34" charset="-128"/>
              </a:rPr>
              <a:t> </a:t>
            </a:r>
          </a:p>
          <a:p>
            <a:pPr eaLnBrk="1" hangingPunct="1">
              <a:buFont typeface="Wingdings" panose="05000000000000000000" pitchFamily="2" charset="2"/>
              <a:buNone/>
              <a:defRPr/>
            </a:pPr>
            <a:r>
              <a:rPr lang="en-US" altLang="en-US" sz="1800" dirty="0">
                <a:ea typeface="ＭＳ Ｐゴシック" pitchFamily="34" charset="-128"/>
                <a:hlinkClick r:id="rId3"/>
              </a:rPr>
              <a:t>http://academicpersonnel.ucr.edu/academicreviews/FacCall/index.php</a:t>
            </a:r>
            <a:endParaRPr lang="en-US" altLang="en-US" sz="1800" dirty="0">
              <a:ea typeface="ＭＳ Ｐゴシック" pitchFamily="34" charset="-128"/>
            </a:endParaRPr>
          </a:p>
          <a:p>
            <a:pPr eaLnBrk="1" hangingPunct="1">
              <a:buFont typeface="Wingdings" panose="05000000000000000000" pitchFamily="2" charset="2"/>
              <a:buNone/>
              <a:defRPr/>
            </a:pPr>
            <a:endParaRPr lang="en-US" altLang="en-US" sz="2000" dirty="0">
              <a:ea typeface="ＭＳ Ｐゴシック" pitchFamily="34" charset="-128"/>
            </a:endParaRPr>
          </a:p>
          <a:p>
            <a:pPr eaLnBrk="1" hangingPunct="1">
              <a:defRPr/>
            </a:pPr>
            <a:endParaRPr lang="en-US" altLang="en-US" dirty="0">
              <a:ea typeface="ＭＳ Ｐゴシック" pitchFamily="34" charset="-128"/>
            </a:endParaRPr>
          </a:p>
        </p:txBody>
      </p:sp>
      <p:pic>
        <p:nvPicPr>
          <p:cNvPr id="4" name="Picture 3"/>
          <p:cNvPicPr>
            <a:picLocks noChangeAspect="1"/>
          </p:cNvPicPr>
          <p:nvPr/>
        </p:nvPicPr>
        <p:blipFill>
          <a:blip r:embed="rId4"/>
          <a:stretch>
            <a:fillRect/>
          </a:stretch>
        </p:blipFill>
        <p:spPr>
          <a:xfrm>
            <a:off x="4653547" y="137068"/>
            <a:ext cx="3231160" cy="2121592"/>
          </a:xfrm>
          <a:prstGeom prst="rect">
            <a:avLst/>
          </a:prstGeom>
        </p:spPr>
      </p:pic>
      <p:sp>
        <p:nvSpPr>
          <p:cNvPr id="5" name="Left Arrow 4"/>
          <p:cNvSpPr/>
          <p:nvPr/>
        </p:nvSpPr>
        <p:spPr>
          <a:xfrm>
            <a:off x="7884707" y="1360628"/>
            <a:ext cx="630643" cy="1316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DF58D7AB-FEE6-4329-AA2C-AE24D0D2471E}"/>
              </a:ext>
            </a:extLst>
          </p:cNvPr>
          <p:cNvSpPr/>
          <p:nvPr/>
        </p:nvSpPr>
        <p:spPr>
          <a:xfrm>
            <a:off x="2346901" y="892735"/>
            <a:ext cx="294198" cy="27034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A1CDB50D-EFAA-4162-9BAD-57AC51541F50}"/>
              </a:ext>
            </a:extLst>
          </p:cNvPr>
          <p:cNvSpPr/>
          <p:nvPr/>
        </p:nvSpPr>
        <p:spPr>
          <a:xfrm>
            <a:off x="2777516" y="892735"/>
            <a:ext cx="294198" cy="27034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B66843-5819-4A57-8770-8539A38C7C38}"/>
              </a:ext>
            </a:extLst>
          </p:cNvPr>
          <p:cNvPicPr>
            <a:picLocks noChangeAspect="1"/>
          </p:cNvPicPr>
          <p:nvPr/>
        </p:nvPicPr>
        <p:blipFill>
          <a:blip r:embed="rId5"/>
          <a:stretch>
            <a:fillRect/>
          </a:stretch>
        </p:blipFill>
        <p:spPr>
          <a:xfrm>
            <a:off x="3290503" y="863629"/>
            <a:ext cx="304826" cy="280440"/>
          </a:xfrm>
          <a:prstGeom prst="rect">
            <a:avLst/>
          </a:prstGeom>
        </p:spPr>
      </p:pic>
    </p:spTree>
    <p:extLst>
      <p:ext uri="{BB962C8B-B14F-4D97-AF65-F5344CB8AC3E}">
        <p14:creationId xmlns:p14="http://schemas.microsoft.com/office/powerpoint/2010/main" val="3429672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550717"/>
            <a:ext cx="8229600" cy="762000"/>
          </a:xfrm>
        </p:spPr>
        <p:txBody>
          <a:bodyPr>
            <a:normAutofit fontScale="90000"/>
          </a:bodyPr>
          <a:lstStyle/>
          <a:p>
            <a:pPr algn="ctr" eaLnBrk="1" hangingPunct="1"/>
            <a:r>
              <a:rPr lang="en-US" sz="3600" b="1" dirty="0">
                <a:solidFill>
                  <a:srgbClr val="7A6E67"/>
                </a:solidFill>
                <a:latin typeface="Calibri" pitchFamily="34" charset="0"/>
              </a:rPr>
              <a:t>What can be included in Packet that goes to external reviewers?</a:t>
            </a:r>
          </a:p>
        </p:txBody>
      </p:sp>
      <p:sp>
        <p:nvSpPr>
          <p:cNvPr id="28674" name="Rectangle 5"/>
          <p:cNvSpPr>
            <a:spLocks noGrp="1" noChangeArrowheads="1"/>
          </p:cNvSpPr>
          <p:nvPr>
            <p:ph type="body" sz="half" idx="1"/>
          </p:nvPr>
        </p:nvSpPr>
        <p:spPr/>
        <p:txBody>
          <a:bodyPr>
            <a:normAutofit/>
          </a:bodyPr>
          <a:lstStyle/>
          <a:p>
            <a:pPr>
              <a:lnSpc>
                <a:spcPct val="90000"/>
              </a:lnSpc>
            </a:pPr>
            <a:r>
              <a:rPr lang="en-US" sz="2600" dirty="0"/>
              <a:t>CV </a:t>
            </a:r>
            <a:r>
              <a:rPr lang="en-US" sz="2600" b="1" dirty="0">
                <a:solidFill>
                  <a:srgbClr val="FF0000"/>
                </a:solidFill>
              </a:rPr>
              <a:t>plus-</a:t>
            </a:r>
            <a:r>
              <a:rPr lang="en-US" sz="2600" b="1" dirty="0"/>
              <a:t> </a:t>
            </a:r>
            <a:r>
              <a:rPr lang="en-US" sz="2600" dirty="0"/>
              <a:t>e.g.</a:t>
            </a:r>
            <a:r>
              <a:rPr lang="en-US" sz="2600" b="1" dirty="0"/>
              <a:t> </a:t>
            </a:r>
            <a:r>
              <a:rPr lang="en-US" sz="2600" dirty="0"/>
              <a:t>add hours </a:t>
            </a:r>
            <a:r>
              <a:rPr lang="en-US" sz="2600" dirty="0" err="1"/>
              <a:t>etc</a:t>
            </a:r>
            <a:r>
              <a:rPr lang="en-US" sz="2600" dirty="0"/>
              <a:t> to explain teaching or organizational or service obligations</a:t>
            </a:r>
            <a:endParaRPr lang="en-US" sz="2600" dirty="0">
              <a:solidFill>
                <a:srgbClr val="FF0000"/>
              </a:solidFill>
            </a:endParaRPr>
          </a:p>
          <a:p>
            <a:pPr>
              <a:lnSpc>
                <a:spcPct val="90000"/>
              </a:lnSpc>
            </a:pPr>
            <a:r>
              <a:rPr lang="en-US" sz="2600" dirty="0"/>
              <a:t>Teaching evaluations</a:t>
            </a:r>
          </a:p>
          <a:p>
            <a:pPr>
              <a:lnSpc>
                <a:spcPct val="90000"/>
              </a:lnSpc>
            </a:pPr>
            <a:r>
              <a:rPr lang="en-US" sz="2600" dirty="0"/>
              <a:t>Self statement aimed at those in the same field</a:t>
            </a:r>
          </a:p>
          <a:p>
            <a:pPr>
              <a:lnSpc>
                <a:spcPct val="90000"/>
              </a:lnSpc>
            </a:pPr>
            <a:r>
              <a:rPr lang="en-US" sz="2600" dirty="0"/>
              <a:t>Publications/gallery brochure etc.</a:t>
            </a:r>
          </a:p>
          <a:p>
            <a:pPr>
              <a:lnSpc>
                <a:spcPct val="90000"/>
              </a:lnSpc>
            </a:pPr>
            <a:r>
              <a:rPr lang="en-US" sz="2600" dirty="0"/>
              <a:t>ALL MUST BE INCLUDED IN EFILE</a:t>
            </a:r>
          </a:p>
        </p:txBody>
      </p:sp>
      <p:sp>
        <p:nvSpPr>
          <p:cNvPr id="28675" name="Rectangle 8"/>
          <p:cNvSpPr>
            <a:spLocks noGrp="1" noChangeArrowheads="1"/>
          </p:cNvSpPr>
          <p:nvPr>
            <p:ph sz="half" idx="2"/>
          </p:nvPr>
        </p:nvSpPr>
        <p:spPr/>
        <p:txBody>
          <a:bodyPr/>
          <a:lstStyle/>
          <a:p>
            <a:endParaRPr lang="en-US" sz="2600"/>
          </a:p>
        </p:txBody>
      </p:sp>
      <p:pic>
        <p:nvPicPr>
          <p:cNvPr id="28676" name="Picture 10" descr="dsFeD2wc">
            <a:hlinkClick r:id="rId2"/>
          </p:cNvPr>
          <p:cNvPicPr>
            <a:picLocks noChangeAspect="1" noChangeArrowheads="1"/>
          </p:cNvPicPr>
          <p:nvPr/>
        </p:nvPicPr>
        <p:blipFill>
          <a:blip r:embed="rId3"/>
          <a:srcRect/>
          <a:stretch>
            <a:fillRect/>
          </a:stretch>
        </p:blipFill>
        <p:spPr bwMode="auto">
          <a:xfrm>
            <a:off x="5448300" y="2628900"/>
            <a:ext cx="2400300" cy="2400300"/>
          </a:xfrm>
          <a:prstGeom prst="rect">
            <a:avLst/>
          </a:prstGeom>
          <a:noFill/>
          <a:ln w="9525">
            <a:noFill/>
            <a:miter lim="800000"/>
            <a:headEnd/>
            <a:tailEnd/>
          </a:ln>
        </p:spPr>
      </p:pic>
      <p:sp>
        <p:nvSpPr>
          <p:cNvPr id="28677" name="AutoShape 11"/>
          <p:cNvSpPr>
            <a:spLocks noChangeArrowheads="1"/>
          </p:cNvSpPr>
          <p:nvPr/>
        </p:nvSpPr>
        <p:spPr bwMode="auto">
          <a:xfrm>
            <a:off x="7315200" y="1752600"/>
            <a:ext cx="1295400" cy="7620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a:lstStyle/>
          <a:p>
            <a:pPr algn="ctr"/>
            <a:r>
              <a:rPr lang="en-US"/>
              <a:t>You rock</a:t>
            </a:r>
          </a:p>
        </p:txBody>
      </p:sp>
      <p:sp>
        <p:nvSpPr>
          <p:cNvPr id="28678" name="AutoShape 12"/>
          <p:cNvSpPr>
            <a:spLocks noChangeArrowheads="1"/>
          </p:cNvSpPr>
          <p:nvPr/>
        </p:nvSpPr>
        <p:spPr bwMode="auto">
          <a:xfrm>
            <a:off x="7696200" y="3429000"/>
            <a:ext cx="1447800" cy="990600"/>
          </a:xfrm>
          <a:prstGeom prst="wedgeRoundRectCallout">
            <a:avLst>
              <a:gd name="adj1" fmla="val -45065"/>
              <a:gd name="adj2" fmla="val 33014"/>
              <a:gd name="adj3" fmla="val 16667"/>
            </a:avLst>
          </a:prstGeom>
          <a:solidFill>
            <a:schemeClr val="accent1"/>
          </a:solidFill>
          <a:ln w="9525">
            <a:solidFill>
              <a:schemeClr val="tx1"/>
            </a:solidFill>
            <a:miter lim="800000"/>
            <a:headEnd/>
            <a:tailEnd/>
          </a:ln>
        </p:spPr>
        <p:txBody>
          <a:bodyPr/>
          <a:lstStyle/>
          <a:p>
            <a:pPr algn="ctr"/>
            <a:r>
              <a:rPr lang="en-US"/>
              <a:t>Best professor at UCR</a:t>
            </a:r>
          </a:p>
        </p:txBody>
      </p:sp>
      <p:sp>
        <p:nvSpPr>
          <p:cNvPr id="28679" name="AutoShape 13"/>
          <p:cNvSpPr>
            <a:spLocks noChangeArrowheads="1"/>
          </p:cNvSpPr>
          <p:nvPr/>
        </p:nvSpPr>
        <p:spPr bwMode="auto">
          <a:xfrm rot="10592389" flipH="1">
            <a:off x="6705600" y="5105400"/>
            <a:ext cx="1524000" cy="6858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rot="10800000"/>
          <a:lstStyle/>
          <a:p>
            <a:pPr algn="ctr"/>
            <a:r>
              <a:rPr lang="en-US"/>
              <a:t>Too much homework</a:t>
            </a:r>
          </a:p>
        </p:txBody>
      </p:sp>
      <p:sp>
        <p:nvSpPr>
          <p:cNvPr id="28680" name="AutoShape 14"/>
          <p:cNvSpPr>
            <a:spLocks noChangeArrowheads="1"/>
          </p:cNvSpPr>
          <p:nvPr/>
        </p:nvSpPr>
        <p:spPr bwMode="auto">
          <a:xfrm rot="10638132">
            <a:off x="4326834" y="3505200"/>
            <a:ext cx="1371600" cy="6096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rot="10800000"/>
          <a:lstStyle/>
          <a:p>
            <a:pPr algn="ctr"/>
            <a:r>
              <a:rPr lang="en-US"/>
              <a:t>Knows her stuff</a:t>
            </a:r>
          </a:p>
        </p:txBody>
      </p:sp>
      <p:sp>
        <p:nvSpPr>
          <p:cNvPr id="28681" name="AutoShape 15"/>
          <p:cNvSpPr>
            <a:spLocks noChangeArrowheads="1"/>
          </p:cNvSpPr>
          <p:nvPr/>
        </p:nvSpPr>
        <p:spPr bwMode="auto">
          <a:xfrm flipH="1">
            <a:off x="5029200" y="1676400"/>
            <a:ext cx="1371600" cy="762000"/>
          </a:xfrm>
          <a:prstGeom prst="wedgeRoundRectCallout">
            <a:avLst>
              <a:gd name="adj1" fmla="val -22917"/>
              <a:gd name="adj2" fmla="val 69995"/>
              <a:gd name="adj3" fmla="val 16667"/>
            </a:avLst>
          </a:prstGeom>
          <a:solidFill>
            <a:schemeClr val="accent1"/>
          </a:solidFill>
          <a:ln w="9525">
            <a:solidFill>
              <a:schemeClr val="tx1"/>
            </a:solidFill>
            <a:miter lim="800000"/>
            <a:headEnd/>
            <a:tailEnd/>
          </a:ln>
        </p:spPr>
        <p:txBody>
          <a:bodyPr/>
          <a:lstStyle/>
          <a:p>
            <a:pPr algn="ctr"/>
            <a:r>
              <a:rPr lang="en-US"/>
              <a:t>Exams too hard</a:t>
            </a:r>
          </a:p>
        </p:txBody>
      </p:sp>
      <p:sp>
        <p:nvSpPr>
          <p:cNvPr id="28682" name="AutoShape 16"/>
          <p:cNvSpPr>
            <a:spLocks noChangeArrowheads="1"/>
          </p:cNvSpPr>
          <p:nvPr/>
        </p:nvSpPr>
        <p:spPr bwMode="auto">
          <a:xfrm rot="10800000" flipH="1">
            <a:off x="4572000" y="5105400"/>
            <a:ext cx="1676400" cy="990600"/>
          </a:xfrm>
          <a:prstGeom prst="wedgeRoundRectCallout">
            <a:avLst>
              <a:gd name="adj1" fmla="val -23866"/>
              <a:gd name="adj2" fmla="val 69227"/>
              <a:gd name="adj3" fmla="val 16667"/>
            </a:avLst>
          </a:prstGeom>
          <a:solidFill>
            <a:schemeClr val="accent1"/>
          </a:solidFill>
          <a:ln w="9525">
            <a:solidFill>
              <a:schemeClr val="tx1"/>
            </a:solidFill>
            <a:miter lim="800000"/>
            <a:headEnd/>
            <a:tailEnd/>
          </a:ln>
        </p:spPr>
        <p:txBody>
          <a:bodyPr rot="10800000"/>
          <a:lstStyle/>
          <a:p>
            <a:pPr algn="ctr"/>
            <a:r>
              <a:rPr lang="en-US"/>
              <a:t>Loved the performance piece</a:t>
            </a:r>
          </a:p>
        </p:txBody>
      </p:sp>
    </p:spTree>
    <p:extLst>
      <p:ext uri="{BB962C8B-B14F-4D97-AF65-F5344CB8AC3E}">
        <p14:creationId xmlns:p14="http://schemas.microsoft.com/office/powerpoint/2010/main" val="2657515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Research Program that involves Intellectual Public Engagement </a:t>
            </a:r>
            <a:br>
              <a:rPr lang="en-US" dirty="0"/>
            </a:br>
            <a:endParaRPr lang="en-US" dirty="0"/>
          </a:p>
        </p:txBody>
      </p:sp>
      <p:sp>
        <p:nvSpPr>
          <p:cNvPr id="3" name="Content Placeholder 2"/>
          <p:cNvSpPr>
            <a:spLocks noGrp="1"/>
          </p:cNvSpPr>
          <p:nvPr>
            <p:ph idx="1"/>
          </p:nvPr>
        </p:nvSpPr>
        <p:spPr/>
        <p:txBody>
          <a:bodyPr>
            <a:normAutofit/>
          </a:bodyPr>
          <a:lstStyle/>
          <a:p>
            <a:r>
              <a:rPr lang="en-US" dirty="0"/>
              <a:t>Difficult to be general, but for example what would be research and what would be community service and what would be community involved research?</a:t>
            </a:r>
          </a:p>
          <a:p>
            <a:r>
              <a:rPr lang="en-US" dirty="0"/>
              <a:t>I work on milk immune cells. I publish in Journal of Immunology – research</a:t>
            </a:r>
          </a:p>
          <a:p>
            <a:r>
              <a:rPr lang="en-US" dirty="0"/>
              <a:t>I give continuing education talks at local Breast Feeding coalition meetings – community service</a:t>
            </a:r>
          </a:p>
          <a:p>
            <a:r>
              <a:rPr lang="en-US" dirty="0"/>
              <a:t>If I involve the breast feeding coalition in my research project (Interviewing patients, collecting samples, producing data </a:t>
            </a:r>
            <a:r>
              <a:rPr lang="en-US" dirty="0" err="1"/>
              <a:t>etc</a:t>
            </a:r>
            <a:r>
              <a:rPr lang="en-US" dirty="0"/>
              <a:t>), this would be research involving public intellectual engagement.</a:t>
            </a:r>
          </a:p>
          <a:p>
            <a:endParaRPr lang="en-US" dirty="0"/>
          </a:p>
        </p:txBody>
      </p:sp>
    </p:spTree>
    <p:extLst>
      <p:ext uri="{BB962C8B-B14F-4D97-AF65-F5344CB8AC3E}">
        <p14:creationId xmlns:p14="http://schemas.microsoft.com/office/powerpoint/2010/main" val="3566957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3845274" cy="1676603"/>
          </a:xfrm>
        </p:spPr>
        <p:txBody>
          <a:bodyPr vert="horz" lIns="91440" tIns="45720" rIns="91440" bIns="45720" rtlCol="0" anchor="ctr">
            <a:normAutofit/>
          </a:bodyPr>
          <a:lstStyle/>
          <a:p>
            <a:pPr defTabSz="914400"/>
            <a:r>
              <a:rPr lang="en-US" sz="2100" b="1" dirty="0">
                <a:solidFill>
                  <a:srgbClr val="7030A0"/>
                </a:solidFill>
              </a:rPr>
              <a:t>Come on out and meet people! Encourage other faculty, staff, postdocs, project scientists, grad students </a:t>
            </a:r>
            <a:r>
              <a:rPr lang="en-US" sz="2100" b="1" dirty="0" err="1">
                <a:solidFill>
                  <a:srgbClr val="7030A0"/>
                </a:solidFill>
              </a:rPr>
              <a:t>etc</a:t>
            </a:r>
            <a:endParaRPr lang="en-US" sz="2100" b="1" dirty="0">
              <a:solidFill>
                <a:srgbClr val="7030A0"/>
              </a:solidFill>
            </a:endParaRPr>
          </a:p>
        </p:txBody>
      </p:sp>
      <p:sp>
        <p:nvSpPr>
          <p:cNvPr id="5" name="TextBox 4"/>
          <p:cNvSpPr txBox="1"/>
          <p:nvPr/>
        </p:nvSpPr>
        <p:spPr>
          <a:xfrm>
            <a:off x="486697" y="2174488"/>
            <a:ext cx="3845272" cy="404933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b="1" i="1" dirty="0"/>
              <a:t>Thursday Nights Live</a:t>
            </a:r>
            <a:r>
              <a:rPr lang="en-US" sz="2000" dirty="0"/>
              <a:t> Last one for the Fall is next Thursday, Nov 1st! There is free music, complementary parking in lot 1 for the first 50 car loads of spouses/partners/significant others/friends/community members who do not have UCR parking passes. Come out and dance! </a:t>
            </a:r>
          </a:p>
          <a:p>
            <a:pPr indent="-228600">
              <a:lnSpc>
                <a:spcPct val="90000"/>
              </a:lnSpc>
              <a:spcAft>
                <a:spcPts val="600"/>
              </a:spcAft>
              <a:buFont typeface="Arial" panose="020B0604020202020204" pitchFamily="34" charset="0"/>
              <a:buChar char="•"/>
            </a:pPr>
            <a:r>
              <a:rPr lang="en-US" sz="2000" dirty="0"/>
              <a:t>Children very welcome – they are the best dancers!</a:t>
            </a:r>
          </a:p>
          <a:p>
            <a:pPr indent="-228600">
              <a:lnSpc>
                <a:spcPct val="90000"/>
              </a:lnSpc>
              <a:spcAft>
                <a:spcPts val="600"/>
              </a:spcAft>
              <a:buFont typeface="Arial" panose="020B0604020202020204" pitchFamily="34" charset="0"/>
              <a:buChar char="•"/>
            </a:pPr>
            <a:r>
              <a:rPr lang="en-US" sz="2000" dirty="0"/>
              <a:t>Wine, beer, cocktails  and food to purchase.</a:t>
            </a:r>
          </a:p>
        </p:txBody>
      </p:sp>
      <p:pic>
        <p:nvPicPr>
          <p:cNvPr id="7" name="Content Placeholder 6">
            <a:extLst>
              <a:ext uri="{FF2B5EF4-FFF2-40B4-BE49-F238E27FC236}">
                <a16:creationId xmlns:a16="http://schemas.microsoft.com/office/drawing/2014/main" id="{5EF8C12E-792C-40DC-A843-634FBA3D0BEB}"/>
              </a:ext>
            </a:extLst>
          </p:cNvPr>
          <p:cNvPicPr>
            <a:picLocks noGrp="1" noChangeAspect="1"/>
          </p:cNvPicPr>
          <p:nvPr>
            <p:ph idx="1"/>
          </p:nvPr>
        </p:nvPicPr>
        <p:blipFill rotWithShape="1">
          <a:blip r:embed="rId2"/>
          <a:srcRect r="-1" b="2960"/>
          <a:stretch/>
        </p:blipFill>
        <p:spPr>
          <a:xfrm>
            <a:off x="4567959" y="10"/>
            <a:ext cx="4576040" cy="6857990"/>
          </a:xfrm>
          <a:prstGeom prst="rect">
            <a:avLst/>
          </a:prstGeom>
          <a:effectLst/>
        </p:spPr>
      </p:pic>
    </p:spTree>
    <p:extLst>
      <p:ext uri="{BB962C8B-B14F-4D97-AF65-F5344CB8AC3E}">
        <p14:creationId xmlns:p14="http://schemas.microsoft.com/office/powerpoint/2010/main" val="3126205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defRPr/>
            </a:pPr>
            <a:r>
              <a:rPr lang="en-US" b="1" dirty="0">
                <a:solidFill>
                  <a:srgbClr val="7A6E67"/>
                </a:solidFill>
                <a:cs typeface="+mj-cs"/>
              </a:rPr>
              <a:t>Reference Slides</a:t>
            </a:r>
            <a:br>
              <a:rPr lang="en-US" b="1" dirty="0">
                <a:solidFill>
                  <a:srgbClr val="7A6E67"/>
                </a:solidFill>
                <a:cs typeface="+mj-cs"/>
              </a:rPr>
            </a:br>
            <a:r>
              <a:rPr lang="en-US" b="1" dirty="0">
                <a:solidFill>
                  <a:srgbClr val="7A6E67"/>
                </a:solidFill>
                <a:cs typeface="+mj-cs"/>
              </a:rPr>
              <a:t>CAP Role</a:t>
            </a:r>
          </a:p>
        </p:txBody>
      </p:sp>
      <p:sp>
        <p:nvSpPr>
          <p:cNvPr id="10243" name="Content Placeholder 2"/>
          <p:cNvSpPr>
            <a:spLocks noGrp="1"/>
          </p:cNvSpPr>
          <p:nvPr>
            <p:ph idx="1"/>
          </p:nvPr>
        </p:nvSpPr>
        <p:spPr/>
        <p:txBody>
          <a:bodyPr>
            <a:normAutofit lnSpcReduction="10000"/>
          </a:bodyPr>
          <a:lstStyle/>
          <a:p>
            <a:pPr eaLnBrk="1" hangingPunct="1">
              <a:defRPr/>
            </a:pPr>
            <a:r>
              <a:rPr lang="en-US" sz="2400" dirty="0">
                <a:ea typeface="+mn-ea"/>
                <a:cs typeface="+mn-cs"/>
              </a:rPr>
              <a:t>Committee of the </a:t>
            </a:r>
            <a:r>
              <a:rPr lang="en-US" sz="2400" dirty="0">
                <a:ea typeface="+mn-ea"/>
                <a:cs typeface="+mn-cs"/>
                <a:hlinkClick r:id="rId2"/>
              </a:rPr>
              <a:t>Academic Senate</a:t>
            </a:r>
            <a:endParaRPr lang="en-US" sz="2400" dirty="0">
              <a:ea typeface="+mn-ea"/>
              <a:cs typeface="+mn-cs"/>
            </a:endParaRPr>
          </a:p>
          <a:p>
            <a:pPr lvl="1" eaLnBrk="1" hangingPunct="1">
              <a:defRPr/>
            </a:pPr>
            <a:r>
              <a:rPr lang="en-US" sz="2000" dirty="0"/>
              <a:t>10 members / Quorum is 6</a:t>
            </a:r>
          </a:p>
          <a:p>
            <a:pPr lvl="1" eaLnBrk="1" hangingPunct="1">
              <a:defRPr/>
            </a:pPr>
            <a:r>
              <a:rPr lang="en-US" sz="2000" dirty="0"/>
              <a:t>Members appointed by Committee on Committees</a:t>
            </a:r>
          </a:p>
          <a:p>
            <a:pPr eaLnBrk="1" hangingPunct="1">
              <a:defRPr/>
            </a:pPr>
            <a:r>
              <a:rPr lang="en-US" sz="2400" dirty="0">
                <a:ea typeface="+mn-ea"/>
                <a:cs typeface="+mn-cs"/>
              </a:rPr>
              <a:t>Advisory to Administration</a:t>
            </a:r>
          </a:p>
          <a:p>
            <a:pPr eaLnBrk="1" hangingPunct="1">
              <a:defRPr/>
            </a:pPr>
            <a:r>
              <a:rPr lang="en-US" sz="2400" dirty="0">
                <a:ea typeface="+mn-ea"/>
                <a:cs typeface="+mn-cs"/>
              </a:rPr>
              <a:t>Equitable Application of Academic Personnel Manual (APM) </a:t>
            </a:r>
            <a:r>
              <a:rPr lang="en-US" sz="2400" dirty="0">
                <a:ea typeface="+mn-ea"/>
                <a:cs typeface="+mn-cs"/>
                <a:hlinkClick r:id="rId3"/>
              </a:rPr>
              <a:t>210</a:t>
            </a:r>
            <a:r>
              <a:rPr lang="en-US" sz="2400" dirty="0">
                <a:ea typeface="+mn-ea"/>
                <a:cs typeface="+mn-cs"/>
              </a:rPr>
              <a:t>, </a:t>
            </a:r>
            <a:r>
              <a:rPr lang="en-US" sz="2400" dirty="0">
                <a:ea typeface="+mn-ea"/>
                <a:cs typeface="+mn-cs"/>
                <a:hlinkClick r:id="rId4"/>
              </a:rPr>
              <a:t>220</a:t>
            </a:r>
            <a:endParaRPr lang="en-US" sz="2400" dirty="0">
              <a:ea typeface="+mn-ea"/>
              <a:cs typeface="+mn-cs"/>
            </a:endParaRPr>
          </a:p>
          <a:p>
            <a:pPr eaLnBrk="1" hangingPunct="1">
              <a:defRPr/>
            </a:pPr>
            <a:r>
              <a:rPr lang="en-US" sz="2400" dirty="0">
                <a:ea typeface="+mn-ea"/>
                <a:cs typeface="+mn-cs"/>
              </a:rPr>
              <a:t>Adherence to additional guidelines defined in the </a:t>
            </a:r>
            <a:r>
              <a:rPr lang="en-US" sz="2400" dirty="0">
                <a:ea typeface="+mn-ea"/>
                <a:cs typeface="+mn-cs"/>
                <a:hlinkClick r:id="rId5"/>
              </a:rPr>
              <a:t>CALL</a:t>
            </a:r>
            <a:r>
              <a:rPr lang="en-US" sz="2400" dirty="0">
                <a:ea typeface="+mn-ea"/>
                <a:cs typeface="+mn-cs"/>
              </a:rPr>
              <a:t> and </a:t>
            </a:r>
            <a:r>
              <a:rPr lang="en-US" sz="2400" dirty="0">
                <a:ea typeface="+mn-ea"/>
                <a:cs typeface="+mn-cs"/>
                <a:hlinkClick r:id="rId6"/>
              </a:rPr>
              <a:t>By Law 55</a:t>
            </a:r>
            <a:endParaRPr lang="en-US" sz="2400" dirty="0">
              <a:ea typeface="+mn-ea"/>
              <a:cs typeface="+mn-cs"/>
            </a:endParaRPr>
          </a:p>
          <a:p>
            <a:pPr marL="0" indent="0" eaLnBrk="1" hangingPunct="1">
              <a:buFont typeface="Wingdings" panose="05000000000000000000" pitchFamily="2" charset="2"/>
              <a:buNone/>
              <a:defRPr/>
            </a:pPr>
            <a:endParaRPr lang="en-US" sz="2400" i="1" dirty="0">
              <a:ea typeface="+mn-ea"/>
              <a:cs typeface="+mn-cs"/>
            </a:endParaRPr>
          </a:p>
          <a:p>
            <a:pPr marL="0" indent="0" eaLnBrk="1" hangingPunct="1">
              <a:buFont typeface="Wingdings" panose="05000000000000000000" pitchFamily="2" charset="2"/>
              <a:buNone/>
              <a:defRPr/>
            </a:pPr>
            <a:r>
              <a:rPr lang="en-US" sz="1800" i="1" dirty="0">
                <a:ea typeface="+mn-ea"/>
                <a:cs typeface="+mn-cs"/>
              </a:rPr>
              <a:t>Links: </a:t>
            </a:r>
          </a:p>
          <a:p>
            <a:pPr marL="0" indent="0" eaLnBrk="1" hangingPunct="1">
              <a:buFont typeface="Wingdings" panose="05000000000000000000" pitchFamily="2" charset="2"/>
              <a:buNone/>
              <a:defRPr/>
            </a:pPr>
            <a:r>
              <a:rPr lang="en-US" sz="1800" i="1" dirty="0">
                <a:ea typeface="+mn-ea"/>
                <a:cs typeface="+mn-cs"/>
                <a:hlinkClick r:id="rId2"/>
              </a:rPr>
              <a:t>http://senate.ucr.edu/</a:t>
            </a:r>
            <a:endParaRPr lang="en-US" sz="1800" i="1" dirty="0">
              <a:ea typeface="+mn-ea"/>
              <a:cs typeface="+mn-cs"/>
            </a:endParaRPr>
          </a:p>
          <a:p>
            <a:pPr marL="0" indent="0" eaLnBrk="1" hangingPunct="1">
              <a:buFont typeface="Wingdings" panose="05000000000000000000" pitchFamily="2" charset="2"/>
              <a:buNone/>
              <a:defRPr/>
            </a:pPr>
            <a:r>
              <a:rPr lang="en-US" sz="1800" i="1" dirty="0">
                <a:ea typeface="+mn-ea"/>
                <a:cs typeface="+mn-cs"/>
                <a:hlinkClick r:id="rId7"/>
              </a:rPr>
              <a:t>http://senate.ucr.edu/committee/?do=info&amp;id=4</a:t>
            </a:r>
            <a:endParaRPr lang="en-US" sz="1800" i="1" dirty="0">
              <a:ea typeface="+mn-ea"/>
              <a:cs typeface="+mn-cs"/>
            </a:endParaRPr>
          </a:p>
          <a:p>
            <a:pPr marL="0" indent="0" eaLnBrk="1" hangingPunct="1">
              <a:buFont typeface="Wingdings" panose="05000000000000000000" pitchFamily="2" charset="2"/>
              <a:buNone/>
              <a:defRPr/>
            </a:pPr>
            <a:endParaRPr lang="en-US" sz="2400" i="1" dirty="0">
              <a:ea typeface="+mn-ea"/>
              <a:cs typeface="+mn-cs"/>
            </a:endParaRPr>
          </a:p>
          <a:p>
            <a:pPr marL="0" indent="0" eaLnBrk="1" hangingPunct="1">
              <a:buFont typeface="Wingdings" panose="05000000000000000000" pitchFamily="2" charset="2"/>
              <a:buNone/>
              <a:defRPr/>
            </a:pPr>
            <a:endParaRPr lang="en-US" sz="2400" i="1" dirty="0">
              <a:ea typeface="+mn-ea"/>
              <a:cs typeface="+mn-cs"/>
            </a:endParaRPr>
          </a:p>
        </p:txBody>
      </p:sp>
    </p:spTree>
    <p:extLst>
      <p:ext uri="{BB962C8B-B14F-4D97-AF65-F5344CB8AC3E}">
        <p14:creationId xmlns:p14="http://schemas.microsoft.com/office/powerpoint/2010/main" val="3054942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defRPr/>
            </a:pPr>
            <a:r>
              <a:rPr lang="en-US" b="1" dirty="0">
                <a:solidFill>
                  <a:srgbClr val="7A6E67"/>
                </a:solidFill>
                <a:cs typeface="+mj-cs"/>
              </a:rPr>
              <a:t>Academic Personnel Manual, 210</a:t>
            </a:r>
          </a:p>
        </p:txBody>
      </p:sp>
      <p:sp>
        <p:nvSpPr>
          <p:cNvPr id="3" name="Content Placeholder 2"/>
          <p:cNvSpPr>
            <a:spLocks noGrp="1"/>
          </p:cNvSpPr>
          <p:nvPr>
            <p:ph idx="1"/>
          </p:nvPr>
        </p:nvSpPr>
        <p:spPr/>
        <p:txBody>
          <a:bodyPr/>
          <a:lstStyle/>
          <a:p>
            <a:pPr eaLnBrk="1" hangingPunct="1">
              <a:defRPr/>
            </a:pPr>
            <a:r>
              <a:rPr lang="en-US" sz="2400" dirty="0">
                <a:ea typeface="+mn-ea"/>
                <a:cs typeface="+mn-cs"/>
              </a:rPr>
              <a:t>Review Criteria, </a:t>
            </a:r>
            <a:r>
              <a:rPr lang="en-US" sz="2400" dirty="0">
                <a:ea typeface="+mn-ea"/>
                <a:cs typeface="+mn-cs"/>
                <a:hlinkClick r:id="rId2"/>
              </a:rPr>
              <a:t>APM 210</a:t>
            </a:r>
            <a:endParaRPr lang="en-US" sz="2400" dirty="0">
              <a:ea typeface="+mn-ea"/>
              <a:cs typeface="+mn-cs"/>
            </a:endParaRPr>
          </a:p>
          <a:p>
            <a:pPr lvl="1" eaLnBrk="1" hangingPunct="1">
              <a:defRPr/>
            </a:pPr>
            <a:r>
              <a:rPr lang="en-US" sz="2000" dirty="0"/>
              <a:t>Teaching</a:t>
            </a:r>
          </a:p>
          <a:p>
            <a:pPr lvl="1" eaLnBrk="1" hangingPunct="1">
              <a:defRPr/>
            </a:pPr>
            <a:r>
              <a:rPr lang="en-US" sz="2000" dirty="0"/>
              <a:t>Research &amp; Other Creative Work</a:t>
            </a:r>
          </a:p>
          <a:p>
            <a:pPr lvl="1" eaLnBrk="1" hangingPunct="1">
              <a:defRPr/>
            </a:pPr>
            <a:r>
              <a:rPr lang="en-US" sz="2000" dirty="0"/>
              <a:t>Professional Activity</a:t>
            </a:r>
          </a:p>
          <a:p>
            <a:pPr lvl="1" eaLnBrk="1" hangingPunct="1">
              <a:defRPr/>
            </a:pPr>
            <a:r>
              <a:rPr lang="en-US" sz="2000" dirty="0"/>
              <a:t>University &amp; Public Service</a:t>
            </a:r>
          </a:p>
          <a:p>
            <a:pPr eaLnBrk="1" hangingPunct="1">
              <a:defRPr/>
            </a:pPr>
            <a:r>
              <a:rPr lang="en-US" sz="2400" dirty="0">
                <a:ea typeface="+mn-ea"/>
                <a:cs typeface="+mn-cs"/>
              </a:rPr>
              <a:t>The </a:t>
            </a:r>
            <a:r>
              <a:rPr lang="en-US" sz="2400" dirty="0">
                <a:ea typeface="+mn-ea"/>
                <a:cs typeface="+mn-cs"/>
                <a:hlinkClick r:id="rId3"/>
              </a:rPr>
              <a:t>APM</a:t>
            </a:r>
            <a:r>
              <a:rPr lang="en-US" sz="2400" dirty="0">
                <a:ea typeface="+mn-ea"/>
                <a:cs typeface="+mn-cs"/>
              </a:rPr>
              <a:t> is a UC policy manual.</a:t>
            </a:r>
          </a:p>
          <a:p>
            <a:pPr marL="0" indent="0" eaLnBrk="1" hangingPunct="1">
              <a:buFont typeface="Wingdings" panose="05000000000000000000" pitchFamily="2" charset="2"/>
              <a:buNone/>
              <a:defRPr/>
            </a:pPr>
            <a:endParaRPr lang="en-US" dirty="0">
              <a:ea typeface="+mn-ea"/>
              <a:cs typeface="+mn-cs"/>
            </a:endParaRPr>
          </a:p>
          <a:p>
            <a:pPr marL="0" indent="0" eaLnBrk="1" hangingPunct="1">
              <a:buFont typeface="Wingdings" panose="05000000000000000000" pitchFamily="2" charset="2"/>
              <a:buNone/>
              <a:defRPr/>
            </a:pPr>
            <a:r>
              <a:rPr lang="en-US" sz="1800" i="1" dirty="0">
                <a:ea typeface="+mn-ea"/>
                <a:cs typeface="+mn-cs"/>
              </a:rPr>
              <a:t>Links:	</a:t>
            </a:r>
          </a:p>
          <a:p>
            <a:pPr marL="0" indent="0" eaLnBrk="1" hangingPunct="1">
              <a:buFont typeface="Wingdings" panose="05000000000000000000" pitchFamily="2" charset="2"/>
              <a:buNone/>
              <a:defRPr/>
            </a:pPr>
            <a:r>
              <a:rPr lang="en-US" sz="1800" dirty="0">
                <a:ea typeface="+mn-ea"/>
                <a:cs typeface="+mn-cs"/>
                <a:hlinkClick r:id="rId2"/>
              </a:rPr>
              <a:t>http://www.ucop.edu/acadpersonnel/apm/apm-210.pdf</a:t>
            </a:r>
            <a:endParaRPr lang="en-US" sz="1800" dirty="0">
              <a:ea typeface="+mn-ea"/>
              <a:cs typeface="+mn-cs"/>
            </a:endParaRPr>
          </a:p>
          <a:p>
            <a:pPr marL="0" indent="0" eaLnBrk="1" hangingPunct="1">
              <a:buFont typeface="Wingdings" panose="05000000000000000000" pitchFamily="2" charset="2"/>
              <a:buNone/>
              <a:defRPr/>
            </a:pPr>
            <a:r>
              <a:rPr lang="en-US" sz="1800" dirty="0">
                <a:ea typeface="+mn-ea"/>
                <a:cs typeface="+mn-cs"/>
                <a:hlinkClick r:id="rId4"/>
              </a:rPr>
              <a:t>http://www.ucop.edu/acadpersonnel/apm/sec2-pdf.html</a:t>
            </a:r>
            <a:endParaRPr lang="en-US" sz="1800" dirty="0">
              <a:ea typeface="+mn-ea"/>
              <a:cs typeface="+mn-cs"/>
            </a:endParaRPr>
          </a:p>
          <a:p>
            <a:pPr marL="0" indent="0" eaLnBrk="1" hangingPunct="1">
              <a:buFont typeface="Wingdings" panose="05000000000000000000" pitchFamily="2" charset="2"/>
              <a:buNone/>
              <a:defRPr/>
            </a:pPr>
            <a:endParaRPr lang="en-US" sz="2000" dirty="0">
              <a:ea typeface="+mn-ea"/>
              <a:cs typeface="+mn-cs"/>
            </a:endParaRPr>
          </a:p>
          <a:p>
            <a:pPr marL="0" indent="0" eaLnBrk="1" hangingPunct="1">
              <a:buFont typeface="Wingdings" panose="05000000000000000000" pitchFamily="2" charset="2"/>
              <a:buNone/>
              <a:defRPr/>
            </a:pPr>
            <a:endParaRPr lang="en-US" sz="2000" dirty="0">
              <a:ea typeface="+mn-ea"/>
              <a:cs typeface="+mn-cs"/>
            </a:endParaRPr>
          </a:p>
          <a:p>
            <a:pPr eaLnBrk="1" hangingPunct="1">
              <a:defRPr/>
            </a:pPr>
            <a:endParaRPr lang="en-US" dirty="0">
              <a:ea typeface="+mn-ea"/>
              <a:cs typeface="+mn-cs"/>
            </a:endParaRPr>
          </a:p>
        </p:txBody>
      </p:sp>
    </p:spTree>
    <p:extLst>
      <p:ext uri="{BB962C8B-B14F-4D97-AF65-F5344CB8AC3E}">
        <p14:creationId xmlns:p14="http://schemas.microsoft.com/office/powerpoint/2010/main" val="1702465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defRPr/>
            </a:pPr>
            <a:r>
              <a:rPr lang="en-US" b="1" dirty="0">
                <a:solidFill>
                  <a:srgbClr val="7A6E67"/>
                </a:solidFill>
                <a:cs typeface="+mj-cs"/>
              </a:rPr>
              <a:t>Contact Information </a:t>
            </a:r>
          </a:p>
        </p:txBody>
      </p:sp>
      <p:sp>
        <p:nvSpPr>
          <p:cNvPr id="13315" name="Content Placeholder 2"/>
          <p:cNvSpPr>
            <a:spLocks noGrp="1"/>
          </p:cNvSpPr>
          <p:nvPr>
            <p:ph idx="1"/>
          </p:nvPr>
        </p:nvSpPr>
        <p:spPr>
          <a:xfrm>
            <a:off x="457200" y="1524000"/>
            <a:ext cx="8229600" cy="4953000"/>
          </a:xfrm>
        </p:spPr>
        <p:txBody>
          <a:bodyPr>
            <a:normAutofit/>
          </a:bodyPr>
          <a:lstStyle/>
          <a:p>
            <a:pPr marL="0" indent="0" eaLnBrk="1" hangingPunct="1">
              <a:buFont typeface="Wingdings" charset="0"/>
              <a:buNone/>
              <a:defRPr/>
            </a:pPr>
            <a:r>
              <a:rPr lang="en-US" sz="2400" dirty="0">
                <a:solidFill>
                  <a:srgbClr val="2D6CC0"/>
                </a:solidFill>
                <a:cs typeface="+mn-cs"/>
              </a:rPr>
              <a:t>Ameae Walker</a:t>
            </a:r>
          </a:p>
          <a:p>
            <a:pPr marL="0" indent="0" eaLnBrk="1" hangingPunct="1">
              <a:buFont typeface="Wingdings" charset="0"/>
              <a:buNone/>
              <a:defRPr/>
            </a:pPr>
            <a:r>
              <a:rPr lang="en-US" sz="1800" dirty="0">
                <a:cs typeface="+mn-cs"/>
              </a:rPr>
              <a:t>Vice Provost for Academic Personnel</a:t>
            </a:r>
          </a:p>
          <a:p>
            <a:pPr marL="0" indent="0" eaLnBrk="1" hangingPunct="1">
              <a:buFont typeface="Wingdings" charset="0"/>
              <a:buNone/>
              <a:defRPr/>
            </a:pPr>
            <a:r>
              <a:rPr lang="en-US" sz="1800" dirty="0">
                <a:cs typeface="+mn-cs"/>
              </a:rPr>
              <a:t>951.827.2304 </a:t>
            </a:r>
          </a:p>
          <a:p>
            <a:pPr marL="0" indent="0" eaLnBrk="1" hangingPunct="1">
              <a:buFont typeface="Wingdings" charset="0"/>
              <a:buNone/>
              <a:defRPr/>
            </a:pPr>
            <a:r>
              <a:rPr lang="en-US" sz="1800" dirty="0">
                <a:solidFill>
                  <a:srgbClr val="2D6CC0"/>
                </a:solidFill>
                <a:cs typeface="+mn-cs"/>
                <a:hlinkClick r:id="rId2"/>
              </a:rPr>
              <a:t>vpap@ucr.edu</a:t>
            </a:r>
            <a:endParaRPr lang="en-US" sz="1800" dirty="0">
              <a:solidFill>
                <a:srgbClr val="2D6CC0"/>
              </a:solidFill>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r>
              <a:rPr lang="en-US" sz="2400" dirty="0">
                <a:solidFill>
                  <a:srgbClr val="2D6CC0"/>
                </a:solidFill>
                <a:cs typeface="+mn-cs"/>
              </a:rPr>
              <a:t>Katina </a:t>
            </a:r>
            <a:r>
              <a:rPr lang="en-US" sz="2400" dirty="0" err="1">
                <a:solidFill>
                  <a:srgbClr val="2D6CC0"/>
                </a:solidFill>
                <a:cs typeface="+mn-cs"/>
              </a:rPr>
              <a:t>Napper</a:t>
            </a:r>
            <a:endParaRPr lang="en-US" sz="2400" dirty="0">
              <a:solidFill>
                <a:srgbClr val="2D6CC0"/>
              </a:solidFill>
              <a:cs typeface="+mn-cs"/>
            </a:endParaRPr>
          </a:p>
          <a:p>
            <a:pPr marL="0" indent="0" eaLnBrk="1" hangingPunct="1">
              <a:buFont typeface="Wingdings" charset="0"/>
              <a:buNone/>
              <a:defRPr/>
            </a:pPr>
            <a:r>
              <a:rPr lang="en-US" sz="1800" dirty="0">
                <a:cs typeface="+mn-cs"/>
              </a:rPr>
              <a:t>Assistant Vice Provost for Academic Personnel	</a:t>
            </a:r>
          </a:p>
          <a:p>
            <a:pPr marL="0" indent="0" eaLnBrk="1" hangingPunct="1">
              <a:buFont typeface="Wingdings" charset="0"/>
              <a:buNone/>
              <a:defRPr/>
            </a:pPr>
            <a:r>
              <a:rPr lang="en-US" sz="1800" dirty="0">
                <a:cs typeface="+mn-cs"/>
              </a:rPr>
              <a:t>951.827.5032</a:t>
            </a:r>
          </a:p>
          <a:p>
            <a:pPr marL="0" indent="0" eaLnBrk="1" hangingPunct="1">
              <a:buFont typeface="Wingdings" charset="0"/>
              <a:buNone/>
              <a:defRPr/>
            </a:pPr>
            <a:r>
              <a:rPr lang="en-US" sz="1800" dirty="0">
                <a:cs typeface="+mn-cs"/>
                <a:hlinkClick r:id="rId3"/>
              </a:rPr>
              <a:t>katina.napper@ucr.edu</a:t>
            </a:r>
            <a:endParaRPr lang="en-US" sz="18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r>
              <a:rPr lang="en-US" sz="2400" dirty="0">
                <a:solidFill>
                  <a:srgbClr val="2D6CC0"/>
                </a:solidFill>
                <a:cs typeface="+mn-cs"/>
              </a:rPr>
              <a:t>Academic Personnel Office</a:t>
            </a:r>
          </a:p>
          <a:p>
            <a:pPr marL="0" indent="0" eaLnBrk="1" hangingPunct="1">
              <a:buFont typeface="Wingdings" charset="0"/>
              <a:buNone/>
              <a:defRPr/>
            </a:pPr>
            <a:r>
              <a:rPr lang="en-US" sz="1800" dirty="0">
                <a:solidFill>
                  <a:srgbClr val="2D6CC0"/>
                </a:solidFill>
                <a:cs typeface="+mn-cs"/>
                <a:hlinkClick r:id="rId4"/>
              </a:rPr>
              <a:t>academicpersonnel@ucr.edu</a:t>
            </a:r>
            <a:endParaRPr lang="en-US" sz="1800" dirty="0">
              <a:solidFill>
                <a:srgbClr val="2D6CC0"/>
              </a:solidFill>
              <a:cs typeface="+mn-cs"/>
            </a:endParaRPr>
          </a:p>
          <a:p>
            <a:pPr marL="0" indent="0" eaLnBrk="1" hangingPunct="1">
              <a:buFont typeface="Wingdings" charset="0"/>
              <a:buNone/>
              <a:defRPr/>
            </a:pPr>
            <a:r>
              <a:rPr lang="en-US" sz="1800" dirty="0">
                <a:solidFill>
                  <a:srgbClr val="2D6CC0"/>
                </a:solidFill>
                <a:cs typeface="+mn-cs"/>
                <a:hlinkClick r:id="rId5"/>
              </a:rPr>
              <a:t>http://academicpersonnel.ucr.edu/</a:t>
            </a:r>
            <a:endParaRPr lang="en-US" sz="1800" dirty="0">
              <a:solidFill>
                <a:srgbClr val="2D6CC0"/>
              </a:solidFill>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p:txBody>
      </p:sp>
    </p:spTree>
    <p:extLst>
      <p:ext uri="{BB962C8B-B14F-4D97-AF65-F5344CB8AC3E}">
        <p14:creationId xmlns:p14="http://schemas.microsoft.com/office/powerpoint/2010/main" val="134634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09472" y="1174703"/>
            <a:ext cx="3311467" cy="4415289"/>
          </a:xfrm>
          <a:prstGeom prst="rect">
            <a:avLst/>
          </a:prstGeom>
        </p:spPr>
      </p:pic>
      <p:sp>
        <p:nvSpPr>
          <p:cNvPr id="4" name="Title 3"/>
          <p:cNvSpPr>
            <a:spLocks noGrp="1"/>
          </p:cNvSpPr>
          <p:nvPr>
            <p:ph type="title"/>
          </p:nvPr>
        </p:nvSpPr>
        <p:spPr/>
        <p:txBody>
          <a:bodyPr/>
          <a:lstStyle/>
          <a:p>
            <a:pPr algn="ctr"/>
            <a:r>
              <a:rPr lang="en-US" b="1" dirty="0"/>
              <a:t>Your Questions</a:t>
            </a:r>
          </a:p>
        </p:txBody>
      </p:sp>
    </p:spTree>
    <p:extLst>
      <p:ext uri="{BB962C8B-B14F-4D97-AF65-F5344CB8AC3E}">
        <p14:creationId xmlns:p14="http://schemas.microsoft.com/office/powerpoint/2010/main" val="320431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7FED8-DFA9-4339-B832-2C1426900C99}"/>
              </a:ext>
            </a:extLst>
          </p:cNvPr>
          <p:cNvSpPr>
            <a:spLocks noGrp="1"/>
          </p:cNvSpPr>
          <p:nvPr>
            <p:ph type="title"/>
          </p:nvPr>
        </p:nvSpPr>
        <p:spPr/>
        <p:txBody>
          <a:bodyPr/>
          <a:lstStyle/>
          <a:p>
            <a:r>
              <a:rPr lang="en-US" dirty="0" smtClean="0"/>
              <a:t>Non-Senate, </a:t>
            </a:r>
            <a:r>
              <a:rPr lang="en-US" dirty="0"/>
              <a:t>non-represented Call</a:t>
            </a:r>
          </a:p>
        </p:txBody>
      </p:sp>
      <p:pic>
        <p:nvPicPr>
          <p:cNvPr id="4" name="Content Placeholder 3">
            <a:extLst>
              <a:ext uri="{FF2B5EF4-FFF2-40B4-BE49-F238E27FC236}">
                <a16:creationId xmlns:a16="http://schemas.microsoft.com/office/drawing/2014/main" id="{45800E53-88F3-4D84-826C-B4795739FC6D}"/>
              </a:ext>
            </a:extLst>
          </p:cNvPr>
          <p:cNvPicPr>
            <a:picLocks noGrp="1" noChangeAspect="1"/>
          </p:cNvPicPr>
          <p:nvPr>
            <p:ph idx="1"/>
          </p:nvPr>
        </p:nvPicPr>
        <p:blipFill>
          <a:blip r:embed="rId2"/>
          <a:stretch>
            <a:fillRect/>
          </a:stretch>
        </p:blipFill>
        <p:spPr>
          <a:xfrm>
            <a:off x="704144" y="1825625"/>
            <a:ext cx="7735712" cy="4351338"/>
          </a:xfrm>
          <a:prstGeom prst="rect">
            <a:avLst/>
          </a:prstGeom>
        </p:spPr>
      </p:pic>
      <p:sp>
        <p:nvSpPr>
          <p:cNvPr id="5" name="Arrow: Down 4">
            <a:extLst>
              <a:ext uri="{FF2B5EF4-FFF2-40B4-BE49-F238E27FC236}">
                <a16:creationId xmlns:a16="http://schemas.microsoft.com/office/drawing/2014/main" id="{CC345CBB-ED23-4046-8779-8CE7E110C3D3}"/>
              </a:ext>
            </a:extLst>
          </p:cNvPr>
          <p:cNvSpPr/>
          <p:nvPr/>
        </p:nvSpPr>
        <p:spPr>
          <a:xfrm rot="1308864">
            <a:off x="5414838" y="3005593"/>
            <a:ext cx="500932" cy="1407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F2A545-34FC-4ADA-AF8D-4C6AD301E65A}"/>
              </a:ext>
            </a:extLst>
          </p:cNvPr>
          <p:cNvSpPr txBox="1"/>
          <p:nvPr/>
        </p:nvSpPr>
        <p:spPr>
          <a:xfrm>
            <a:off x="546410" y="6389649"/>
            <a:ext cx="5129561" cy="923330"/>
          </a:xfrm>
          <a:prstGeom prst="rect">
            <a:avLst/>
          </a:prstGeom>
          <a:noFill/>
        </p:spPr>
        <p:txBody>
          <a:bodyPr wrap="square" rtlCol="0">
            <a:spAutoFit/>
          </a:bodyPr>
          <a:lstStyle/>
          <a:p>
            <a:r>
              <a:rPr lang="en-US" dirty="0">
                <a:hlinkClick r:id="rId3"/>
              </a:rPr>
              <a:t>http://Academicpersonnel.ucr.edu/</a:t>
            </a:r>
            <a:endParaRPr lang="en-US" dirty="0"/>
          </a:p>
          <a:p>
            <a:endParaRPr lang="en-US" dirty="0"/>
          </a:p>
          <a:p>
            <a:endParaRPr lang="en-US" dirty="0"/>
          </a:p>
        </p:txBody>
      </p:sp>
      <p:pic>
        <p:nvPicPr>
          <p:cNvPr id="8" name="Picture 7">
            <a:extLst>
              <a:ext uri="{FF2B5EF4-FFF2-40B4-BE49-F238E27FC236}">
                <a16:creationId xmlns:a16="http://schemas.microsoft.com/office/drawing/2014/main" id="{CA9B7E6E-48DE-4FB7-AA75-A937E41679E6}"/>
              </a:ext>
            </a:extLst>
          </p:cNvPr>
          <p:cNvPicPr>
            <a:picLocks noChangeAspect="1"/>
          </p:cNvPicPr>
          <p:nvPr/>
        </p:nvPicPr>
        <p:blipFill>
          <a:blip r:embed="rId4"/>
          <a:stretch>
            <a:fillRect/>
          </a:stretch>
        </p:blipFill>
        <p:spPr>
          <a:xfrm>
            <a:off x="825600" y="1332759"/>
            <a:ext cx="304826" cy="280440"/>
          </a:xfrm>
          <a:prstGeom prst="rect">
            <a:avLst/>
          </a:prstGeom>
        </p:spPr>
      </p:pic>
      <p:pic>
        <p:nvPicPr>
          <p:cNvPr id="9" name="Picture 8">
            <a:extLst>
              <a:ext uri="{FF2B5EF4-FFF2-40B4-BE49-F238E27FC236}">
                <a16:creationId xmlns:a16="http://schemas.microsoft.com/office/drawing/2014/main" id="{0357627E-110D-4165-A342-4CC93A5D9D8B}"/>
              </a:ext>
            </a:extLst>
          </p:cNvPr>
          <p:cNvPicPr>
            <a:picLocks noChangeAspect="1"/>
          </p:cNvPicPr>
          <p:nvPr/>
        </p:nvPicPr>
        <p:blipFill>
          <a:blip r:embed="rId5"/>
          <a:stretch>
            <a:fillRect/>
          </a:stretch>
        </p:blipFill>
        <p:spPr>
          <a:xfrm>
            <a:off x="1382190" y="1332759"/>
            <a:ext cx="304826" cy="280440"/>
          </a:xfrm>
          <a:prstGeom prst="rect">
            <a:avLst/>
          </a:prstGeom>
        </p:spPr>
      </p:pic>
      <p:sp>
        <p:nvSpPr>
          <p:cNvPr id="10" name="Arrow: Right 9">
            <a:extLst>
              <a:ext uri="{FF2B5EF4-FFF2-40B4-BE49-F238E27FC236}">
                <a16:creationId xmlns:a16="http://schemas.microsoft.com/office/drawing/2014/main" id="{B397F787-58FC-4DF5-9842-4F7B582280A0}"/>
              </a:ext>
            </a:extLst>
          </p:cNvPr>
          <p:cNvSpPr/>
          <p:nvPr/>
        </p:nvSpPr>
        <p:spPr>
          <a:xfrm>
            <a:off x="811531" y="3427345"/>
            <a:ext cx="858244" cy="158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42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044B-B482-47F0-9CCA-6BDA4FD8691C}"/>
              </a:ext>
            </a:extLst>
          </p:cNvPr>
          <p:cNvSpPr>
            <a:spLocks noGrp="1"/>
          </p:cNvSpPr>
          <p:nvPr>
            <p:ph type="title"/>
          </p:nvPr>
        </p:nvSpPr>
        <p:spPr>
          <a:xfrm>
            <a:off x="840699" y="687480"/>
            <a:ext cx="5605629" cy="994172"/>
          </a:xfrm>
        </p:spPr>
        <p:txBody>
          <a:bodyPr>
            <a:normAutofit/>
          </a:bodyPr>
          <a:lstStyle/>
          <a:p>
            <a:r>
              <a:rPr lang="en-US" sz="3850"/>
              <a:t>For Union Represented</a:t>
            </a:r>
          </a:p>
        </p:txBody>
      </p:sp>
      <p:sp>
        <p:nvSpPr>
          <p:cNvPr id="3" name="Content Placeholder 2">
            <a:extLst>
              <a:ext uri="{FF2B5EF4-FFF2-40B4-BE49-F238E27FC236}">
                <a16:creationId xmlns:a16="http://schemas.microsoft.com/office/drawing/2014/main" id="{0245DF29-3591-4F6C-AB3A-885BBD074B05}"/>
              </a:ext>
            </a:extLst>
          </p:cNvPr>
          <p:cNvSpPr>
            <a:spLocks noGrp="1"/>
          </p:cNvSpPr>
          <p:nvPr>
            <p:ph idx="1"/>
          </p:nvPr>
        </p:nvSpPr>
        <p:spPr>
          <a:xfrm>
            <a:off x="852321" y="2227943"/>
            <a:ext cx="5033221" cy="3788227"/>
          </a:xfrm>
        </p:spPr>
        <p:txBody>
          <a:bodyPr anchor="ctr">
            <a:normAutofit/>
          </a:bodyPr>
          <a:lstStyle/>
          <a:p>
            <a:r>
              <a:rPr lang="en-US" sz="3200" dirty="0"/>
              <a:t>Refer to the UC APM and Union Contract </a:t>
            </a:r>
            <a:r>
              <a:rPr lang="en-US" sz="3200" dirty="0" smtClean="0"/>
              <a:t>posted here </a:t>
            </a:r>
            <a:r>
              <a:rPr lang="en-US" sz="3200" dirty="0" smtClean="0">
                <a:hlinkClick r:id="rId2"/>
              </a:rPr>
              <a:t>http</a:t>
            </a:r>
            <a:r>
              <a:rPr lang="en-US" sz="3200" dirty="0">
                <a:hlinkClick r:id="rId2"/>
              </a:rPr>
              <a:t>://</a:t>
            </a:r>
            <a:r>
              <a:rPr lang="en-US" sz="3200" dirty="0" smtClean="0">
                <a:hlinkClick r:id="rId2"/>
              </a:rPr>
              <a:t>graduate.ucr.edu/pdgeneral.html</a:t>
            </a:r>
            <a:endParaRPr lang="en-US" sz="3200" dirty="0" smtClean="0"/>
          </a:p>
          <a:p>
            <a:endParaRPr lang="en-US" sz="32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538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4622635F-916B-4AD6-869C-4BE97EF53C97}"/>
              </a:ext>
            </a:extLst>
          </p:cNvPr>
          <p:cNvPicPr>
            <a:picLocks noChangeAspect="1"/>
          </p:cNvPicPr>
          <p:nvPr/>
        </p:nvPicPr>
        <p:blipFill>
          <a:blip r:embed="rId3"/>
          <a:stretch>
            <a:fillRect/>
          </a:stretch>
        </p:blipFill>
        <p:spPr>
          <a:xfrm>
            <a:off x="6588472" y="2865141"/>
            <a:ext cx="1216439" cy="1143455"/>
          </a:xfrm>
          <a:prstGeom prst="rect">
            <a:avLst/>
          </a:prstGeom>
        </p:spPr>
      </p:pic>
    </p:spTree>
    <p:extLst>
      <p:ext uri="{BB962C8B-B14F-4D97-AF65-F5344CB8AC3E}">
        <p14:creationId xmlns:p14="http://schemas.microsoft.com/office/powerpoint/2010/main" val="2006019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a:t>Structure of the workshop</a:t>
            </a:r>
            <a:endParaRPr lang="en-US" b="1" dirty="0"/>
          </a:p>
        </p:txBody>
      </p:sp>
      <p:sp>
        <p:nvSpPr>
          <p:cNvPr id="3" name="Content Placeholder 2"/>
          <p:cNvSpPr>
            <a:spLocks noGrp="1"/>
          </p:cNvSpPr>
          <p:nvPr>
            <p:ph idx="1"/>
          </p:nvPr>
        </p:nvSpPr>
        <p:spPr>
          <a:xfrm>
            <a:off x="628650" y="1440382"/>
            <a:ext cx="7886700" cy="4736581"/>
          </a:xfrm>
        </p:spPr>
        <p:txBody>
          <a:bodyPr>
            <a:normAutofit/>
          </a:bodyPr>
          <a:lstStyle/>
          <a:p>
            <a:r>
              <a:rPr lang="en-US" dirty="0"/>
              <a:t>A reminder of UC stages in review </a:t>
            </a:r>
          </a:p>
          <a:p>
            <a:r>
              <a:rPr lang="en-US" dirty="0"/>
              <a:t>Joint appointments (if applicable)</a:t>
            </a:r>
          </a:p>
          <a:p>
            <a:r>
              <a:rPr lang="en-US" dirty="0"/>
              <a:t>Accelerations</a:t>
            </a:r>
          </a:p>
          <a:p>
            <a:r>
              <a:rPr lang="en-US" dirty="0"/>
              <a:t>Impact of prior appointments on tenure at UCR (if applicable)</a:t>
            </a:r>
          </a:p>
          <a:p>
            <a:r>
              <a:rPr lang="en-US" dirty="0"/>
              <a:t>Who doesn’t make tenure/SOE?</a:t>
            </a:r>
          </a:p>
          <a:p>
            <a:r>
              <a:rPr lang="en-US" b="1" dirty="0">
                <a:solidFill>
                  <a:srgbClr val="00B0F0"/>
                </a:solidFill>
              </a:rPr>
              <a:t>Table </a:t>
            </a:r>
            <a:r>
              <a:rPr lang="en-US" b="1" dirty="0" smtClean="0">
                <a:solidFill>
                  <a:srgbClr val="00B0F0"/>
                </a:solidFill>
              </a:rPr>
              <a:t>Discussion of self-statements –help with </a:t>
            </a:r>
            <a:r>
              <a:rPr lang="en-US" b="1" dirty="0" err="1" smtClean="0">
                <a:solidFill>
                  <a:srgbClr val="00B0F0"/>
                </a:solidFill>
              </a:rPr>
              <a:t>eFilePlus</a:t>
            </a:r>
            <a:r>
              <a:rPr lang="en-US" b="1" dirty="0" smtClean="0">
                <a:solidFill>
                  <a:srgbClr val="00B0F0"/>
                </a:solidFill>
              </a:rPr>
              <a:t>, if needed</a:t>
            </a:r>
            <a:endParaRPr lang="en-US" b="1" dirty="0">
              <a:solidFill>
                <a:srgbClr val="00B0F0"/>
              </a:solidFill>
            </a:endParaRPr>
          </a:p>
          <a:p>
            <a:r>
              <a:rPr lang="en-US" dirty="0" smtClean="0"/>
              <a:t>VPAP-led discussion </a:t>
            </a:r>
            <a:r>
              <a:rPr lang="en-US" dirty="0"/>
              <a:t>of </a:t>
            </a:r>
            <a:r>
              <a:rPr lang="en-US" dirty="0" smtClean="0"/>
              <a:t>self-statements</a:t>
            </a:r>
            <a:endParaRPr lang="en-US" dirty="0"/>
          </a:p>
          <a:p>
            <a:r>
              <a:rPr lang="en-US" dirty="0"/>
              <a:t>Some general guidelines about the self statement</a:t>
            </a:r>
          </a:p>
          <a:p>
            <a:r>
              <a:rPr lang="en-US" b="1" dirty="0">
                <a:solidFill>
                  <a:srgbClr val="00B050"/>
                </a:solidFill>
              </a:rPr>
              <a:t>Table </a:t>
            </a:r>
            <a:r>
              <a:rPr lang="en-US" b="1" dirty="0" smtClean="0">
                <a:solidFill>
                  <a:srgbClr val="00B050"/>
                </a:solidFill>
              </a:rPr>
              <a:t>Discussion of questions </a:t>
            </a:r>
            <a:r>
              <a:rPr lang="en-US" b="1" dirty="0">
                <a:solidFill>
                  <a:srgbClr val="00B050"/>
                </a:solidFill>
              </a:rPr>
              <a:t>asked/posed </a:t>
            </a:r>
            <a:endParaRPr lang="en-US" b="1" dirty="0" smtClean="0">
              <a:solidFill>
                <a:srgbClr val="00B050"/>
              </a:solidFill>
            </a:endParaRPr>
          </a:p>
          <a:p>
            <a:r>
              <a:rPr lang="en-US" dirty="0" smtClean="0"/>
              <a:t>VPAP-led discussion of posed questions</a:t>
            </a:r>
            <a:endParaRPr lang="en-US" dirty="0"/>
          </a:p>
          <a:p>
            <a:r>
              <a:rPr lang="en-US" dirty="0" smtClean="0"/>
              <a:t>Time </a:t>
            </a:r>
            <a:r>
              <a:rPr lang="en-US" dirty="0"/>
              <a:t>management and work/life </a:t>
            </a:r>
            <a:r>
              <a:rPr lang="en-US" dirty="0" smtClean="0"/>
              <a:t>balance</a:t>
            </a:r>
          </a:p>
          <a:p>
            <a:r>
              <a:rPr lang="en-US" b="1" dirty="0">
                <a:solidFill>
                  <a:schemeClr val="accent2"/>
                </a:solidFill>
              </a:rPr>
              <a:t>Discussion of </a:t>
            </a:r>
            <a:r>
              <a:rPr lang="en-US" b="1" dirty="0" smtClean="0">
                <a:solidFill>
                  <a:schemeClr val="accent2"/>
                </a:solidFill>
              </a:rPr>
              <a:t>other FAQs</a:t>
            </a:r>
            <a:endParaRPr lang="en-US" b="1" dirty="0">
              <a:solidFill>
                <a:schemeClr val="accent2"/>
              </a:solidFill>
            </a:endParaRPr>
          </a:p>
          <a:p>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74DDA0F8-F6D9-4B78-8D36-F01378882877}"/>
              </a:ext>
            </a:extLst>
          </p:cNvPr>
          <p:cNvPicPr>
            <a:picLocks noChangeAspect="1"/>
          </p:cNvPicPr>
          <p:nvPr/>
        </p:nvPicPr>
        <p:blipFill>
          <a:blip r:embed="rId2"/>
          <a:stretch>
            <a:fillRect/>
          </a:stretch>
        </p:blipFill>
        <p:spPr>
          <a:xfrm>
            <a:off x="5376978" y="431974"/>
            <a:ext cx="3025223" cy="2016815"/>
          </a:xfrm>
          <a:prstGeom prst="rect">
            <a:avLst/>
          </a:prstGeom>
        </p:spPr>
      </p:pic>
    </p:spTree>
    <p:extLst>
      <p:ext uri="{BB962C8B-B14F-4D97-AF65-F5344CB8AC3E}">
        <p14:creationId xmlns:p14="http://schemas.microsoft.com/office/powerpoint/2010/main" val="1499346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Stages in a Normal UCR Review-all cumulative</a:t>
            </a:r>
          </a:p>
        </p:txBody>
      </p:sp>
      <p:sp>
        <p:nvSpPr>
          <p:cNvPr id="3" name="Content Placeholder 2"/>
          <p:cNvSpPr>
            <a:spLocks noGrp="1"/>
          </p:cNvSpPr>
          <p:nvPr>
            <p:ph idx="1"/>
          </p:nvPr>
        </p:nvSpPr>
        <p:spPr/>
        <p:txBody>
          <a:bodyPr>
            <a:normAutofit/>
          </a:bodyPr>
          <a:lstStyle/>
          <a:p>
            <a:pPr>
              <a:defRPr/>
            </a:pPr>
            <a:r>
              <a:rPr lang="en-US" dirty="0"/>
              <a:t>Candidate assembles </a:t>
            </a:r>
            <a:r>
              <a:rPr lang="en-US" dirty="0" err="1"/>
              <a:t>efile</a:t>
            </a:r>
            <a:r>
              <a:rPr lang="en-US" dirty="0"/>
              <a:t>, including a self statement discussing accomplishments</a:t>
            </a:r>
          </a:p>
          <a:p>
            <a:pPr>
              <a:defRPr/>
            </a:pPr>
            <a:endParaRPr lang="en-US" dirty="0"/>
          </a:p>
          <a:p>
            <a:pPr>
              <a:defRPr/>
            </a:pPr>
            <a:endParaRPr lang="en-US" dirty="0"/>
          </a:p>
          <a:p>
            <a:pPr>
              <a:defRPr/>
            </a:pPr>
            <a:endParaRPr lang="en-US" dirty="0"/>
          </a:p>
          <a:p>
            <a:pPr>
              <a:defRPr/>
            </a:pPr>
            <a:r>
              <a:rPr lang="en-US" dirty="0"/>
              <a:t>Departmental colleagues review the file and write a departmental evaluation and recommendation.</a:t>
            </a:r>
          </a:p>
          <a:p>
            <a:pPr>
              <a:defRPr/>
            </a:pPr>
            <a:r>
              <a:rPr lang="en-US" dirty="0"/>
              <a:t>Their opinion may have been influenced by extramural letters of evaluation if the candidate is up for promotion</a:t>
            </a:r>
          </a:p>
          <a:p>
            <a:pPr>
              <a:defRPr/>
            </a:pPr>
            <a:r>
              <a:rPr lang="en-US" dirty="0"/>
              <a:t>The Chair may add a separate letter, but routinely does not </a:t>
            </a:r>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4613" y="2219744"/>
            <a:ext cx="17494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miley Face 5">
            <a:extLst>
              <a:ext uri="{FF2B5EF4-FFF2-40B4-BE49-F238E27FC236}">
                <a16:creationId xmlns:a16="http://schemas.microsoft.com/office/drawing/2014/main" id="{614AD7A6-A8C9-4392-B961-DAA79A903D74}"/>
              </a:ext>
            </a:extLst>
          </p:cNvPr>
          <p:cNvSpPr/>
          <p:nvPr/>
        </p:nvSpPr>
        <p:spPr>
          <a:xfrm>
            <a:off x="4417235" y="1338440"/>
            <a:ext cx="294198" cy="270344"/>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A88559D1-59EE-4CD6-AD50-DABFE4AAA719}"/>
              </a:ext>
            </a:extLst>
          </p:cNvPr>
          <p:cNvSpPr/>
          <p:nvPr/>
        </p:nvSpPr>
        <p:spPr>
          <a:xfrm>
            <a:off x="941101" y="1362033"/>
            <a:ext cx="294198" cy="270344"/>
          </a:xfrm>
          <a:prstGeom prst="smileyFac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7662DD42-5C60-44A1-BDB0-6FA033FA0869}"/>
              </a:ext>
            </a:extLst>
          </p:cNvPr>
          <p:cNvSpPr/>
          <p:nvPr/>
        </p:nvSpPr>
        <p:spPr>
          <a:xfrm>
            <a:off x="1500606" y="1383665"/>
            <a:ext cx="294198" cy="270344"/>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AE39EF-9841-414F-81BE-8901897338B5}"/>
              </a:ext>
            </a:extLst>
          </p:cNvPr>
          <p:cNvPicPr>
            <a:picLocks noChangeAspect="1"/>
          </p:cNvPicPr>
          <p:nvPr/>
        </p:nvPicPr>
        <p:blipFill>
          <a:blip r:embed="rId3"/>
          <a:stretch>
            <a:fillRect/>
          </a:stretch>
        </p:blipFill>
        <p:spPr>
          <a:xfrm>
            <a:off x="2033225" y="1393075"/>
            <a:ext cx="304826" cy="280440"/>
          </a:xfrm>
          <a:prstGeom prst="rect">
            <a:avLst/>
          </a:prstGeom>
        </p:spPr>
      </p:pic>
      <p:pic>
        <p:nvPicPr>
          <p:cNvPr id="10" name="Picture 9">
            <a:extLst>
              <a:ext uri="{FF2B5EF4-FFF2-40B4-BE49-F238E27FC236}">
                <a16:creationId xmlns:a16="http://schemas.microsoft.com/office/drawing/2014/main" id="{DAA7512C-82E6-48EC-8FBA-1D045D8D6B0B}"/>
              </a:ext>
            </a:extLst>
          </p:cNvPr>
          <p:cNvPicPr>
            <a:picLocks noChangeAspect="1"/>
          </p:cNvPicPr>
          <p:nvPr/>
        </p:nvPicPr>
        <p:blipFill>
          <a:blip r:embed="rId4"/>
          <a:stretch>
            <a:fillRect/>
          </a:stretch>
        </p:blipFill>
        <p:spPr>
          <a:xfrm>
            <a:off x="2710405" y="1348466"/>
            <a:ext cx="310923" cy="280440"/>
          </a:xfrm>
          <a:prstGeom prst="rect">
            <a:avLst/>
          </a:prstGeom>
        </p:spPr>
      </p:pic>
      <p:sp>
        <p:nvSpPr>
          <p:cNvPr id="11" name="TextBox 10">
            <a:extLst>
              <a:ext uri="{FF2B5EF4-FFF2-40B4-BE49-F238E27FC236}">
                <a16:creationId xmlns:a16="http://schemas.microsoft.com/office/drawing/2014/main" id="{20B127D8-8B14-416A-BC08-9A860B2313BA}"/>
              </a:ext>
            </a:extLst>
          </p:cNvPr>
          <p:cNvSpPr txBox="1"/>
          <p:nvPr/>
        </p:nvSpPr>
        <p:spPr>
          <a:xfrm>
            <a:off x="4716969" y="1283976"/>
            <a:ext cx="3066585" cy="369332"/>
          </a:xfrm>
          <a:prstGeom prst="rect">
            <a:avLst/>
          </a:prstGeom>
          <a:noFill/>
        </p:spPr>
        <p:txBody>
          <a:bodyPr wrap="square" rtlCol="0">
            <a:spAutoFit/>
          </a:bodyPr>
          <a:lstStyle/>
          <a:p>
            <a:r>
              <a:rPr lang="en-US" dirty="0"/>
              <a:t>=Differs by department</a:t>
            </a:r>
          </a:p>
        </p:txBody>
      </p:sp>
    </p:spTree>
    <p:extLst>
      <p:ext uri="{BB962C8B-B14F-4D97-AF65-F5344CB8AC3E}">
        <p14:creationId xmlns:p14="http://schemas.microsoft.com/office/powerpoint/2010/main" val="3343211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4791</Words>
  <Application>Microsoft Office PowerPoint</Application>
  <PresentationFormat>On-screen Show (4:3)</PresentationFormat>
  <Paragraphs>346</Paragraphs>
  <Slides>56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ＭＳ Ｐゴシック</vt:lpstr>
      <vt:lpstr>Arial</vt:lpstr>
      <vt:lpstr>Calibri</vt:lpstr>
      <vt:lpstr>Calibri Light</vt:lpstr>
      <vt:lpstr>Times New Roman</vt:lpstr>
      <vt:lpstr>Wingdings</vt:lpstr>
      <vt:lpstr>Office Theme</vt:lpstr>
      <vt:lpstr>Junior Faculty Workshop Success at UCR and elsewhere</vt:lpstr>
      <vt:lpstr>Who is in attendance?</vt:lpstr>
      <vt:lpstr>For immediate applicability:</vt:lpstr>
      <vt:lpstr>The UC Academic Personnel Manual</vt:lpstr>
      <vt:lpstr>The CALL</vt:lpstr>
      <vt:lpstr>Non-Senate, non-represented Call</vt:lpstr>
      <vt:lpstr>For Union Represented</vt:lpstr>
      <vt:lpstr>Structure of the workshop</vt:lpstr>
      <vt:lpstr>Stages in a Normal UCR Review-all cumulative</vt:lpstr>
      <vt:lpstr>Stages in a Normal Review-all cumulative</vt:lpstr>
      <vt:lpstr>Stages in a Normal Review-all cumulative</vt:lpstr>
      <vt:lpstr>An extra action for Assistant Professors</vt:lpstr>
      <vt:lpstr>Joint Appointments-                 from the CALL</vt:lpstr>
      <vt:lpstr>Joint Appointments-  from the CALL</vt:lpstr>
      <vt:lpstr>PowerPoint Presentation</vt:lpstr>
      <vt:lpstr>PowerPoint Presentation</vt:lpstr>
      <vt:lpstr>Normative time until</vt:lpstr>
      <vt:lpstr>Stop the clock for Academic Appointees with a seven year limit on service at the Assistant level</vt:lpstr>
      <vt:lpstr>Accelerations</vt:lpstr>
      <vt:lpstr>Impact of prior appointments</vt:lpstr>
      <vt:lpstr>Who doesn’t make tenure?</vt:lpstr>
      <vt:lpstr>Who doesn’t make tenure?</vt:lpstr>
      <vt:lpstr>Who doesn’t achieve security of employment in the PT faculty series?</vt:lpstr>
      <vt:lpstr>Relative Importance of each area of review</vt:lpstr>
      <vt:lpstr>Publications</vt:lpstr>
      <vt:lpstr>Editorial Boards and Conference Committees</vt:lpstr>
      <vt:lpstr>Discussion of self statements</vt:lpstr>
      <vt:lpstr>Application for a faculty position.  Postdoc Table Letter 1</vt:lpstr>
      <vt:lpstr>Application for a faculty position.  Postdoc Table Letter 2</vt:lpstr>
      <vt:lpstr>Merit/promotion self statement #1</vt:lpstr>
      <vt:lpstr>Merit/promotion self statement #2</vt:lpstr>
      <vt:lpstr>Self statement</vt:lpstr>
      <vt:lpstr>PowerPoint Presentation</vt:lpstr>
      <vt:lpstr>Self Statement</vt:lpstr>
      <vt:lpstr>PowerPoint Presentation</vt:lpstr>
      <vt:lpstr>PowerPoint Presentation</vt:lpstr>
      <vt:lpstr>PowerPoint Presentation</vt:lpstr>
      <vt:lpstr>PowerPoint Presentation</vt:lpstr>
      <vt:lpstr>Table Discussion of Questions distributed</vt:lpstr>
      <vt:lpstr>Questions given to tables</vt:lpstr>
      <vt:lpstr>Questions given to tables</vt:lpstr>
      <vt:lpstr>Time and work/life management</vt:lpstr>
      <vt:lpstr>What worked for me - tips for time management</vt:lpstr>
      <vt:lpstr>What worked for me - tips for time management</vt:lpstr>
      <vt:lpstr>Questions from previous groups</vt:lpstr>
      <vt:lpstr>Questions from previous groups</vt:lpstr>
      <vt:lpstr>What a Junior Faculty Member had wished she had known about</vt:lpstr>
      <vt:lpstr>How do you make yourself known in the field?</vt:lpstr>
      <vt:lpstr>PowerPoint Presentation</vt:lpstr>
      <vt:lpstr>What can be included in Packet that goes to external reviewers?</vt:lpstr>
      <vt:lpstr>Research Program that involves Intellectual Public Engagement  </vt:lpstr>
      <vt:lpstr>Come on out and meet people! Encourage other faculty, staff, postdocs, project scientists, grad students etc</vt:lpstr>
      <vt:lpstr>Reference Slides CAP Role</vt:lpstr>
      <vt:lpstr>Academic Personnel Manual, 210</vt:lpstr>
      <vt:lpstr>Contact Information </vt:lpstr>
      <vt:lpstr>Your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Junior Faculty Workshop Success at UCR and elsewhere</dc:title>
  <dc:creator>Ameae Walker</dc:creator>
  <cp:lastModifiedBy>Jill Sadey</cp:lastModifiedBy>
  <cp:revision>20</cp:revision>
  <cp:lastPrinted>2018-10-25T20:44:33Z</cp:lastPrinted>
  <dcterms:created xsi:type="dcterms:W3CDTF">2018-10-21T19:05:50Z</dcterms:created>
  <dcterms:modified xsi:type="dcterms:W3CDTF">2018-10-25T20:45:31Z</dcterms:modified>
</cp:coreProperties>
</file>