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3"/>
  </p:notesMasterIdLst>
  <p:handoutMasterIdLst>
    <p:handoutMasterId r:id="rId14"/>
  </p:handoutMasterIdLst>
  <p:sldIdLst>
    <p:sldId id="256" r:id="rId2"/>
    <p:sldId id="259" r:id="rId3"/>
    <p:sldId id="264" r:id="rId4"/>
    <p:sldId id="257" r:id="rId5"/>
    <p:sldId id="263" r:id="rId6"/>
    <p:sldId id="265" r:id="rId7"/>
    <p:sldId id="258" r:id="rId8"/>
    <p:sldId id="262" r:id="rId9"/>
    <p:sldId id="261" r:id="rId10"/>
    <p:sldId id="260"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89" d="100"/>
          <a:sy n="89" d="100"/>
        </p:scale>
        <p:origin x="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a:t>10/2/2017</a:t>
            </a: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489292E-8E8B-4A4F-99B3-11F873B3A51A}" type="slidenum">
              <a:rPr lang="en-US" smtClean="0"/>
              <a:t>‹#›</a:t>
            </a:fld>
            <a:endParaRPr lang="en-US"/>
          </a:p>
        </p:txBody>
      </p:sp>
    </p:spTree>
    <p:extLst>
      <p:ext uri="{BB962C8B-B14F-4D97-AF65-F5344CB8AC3E}">
        <p14:creationId xmlns:p14="http://schemas.microsoft.com/office/powerpoint/2010/main" val="39043385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10/2/2017</a:t>
            </a: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F1CBED-BBE5-4D2C-9AA5-01EE276AB6C7}" type="slidenum">
              <a:rPr lang="en-US" smtClean="0"/>
              <a:t>‹#›</a:t>
            </a:fld>
            <a:endParaRPr lang="en-US"/>
          </a:p>
        </p:txBody>
      </p:sp>
    </p:spTree>
    <p:extLst>
      <p:ext uri="{BB962C8B-B14F-4D97-AF65-F5344CB8AC3E}">
        <p14:creationId xmlns:p14="http://schemas.microsoft.com/office/powerpoint/2010/main" val="3604670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r>
              <a:rPr lang="en-US"/>
              <a:t>Table 5 output follows this slide</a:t>
            </a:r>
          </a:p>
        </p:txBody>
      </p:sp>
      <p:sp>
        <p:nvSpPr>
          <p:cNvPr id="2" name="Date Placeholder 1"/>
          <p:cNvSpPr>
            <a:spLocks noGrp="1"/>
          </p:cNvSpPr>
          <p:nvPr>
            <p:ph type="dt" idx="10"/>
          </p:nvPr>
        </p:nvSpPr>
        <p:spPr/>
        <p:txBody>
          <a:bodyPr/>
          <a:lstStyle/>
          <a:p>
            <a:r>
              <a:rPr lang="en-US"/>
              <a:t>10/2/2017</a:t>
            </a:r>
          </a:p>
        </p:txBody>
      </p:sp>
    </p:spTree>
    <p:extLst>
      <p:ext uri="{BB962C8B-B14F-4D97-AF65-F5344CB8AC3E}">
        <p14:creationId xmlns:p14="http://schemas.microsoft.com/office/powerpoint/2010/main" val="56790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10/2/2017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361425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254183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428710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181338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10/2/2017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131713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12709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354634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50159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157677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10/2/2017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297923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10/2/2017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CA4C3-AA25-4D85-976D-E6B8B98C7987}" type="slidenum">
              <a:rPr lang="en-US" smtClean="0"/>
              <a:t>‹#›</a:t>
            </a:fld>
            <a:endParaRPr lang="en-US"/>
          </a:p>
        </p:txBody>
      </p:sp>
    </p:spTree>
    <p:extLst>
      <p:ext uri="{BB962C8B-B14F-4D97-AF65-F5344CB8AC3E}">
        <p14:creationId xmlns:p14="http://schemas.microsoft.com/office/powerpoint/2010/main" val="79213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10/2/2017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4CA4C3-AA25-4D85-976D-E6B8B98C7987}" type="slidenum">
              <a:rPr lang="en-US" smtClean="0"/>
              <a:t>‹#›</a:t>
            </a:fld>
            <a:endParaRPr lang="en-US"/>
          </a:p>
        </p:txBody>
      </p:sp>
    </p:spTree>
    <p:extLst>
      <p:ext uri="{BB962C8B-B14F-4D97-AF65-F5344CB8AC3E}">
        <p14:creationId xmlns:p14="http://schemas.microsoft.com/office/powerpoint/2010/main" val="291314485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0CAcQjRw&amp;url=https://alccorting.wordpress.com/2011/11/11/good-fruit-bad-fruit/&amp;ei=-JRXVfzJFIGANtHQgfAB&amp;bvm=bv.93564037,d.eXY&amp;psig=AFQjCNGQSBNx23fQRJVDuZD8h2fHOtQ9xw&amp;ust=143188948276578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Nature_(journ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670" t="3080" r="17370"/>
          <a:stretch/>
        </p:blipFill>
        <p:spPr>
          <a:xfrm>
            <a:off x="314554" y="124358"/>
            <a:ext cx="2121408" cy="3913396"/>
          </a:xfrm>
          <a:prstGeom prst="rect">
            <a:avLst/>
          </a:prstGeom>
        </p:spPr>
      </p:pic>
      <p:sp>
        <p:nvSpPr>
          <p:cNvPr id="2" name="Title 1"/>
          <p:cNvSpPr>
            <a:spLocks noGrp="1"/>
          </p:cNvSpPr>
          <p:nvPr>
            <p:ph type="ctrTitle"/>
          </p:nvPr>
        </p:nvSpPr>
        <p:spPr/>
        <p:txBody>
          <a:bodyPr/>
          <a:lstStyle/>
          <a:p>
            <a:r>
              <a:rPr lang="en-US" b="1" dirty="0">
                <a:latin typeface="Arial Rounded MT Bold" panose="020F0704030504030204" pitchFamily="34" charset="0"/>
              </a:rPr>
              <a:t>Chairs 201-1 </a:t>
            </a:r>
            <a:br>
              <a:rPr lang="en-US" b="1" dirty="0">
                <a:latin typeface="Arial Rounded MT Bold" panose="020F0704030504030204" pitchFamily="34" charset="0"/>
              </a:rPr>
            </a:br>
            <a:r>
              <a:rPr lang="en-US" b="1" dirty="0">
                <a:latin typeface="Arial Rounded MT Bold" panose="020F0704030504030204" pitchFamily="34" charset="0"/>
              </a:rPr>
              <a:t>2018-19</a:t>
            </a:r>
          </a:p>
        </p:txBody>
      </p:sp>
      <p:sp>
        <p:nvSpPr>
          <p:cNvPr id="3" name="Subtitle 2"/>
          <p:cNvSpPr>
            <a:spLocks noGrp="1"/>
          </p:cNvSpPr>
          <p:nvPr>
            <p:ph type="subTitle" idx="1"/>
          </p:nvPr>
        </p:nvSpPr>
        <p:spPr>
          <a:xfrm>
            <a:off x="596245" y="4111086"/>
            <a:ext cx="8001000" cy="1655762"/>
          </a:xfrm>
        </p:spPr>
        <p:txBody>
          <a:bodyPr>
            <a:normAutofit/>
          </a:bodyPr>
          <a:lstStyle/>
          <a:p>
            <a:r>
              <a:rPr lang="en-US" sz="3200" dirty="0"/>
              <a:t> </a:t>
            </a:r>
            <a:r>
              <a:rPr lang="en-US" sz="4400" b="1" dirty="0">
                <a:solidFill>
                  <a:srgbClr val="7030A0"/>
                </a:solidFill>
              </a:rPr>
              <a:t>Department Letters: </a:t>
            </a:r>
            <a:r>
              <a:rPr lang="en-US" sz="4400" b="1" dirty="0" smtClean="0">
                <a:solidFill>
                  <a:srgbClr val="7030A0"/>
                </a:solidFill>
              </a:rPr>
              <a:t/>
            </a:r>
            <a:br>
              <a:rPr lang="en-US" sz="4400" b="1" dirty="0" smtClean="0">
                <a:solidFill>
                  <a:srgbClr val="7030A0"/>
                </a:solidFill>
              </a:rPr>
            </a:br>
            <a:r>
              <a:rPr lang="en-US" sz="4400" b="1" dirty="0" smtClean="0">
                <a:solidFill>
                  <a:srgbClr val="7030A0"/>
                </a:solidFill>
              </a:rPr>
              <a:t>The </a:t>
            </a:r>
            <a:r>
              <a:rPr lang="en-US" sz="4400" b="1" dirty="0">
                <a:solidFill>
                  <a:srgbClr val="7030A0"/>
                </a:solidFill>
              </a:rPr>
              <a:t>Good, the Bad, and the Ugly</a:t>
            </a:r>
          </a:p>
        </p:txBody>
      </p:sp>
    </p:spTree>
    <p:extLst>
      <p:ext uri="{BB962C8B-B14F-4D97-AF65-F5344CB8AC3E}">
        <p14:creationId xmlns:p14="http://schemas.microsoft.com/office/powerpoint/2010/main" val="21895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304800" y="250824"/>
            <a:ext cx="7886700" cy="1325563"/>
          </a:xfrm>
        </p:spPr>
        <p:txBody>
          <a:bodyPr/>
          <a:lstStyle/>
          <a:p>
            <a:pPr eaLnBrk="1" hangingPunct="1"/>
            <a:r>
              <a:rPr lang="en-US" sz="4000" b="1" dirty="0">
                <a:solidFill>
                  <a:srgbClr val="7030A0"/>
                </a:solidFill>
                <a:latin typeface="Arial Rounded MT Bold" panose="020F0704030504030204" pitchFamily="34" charset="0"/>
                <a:cs typeface="Calibri Light" panose="020F0302020204030204" pitchFamily="34" charset="0"/>
              </a:rPr>
              <a:t>Departmental Letter</a:t>
            </a:r>
          </a:p>
        </p:txBody>
      </p:sp>
      <p:pic>
        <p:nvPicPr>
          <p:cNvPr id="40962" name="Picture 6" descr="apples">
            <a:hlinkClick r:id="rId2"/>
          </p:cNvPr>
          <p:cNvPicPr>
            <a:picLocks noChangeAspect="1" noChangeArrowheads="1"/>
          </p:cNvPicPr>
          <p:nvPr/>
        </p:nvPicPr>
        <p:blipFill>
          <a:blip r:embed="rId3"/>
          <a:srcRect/>
          <a:stretch>
            <a:fillRect/>
          </a:stretch>
        </p:blipFill>
        <p:spPr bwMode="auto">
          <a:xfrm>
            <a:off x="4905375" y="1752600"/>
            <a:ext cx="3933825" cy="2619375"/>
          </a:xfrm>
          <a:prstGeom prst="rect">
            <a:avLst/>
          </a:prstGeom>
          <a:noFill/>
          <a:ln w="9525">
            <a:noFill/>
            <a:miter lim="800000"/>
            <a:headEnd/>
            <a:tailEnd/>
          </a:ln>
        </p:spPr>
      </p:pic>
      <p:sp>
        <p:nvSpPr>
          <p:cNvPr id="40963" name="Text Box 8"/>
          <p:cNvSpPr txBox="1">
            <a:spLocks noChangeArrowheads="1"/>
          </p:cNvSpPr>
          <p:nvPr/>
        </p:nvSpPr>
        <p:spPr bwMode="auto">
          <a:xfrm>
            <a:off x="304800" y="1638300"/>
            <a:ext cx="4267200" cy="4801314"/>
          </a:xfrm>
          <a:prstGeom prst="rect">
            <a:avLst/>
          </a:prstGeom>
          <a:noFill/>
          <a:ln w="9525">
            <a:noFill/>
            <a:miter lim="800000"/>
            <a:headEnd/>
            <a:tailEnd/>
          </a:ln>
        </p:spPr>
        <p:txBody>
          <a:bodyPr>
            <a:spAutoFit/>
          </a:bodyPr>
          <a:lstStyle/>
          <a:p>
            <a:pPr marL="342900" indent="-342900">
              <a:spcBef>
                <a:spcPct val="50000"/>
              </a:spcBef>
            </a:pPr>
            <a:r>
              <a:rPr lang="en-US" dirty="0"/>
              <a:t>If a new paper/exhibit </a:t>
            </a:r>
            <a:r>
              <a:rPr lang="en-US" dirty="0" err="1"/>
              <a:t>etc</a:t>
            </a:r>
            <a:r>
              <a:rPr lang="en-US" dirty="0"/>
              <a:t> was not listed when the requests for outside letters went out, </a:t>
            </a:r>
            <a:r>
              <a:rPr lang="en-US" b="1" dirty="0"/>
              <a:t>make sure to say this in dept. letter. </a:t>
            </a:r>
          </a:p>
          <a:p>
            <a:pPr marL="342900" indent="-342900">
              <a:spcBef>
                <a:spcPct val="50000"/>
              </a:spcBef>
            </a:pPr>
            <a:r>
              <a:rPr lang="en-US" dirty="0"/>
              <a:t>Evaluate collaborative research -does it show dependence, does it result in research that could not otherwise be done, does it result in synergy, does it attract new kinds of funding </a:t>
            </a:r>
            <a:r>
              <a:rPr lang="en-US" dirty="0" err="1"/>
              <a:t>etc</a:t>
            </a:r>
            <a:r>
              <a:rPr lang="en-US" dirty="0"/>
              <a:t>? This is particularly important for promotion files. I don’t like percentages</a:t>
            </a:r>
          </a:p>
          <a:p>
            <a:pPr marL="342900" indent="-342900">
              <a:spcBef>
                <a:spcPct val="50000"/>
              </a:spcBef>
            </a:pPr>
            <a:r>
              <a:rPr lang="en-US" dirty="0"/>
              <a:t>Be balanced in the evaluation. Advocacy is a good trait, but if all faculty in the department all deserve an acceleration year after year, then the letter becomes useless</a:t>
            </a:r>
          </a:p>
        </p:txBody>
      </p:sp>
      <p:sp>
        <p:nvSpPr>
          <p:cNvPr id="40964" name="Text Box 9"/>
          <p:cNvSpPr txBox="1">
            <a:spLocks noChangeArrowheads="1"/>
          </p:cNvSpPr>
          <p:nvPr/>
        </p:nvSpPr>
        <p:spPr bwMode="auto">
          <a:xfrm>
            <a:off x="5029200" y="4724400"/>
            <a:ext cx="3733800" cy="1328738"/>
          </a:xfrm>
          <a:prstGeom prst="rect">
            <a:avLst/>
          </a:prstGeom>
          <a:noFill/>
          <a:ln w="9525">
            <a:noFill/>
            <a:miter lim="800000"/>
            <a:headEnd/>
            <a:tailEnd/>
          </a:ln>
        </p:spPr>
        <p:txBody>
          <a:bodyPr>
            <a:spAutoFit/>
          </a:bodyPr>
          <a:lstStyle/>
          <a:p>
            <a:pPr>
              <a:spcBef>
                <a:spcPct val="50000"/>
              </a:spcBef>
            </a:pPr>
            <a:r>
              <a:rPr lang="en-US"/>
              <a:t>Less than optimal aspects of the file have to be addressed, but keep matters proportional</a:t>
            </a:r>
          </a:p>
          <a:p>
            <a:pPr>
              <a:spcBef>
                <a:spcPct val="50000"/>
              </a:spcBef>
            </a:pPr>
            <a:r>
              <a:rPr lang="en-US"/>
              <a:t>Explain all negative votes</a:t>
            </a:r>
          </a:p>
        </p:txBody>
      </p:sp>
    </p:spTree>
    <p:extLst>
      <p:ext uri="{BB962C8B-B14F-4D97-AF65-F5344CB8AC3E}">
        <p14:creationId xmlns:p14="http://schemas.microsoft.com/office/powerpoint/2010/main" val="99623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8375-FF73-4C4F-80CC-06CAC65C8FA3}"/>
              </a:ext>
            </a:extLst>
          </p:cNvPr>
          <p:cNvSpPr>
            <a:spLocks noGrp="1"/>
          </p:cNvSpPr>
          <p:nvPr>
            <p:ph type="ctrTitle"/>
          </p:nvPr>
        </p:nvSpPr>
        <p:spPr>
          <a:xfrm>
            <a:off x="628650" y="-211489"/>
            <a:ext cx="8151792" cy="2387600"/>
          </a:xfrm>
        </p:spPr>
        <p:txBody>
          <a:bodyPr>
            <a:normAutofit/>
          </a:bodyPr>
          <a:lstStyle/>
          <a:p>
            <a:pPr algn="l"/>
            <a:r>
              <a:rPr lang="en-US" sz="2800" b="1" dirty="0">
                <a:solidFill>
                  <a:srgbClr val="7030A0"/>
                </a:solidFill>
                <a:latin typeface="Arial Rounded MT Bold" panose="020F0704030504030204" pitchFamily="34" charset="0"/>
              </a:rPr>
              <a:t>From the 357 </a:t>
            </a:r>
            <a:r>
              <a:rPr lang="en-US" sz="2800" b="1" dirty="0" smtClean="0">
                <a:solidFill>
                  <a:srgbClr val="7030A0"/>
                </a:solidFill>
                <a:latin typeface="Arial Rounded MT Bold" panose="020F0704030504030204" pitchFamily="34" charset="0"/>
              </a:rPr>
              <a:t>M&amp;P </a:t>
            </a:r>
            <a:r>
              <a:rPr lang="en-US" sz="2800" b="1" dirty="0">
                <a:solidFill>
                  <a:srgbClr val="7030A0"/>
                </a:solidFill>
                <a:latin typeface="Arial Rounded MT Bold" panose="020F0704030504030204" pitchFamily="34" charset="0"/>
              </a:rPr>
              <a:t>files received in APO during the 2017-18 review period, 88 had to be </a:t>
            </a:r>
            <a:r>
              <a:rPr lang="en-US" sz="2800" b="1" dirty="0" smtClean="0">
                <a:solidFill>
                  <a:srgbClr val="7030A0"/>
                </a:solidFill>
                <a:latin typeface="Arial Rounded MT Bold" panose="020F0704030504030204" pitchFamily="34" charset="0"/>
              </a:rPr>
              <a:t>returned. From </a:t>
            </a:r>
            <a:r>
              <a:rPr lang="en-US" sz="2800" b="1" dirty="0">
                <a:solidFill>
                  <a:srgbClr val="7030A0"/>
                </a:solidFill>
                <a:latin typeface="Arial Rounded MT Bold" panose="020F0704030504030204" pitchFamily="34" charset="0"/>
              </a:rPr>
              <a:t>the 107 appointment files submitted during the 2017-18 recruitment year, 23 were returned </a:t>
            </a:r>
          </a:p>
        </p:txBody>
      </p:sp>
      <p:sp>
        <p:nvSpPr>
          <p:cNvPr id="4" name="TextBox 3"/>
          <p:cNvSpPr txBox="1"/>
          <p:nvPr/>
        </p:nvSpPr>
        <p:spPr>
          <a:xfrm>
            <a:off x="628650" y="2400035"/>
            <a:ext cx="8185709" cy="4247317"/>
          </a:xfrm>
          <a:prstGeom prst="rect">
            <a:avLst/>
          </a:prstGeom>
          <a:noFill/>
        </p:spPr>
        <p:txBody>
          <a:bodyPr wrap="square" rtlCol="0">
            <a:spAutoFit/>
          </a:bodyPr>
          <a:lstStyle/>
          <a:p>
            <a:r>
              <a:rPr lang="en-US" b="1" dirty="0"/>
              <a:t>Department Letter </a:t>
            </a:r>
            <a:r>
              <a:rPr lang="en-US" b="1" dirty="0" smtClean="0"/>
              <a:t>issues</a:t>
            </a:r>
            <a:endParaRPr lang="en-US" b="1" dirty="0"/>
          </a:p>
          <a:p>
            <a:pPr lvl="0"/>
            <a:r>
              <a:rPr lang="en-US" dirty="0" smtClean="0"/>
              <a:t>Letter not </a:t>
            </a:r>
            <a:r>
              <a:rPr lang="en-US" dirty="0"/>
              <a:t>included in file</a:t>
            </a:r>
          </a:p>
          <a:p>
            <a:pPr lvl="0"/>
            <a:r>
              <a:rPr lang="en-US" dirty="0"/>
              <a:t>Missing signature, votes, reasons for negative/abstained votes, off scale</a:t>
            </a:r>
          </a:p>
          <a:p>
            <a:pPr lvl="0"/>
            <a:r>
              <a:rPr lang="en-US" dirty="0"/>
              <a:t>Listing incorrect % of Appointment</a:t>
            </a:r>
          </a:p>
          <a:p>
            <a:pPr lvl="0"/>
            <a:r>
              <a:rPr lang="en-US" dirty="0"/>
              <a:t>Has incorrect action, </a:t>
            </a:r>
            <a:r>
              <a:rPr lang="en-US" dirty="0" err="1"/>
              <a:t>yrs</a:t>
            </a:r>
            <a:r>
              <a:rPr lang="en-US" dirty="0"/>
              <a:t> @rank/step, name disclosure of UC faculty</a:t>
            </a:r>
          </a:p>
          <a:p>
            <a:pPr lvl="0"/>
            <a:r>
              <a:rPr lang="en-US" dirty="0"/>
              <a:t>Does not provide explanation for minority vote</a:t>
            </a:r>
          </a:p>
          <a:p>
            <a:pPr lvl="0"/>
            <a:r>
              <a:rPr lang="en-US" dirty="0"/>
              <a:t>Missing assessment of Endowed Chair appointment</a:t>
            </a:r>
          </a:p>
          <a:p>
            <a:pPr lvl="0"/>
            <a:r>
              <a:rPr lang="en-US" dirty="0"/>
              <a:t>Listing incorrect recommendation (Distinguished + o/s)</a:t>
            </a:r>
          </a:p>
          <a:p>
            <a:pPr lvl="0"/>
            <a:r>
              <a:rPr lang="en-US" dirty="0"/>
              <a:t>Revision dates </a:t>
            </a:r>
            <a:r>
              <a:rPr lang="en-US" dirty="0" smtClean="0"/>
              <a:t>listed </a:t>
            </a:r>
            <a:r>
              <a:rPr lang="en-US" dirty="0"/>
              <a:t>incorrectly</a:t>
            </a:r>
          </a:p>
          <a:p>
            <a:pPr lvl="0"/>
            <a:r>
              <a:rPr lang="en-US" dirty="0"/>
              <a:t>Not addressing extraordinary accomplishments for additional o/s</a:t>
            </a:r>
          </a:p>
          <a:p>
            <a:pPr lvl="0"/>
            <a:r>
              <a:rPr lang="en-US" dirty="0"/>
              <a:t>Does not justify acceleration</a:t>
            </a:r>
          </a:p>
          <a:p>
            <a:pPr lvl="0"/>
            <a:r>
              <a:rPr lang="en-US" dirty="0"/>
              <a:t>Merit file contains vote for </a:t>
            </a:r>
            <a:r>
              <a:rPr lang="en-US" dirty="0" smtClean="0"/>
              <a:t>reappointment (now OK for first file)</a:t>
            </a:r>
            <a:endParaRPr lang="en-US" dirty="0"/>
          </a:p>
          <a:p>
            <a:pPr lvl="0"/>
            <a:r>
              <a:rPr lang="en-US" dirty="0"/>
              <a:t>Contains criteria not compliant with the CALL (when evaluating </a:t>
            </a:r>
            <a:r>
              <a:rPr lang="en-US" dirty="0" smtClean="0"/>
              <a:t>candidate </a:t>
            </a:r>
            <a:r>
              <a:rPr lang="en-US" dirty="0"/>
              <a:t>contributions) (CAP)</a:t>
            </a:r>
          </a:p>
          <a:p>
            <a:pPr lvl="0"/>
            <a:r>
              <a:rPr lang="en-US" dirty="0"/>
              <a:t>Recommendation based on a book manuscript not yet accepted (CAP)</a:t>
            </a:r>
          </a:p>
        </p:txBody>
      </p:sp>
      <p:pic>
        <p:nvPicPr>
          <p:cNvPr id="5" name="Picture 4"/>
          <p:cNvPicPr>
            <a:picLocks noChangeAspect="1"/>
          </p:cNvPicPr>
          <p:nvPr/>
        </p:nvPicPr>
        <p:blipFill rotWithShape="1">
          <a:blip r:embed="rId2"/>
          <a:srcRect t="24790" b="24899"/>
          <a:stretch/>
        </p:blipFill>
        <p:spPr>
          <a:xfrm>
            <a:off x="6411316" y="2100112"/>
            <a:ext cx="1589684" cy="599846"/>
          </a:xfrm>
          <a:prstGeom prst="rect">
            <a:avLst/>
          </a:prstGeom>
        </p:spPr>
      </p:pic>
    </p:spTree>
    <p:extLst>
      <p:ext uri="{BB962C8B-B14F-4D97-AF65-F5344CB8AC3E}">
        <p14:creationId xmlns:p14="http://schemas.microsoft.com/office/powerpoint/2010/main" val="391503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02739" y="31283"/>
            <a:ext cx="7886700" cy="1325563"/>
          </a:xfrm>
        </p:spPr>
        <p:txBody>
          <a:bodyPr>
            <a:normAutofit/>
          </a:bodyPr>
          <a:lstStyle/>
          <a:p>
            <a:pPr eaLnBrk="1" hangingPunct="1"/>
            <a:r>
              <a:rPr lang="en-US" sz="4000" b="1" dirty="0">
                <a:solidFill>
                  <a:srgbClr val="7030A0"/>
                </a:solidFill>
                <a:latin typeface="Arial Rounded MT Bold" panose="020F0704030504030204" pitchFamily="34" charset="0"/>
              </a:rPr>
              <a:t>Departmental Letter- general</a:t>
            </a:r>
          </a:p>
        </p:txBody>
      </p:sp>
      <p:grpSp>
        <p:nvGrpSpPr>
          <p:cNvPr id="39938" name="Group 9"/>
          <p:cNvGrpSpPr>
            <a:grpSpLocks/>
          </p:cNvGrpSpPr>
          <p:nvPr/>
        </p:nvGrpSpPr>
        <p:grpSpPr bwMode="auto">
          <a:xfrm>
            <a:off x="838200" y="3111500"/>
            <a:ext cx="5334000" cy="3746500"/>
            <a:chOff x="528" y="1440"/>
            <a:chExt cx="3360" cy="2360"/>
          </a:xfrm>
        </p:grpSpPr>
        <p:pic>
          <p:nvPicPr>
            <p:cNvPr id="39940" name="Content Placeholder 2"/>
            <p:cNvPicPr>
              <a:picLocks noChangeAspect="1"/>
            </p:cNvPicPr>
            <p:nvPr/>
          </p:nvPicPr>
          <p:blipFill>
            <a:blip r:embed="rId2"/>
            <a:srcRect l="42000" r="8667"/>
            <a:stretch>
              <a:fillRect/>
            </a:stretch>
          </p:blipFill>
          <p:spPr bwMode="auto">
            <a:xfrm>
              <a:off x="528" y="1536"/>
              <a:ext cx="1776" cy="2216"/>
            </a:xfrm>
            <a:prstGeom prst="rect">
              <a:avLst/>
            </a:prstGeom>
            <a:noFill/>
            <a:ln w="9525">
              <a:noFill/>
              <a:miter lim="800000"/>
              <a:headEnd/>
              <a:tailEnd/>
            </a:ln>
          </p:spPr>
        </p:pic>
        <p:pic>
          <p:nvPicPr>
            <p:cNvPr id="39941" name="Content Placeholder 2"/>
            <p:cNvPicPr>
              <a:picLocks noChangeAspect="1"/>
            </p:cNvPicPr>
            <p:nvPr/>
          </p:nvPicPr>
          <p:blipFill>
            <a:blip r:embed="rId2"/>
            <a:srcRect l="4001" t="15163" r="74664" b="11191"/>
            <a:stretch>
              <a:fillRect/>
            </a:stretch>
          </p:blipFill>
          <p:spPr bwMode="auto">
            <a:xfrm>
              <a:off x="1536" y="1824"/>
              <a:ext cx="768" cy="1632"/>
            </a:xfrm>
            <a:prstGeom prst="rect">
              <a:avLst/>
            </a:prstGeom>
            <a:solidFill>
              <a:schemeClr val="folHlink">
                <a:alpha val="10196"/>
              </a:schemeClr>
            </a:solidFill>
            <a:ln w="9525">
              <a:noFill/>
              <a:miter lim="800000"/>
              <a:headEnd/>
              <a:tailEnd/>
            </a:ln>
          </p:spPr>
        </p:pic>
        <p:pic>
          <p:nvPicPr>
            <p:cNvPr id="39942" name="Content Placeholder 2"/>
            <p:cNvPicPr>
              <a:picLocks noChangeAspect="1"/>
            </p:cNvPicPr>
            <p:nvPr/>
          </p:nvPicPr>
          <p:blipFill>
            <a:blip r:embed="rId2"/>
            <a:srcRect l="22000" r="56667"/>
            <a:stretch>
              <a:fillRect/>
            </a:stretch>
          </p:blipFill>
          <p:spPr bwMode="auto">
            <a:xfrm>
              <a:off x="3120" y="1584"/>
              <a:ext cx="768" cy="2216"/>
            </a:xfrm>
            <a:prstGeom prst="rect">
              <a:avLst/>
            </a:prstGeom>
            <a:noFill/>
            <a:ln w="9525">
              <a:noFill/>
              <a:miter lim="800000"/>
              <a:headEnd/>
              <a:tailEnd/>
            </a:ln>
          </p:spPr>
        </p:pic>
        <p:pic>
          <p:nvPicPr>
            <p:cNvPr id="39943" name="Content Placeholder 2"/>
            <p:cNvPicPr>
              <a:picLocks noChangeAspect="1"/>
            </p:cNvPicPr>
            <p:nvPr/>
          </p:nvPicPr>
          <p:blipFill>
            <a:blip r:embed="rId2"/>
            <a:srcRect l="42667" r="30667"/>
            <a:stretch>
              <a:fillRect/>
            </a:stretch>
          </p:blipFill>
          <p:spPr bwMode="auto">
            <a:xfrm>
              <a:off x="2208" y="1440"/>
              <a:ext cx="960" cy="2216"/>
            </a:xfrm>
            <a:prstGeom prst="rect">
              <a:avLst/>
            </a:prstGeom>
            <a:noFill/>
            <a:ln w="9525">
              <a:noFill/>
              <a:miter lim="800000"/>
              <a:headEnd/>
              <a:tailEnd/>
            </a:ln>
          </p:spPr>
        </p:pic>
      </p:grpSp>
      <p:sp>
        <p:nvSpPr>
          <p:cNvPr id="39939" name="Text Box 10"/>
          <p:cNvSpPr txBox="1">
            <a:spLocks noChangeArrowheads="1"/>
          </p:cNvSpPr>
          <p:nvPr/>
        </p:nvSpPr>
        <p:spPr bwMode="auto">
          <a:xfrm>
            <a:off x="533400" y="1371600"/>
            <a:ext cx="8153400" cy="1938992"/>
          </a:xfrm>
          <a:prstGeom prst="rect">
            <a:avLst/>
          </a:prstGeom>
          <a:noFill/>
          <a:ln w="9525">
            <a:noFill/>
            <a:miter lim="800000"/>
            <a:headEnd/>
            <a:tailEnd/>
          </a:ln>
        </p:spPr>
        <p:txBody>
          <a:bodyPr>
            <a:spAutoFit/>
          </a:bodyPr>
          <a:lstStyle/>
          <a:p>
            <a:pPr>
              <a:spcBef>
                <a:spcPct val="50000"/>
              </a:spcBef>
            </a:pPr>
            <a:r>
              <a:rPr lang="en-US" sz="2400" dirty="0"/>
              <a:t>The departmental letter should represent the balanced and integrated opinions of the group. It should </a:t>
            </a:r>
            <a:r>
              <a:rPr lang="en-US" sz="2400" b="1" dirty="0"/>
              <a:t>not</a:t>
            </a:r>
            <a:r>
              <a:rPr lang="en-US" sz="2400" dirty="0"/>
              <a:t> be a Chair’s letter or an ad hoc committee letter. It should not be copied and pasted from a candidate’s self statement. It should </a:t>
            </a:r>
            <a:r>
              <a:rPr lang="en-US" sz="2400" b="1" dirty="0"/>
              <a:t>not</a:t>
            </a:r>
            <a:r>
              <a:rPr lang="en-US" sz="2400" dirty="0"/>
              <a:t> be composed by a staff person</a:t>
            </a:r>
            <a:r>
              <a:rPr lang="en-US" dirty="0"/>
              <a:t>. </a:t>
            </a:r>
            <a:r>
              <a:rPr lang="en-US" sz="2400" dirty="0"/>
              <a:t>Be consistent in approach.</a:t>
            </a:r>
          </a:p>
        </p:txBody>
      </p:sp>
    </p:spTree>
    <p:extLst>
      <p:ext uri="{BB962C8B-B14F-4D97-AF65-F5344CB8AC3E}">
        <p14:creationId xmlns:p14="http://schemas.microsoft.com/office/powerpoint/2010/main" val="318758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46"/>
            <a:ext cx="7886700" cy="1325563"/>
          </a:xfrm>
        </p:spPr>
        <p:txBody>
          <a:bodyPr>
            <a:normAutofit/>
          </a:bodyPr>
          <a:lstStyle/>
          <a:p>
            <a:r>
              <a:rPr lang="en-US" sz="4000" b="1" dirty="0">
                <a:solidFill>
                  <a:srgbClr val="7030A0"/>
                </a:solidFill>
                <a:latin typeface="Arial Rounded MT Bold" panose="020F0704030504030204" pitchFamily="34" charset="0"/>
              </a:rPr>
              <a:t>Departmental Letter- general</a:t>
            </a:r>
            <a:endParaRPr lang="en-US" sz="4000" dirty="0">
              <a:latin typeface="Arial Rounded MT Bold" panose="020F0704030504030204" pitchFamily="34" charset="0"/>
            </a:endParaRPr>
          </a:p>
        </p:txBody>
      </p:sp>
      <p:sp>
        <p:nvSpPr>
          <p:cNvPr id="3" name="Content Placeholder 2"/>
          <p:cNvSpPr>
            <a:spLocks noGrp="1"/>
          </p:cNvSpPr>
          <p:nvPr>
            <p:ph idx="1"/>
          </p:nvPr>
        </p:nvSpPr>
        <p:spPr/>
        <p:txBody>
          <a:bodyPr/>
          <a:lstStyle/>
          <a:p>
            <a:pPr marL="0" indent="0">
              <a:buNone/>
            </a:pPr>
            <a:r>
              <a:rPr lang="en-US" dirty="0"/>
              <a:t>The department letter should strive to be as objective as possible. While discussion at the Department meeting will add important and very useful evaluative information, the letter writer must be sure that the statements gleaned from the discussion (good or bad) would stand up to scrutiny.  </a:t>
            </a:r>
            <a:r>
              <a:rPr lang="en-US" dirty="0">
                <a:solidFill>
                  <a:srgbClr val="FF0000"/>
                </a:solidFill>
              </a:rPr>
              <a:t>Discuss</a:t>
            </a:r>
          </a:p>
          <a:p>
            <a:pPr marL="0" indent="0">
              <a:buNone/>
            </a:pPr>
            <a:r>
              <a:rPr lang="en-US" dirty="0"/>
              <a:t>“The department letter should also not contain detailed discussion of the reasons for a leave of absence in instances where this may constitute a potential breach of confidentiality. “ </a:t>
            </a:r>
            <a:r>
              <a:rPr lang="en-US" dirty="0">
                <a:solidFill>
                  <a:srgbClr val="FF0000"/>
                </a:solidFill>
              </a:rPr>
              <a:t>Discuss</a:t>
            </a:r>
          </a:p>
        </p:txBody>
      </p:sp>
      <p:pic>
        <p:nvPicPr>
          <p:cNvPr id="4" name="Picture 3">
            <a:extLst>
              <a:ext uri="{FF2B5EF4-FFF2-40B4-BE49-F238E27FC236}">
                <a16:creationId xmlns:a16="http://schemas.microsoft.com/office/drawing/2014/main" id="{A3565B86-E48D-4405-AAB2-06605C743C1E}"/>
              </a:ext>
            </a:extLst>
          </p:cNvPr>
          <p:cNvPicPr>
            <a:picLocks noChangeAspect="1"/>
          </p:cNvPicPr>
          <p:nvPr/>
        </p:nvPicPr>
        <p:blipFill rotWithShape="1">
          <a:blip r:embed="rId2"/>
          <a:srcRect l="4603" r="9325"/>
          <a:stretch/>
        </p:blipFill>
        <p:spPr>
          <a:xfrm>
            <a:off x="1762811" y="4364610"/>
            <a:ext cx="1936447" cy="2493390"/>
          </a:xfrm>
          <a:prstGeom prst="rect">
            <a:avLst/>
          </a:prstGeom>
        </p:spPr>
      </p:pic>
    </p:spTree>
    <p:extLst>
      <p:ext uri="{BB962C8B-B14F-4D97-AF65-F5344CB8AC3E}">
        <p14:creationId xmlns:p14="http://schemas.microsoft.com/office/powerpoint/2010/main" val="141329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Rectangle 389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D15A1154-C0A0-442C-9BE5-AABE838F8294}"/>
              </a:ext>
            </a:extLst>
          </p:cNvPr>
          <p:cNvPicPr>
            <a:picLocks noChangeAspect="1"/>
          </p:cNvPicPr>
          <p:nvPr/>
        </p:nvPicPr>
        <p:blipFill rotWithShape="1">
          <a:blip r:embed="rId2"/>
          <a:srcRect l="17273" r="5282" b="1"/>
          <a:stretch/>
        </p:blipFill>
        <p:spPr>
          <a:xfrm>
            <a:off x="599391" y="1904281"/>
            <a:ext cx="2531107" cy="4272681"/>
          </a:xfrm>
          <a:prstGeom prst="rect">
            <a:avLst/>
          </a:prstGeom>
        </p:spPr>
      </p:pic>
      <p:sp>
        <p:nvSpPr>
          <p:cNvPr id="38913" name="Title 1"/>
          <p:cNvSpPr>
            <a:spLocks noGrp="1"/>
          </p:cNvSpPr>
          <p:nvPr>
            <p:ph type="title" idx="4294967295"/>
          </p:nvPr>
        </p:nvSpPr>
        <p:spPr>
          <a:xfrm>
            <a:off x="460440" y="147924"/>
            <a:ext cx="8223119" cy="1325563"/>
          </a:xfrm>
        </p:spPr>
        <p:txBody>
          <a:bodyPr vert="horz" lIns="91440" tIns="45720" rIns="91440" bIns="45720" rtlCol="0" anchor="ctr">
            <a:normAutofit/>
          </a:bodyPr>
          <a:lstStyle/>
          <a:p>
            <a:pPr defTabSz="914400"/>
            <a:r>
              <a:rPr lang="en-US" sz="4000" b="1" dirty="0">
                <a:solidFill>
                  <a:srgbClr val="7030A0"/>
                </a:solidFill>
                <a:latin typeface="Arial Rounded MT Bold" panose="020F0704030504030204" pitchFamily="34" charset="0"/>
              </a:rPr>
              <a:t>Departmental Letter - Research</a:t>
            </a:r>
          </a:p>
        </p:txBody>
      </p:sp>
      <p:sp>
        <p:nvSpPr>
          <p:cNvPr id="38917" name="Text Box 7"/>
          <p:cNvSpPr txBox="1">
            <a:spLocks noChangeArrowheads="1"/>
          </p:cNvSpPr>
          <p:nvPr/>
        </p:nvSpPr>
        <p:spPr bwMode="auto">
          <a:xfrm>
            <a:off x="3289955" y="1621410"/>
            <a:ext cx="5561814" cy="4920792"/>
          </a:xfrm>
          <a:prstGeom prst="rect">
            <a:avLst/>
          </a:prstGeom>
        </p:spPr>
        <p:txBody>
          <a:bodyPr vert="horz" lIns="91440" tIns="45720" rIns="91440" bIns="45720" rtlCol="0">
            <a:normAutofit fontScale="92500"/>
          </a:bodyPr>
          <a:lstStyle/>
          <a:p>
            <a:pPr indent="-228600">
              <a:lnSpc>
                <a:spcPct val="90000"/>
              </a:lnSpc>
              <a:spcBef>
                <a:spcPct val="50000"/>
              </a:spcBef>
              <a:buFont typeface="Arial" panose="020B0604020202020204" pitchFamily="34" charset="0"/>
              <a:buChar char="•"/>
            </a:pPr>
            <a:r>
              <a:rPr lang="en-US" sz="1900" b="1" dirty="0"/>
              <a:t>We need Context and Evaluative Comments</a:t>
            </a:r>
            <a:r>
              <a:rPr lang="en-US" sz="1900" dirty="0"/>
              <a:t>.</a:t>
            </a:r>
          </a:p>
          <a:p>
            <a:pPr indent="-228600">
              <a:lnSpc>
                <a:spcPct val="90000"/>
              </a:lnSpc>
              <a:spcBef>
                <a:spcPct val="50000"/>
              </a:spcBef>
              <a:buFont typeface="Arial" panose="020B0604020202020204" pitchFamily="34" charset="0"/>
              <a:buChar char="•"/>
            </a:pPr>
            <a:r>
              <a:rPr lang="en-US" sz="1900" dirty="0"/>
              <a:t>Evaluative comments such as “important breakthrough”, “first to show”, “only one to tackle such a difficult problem”, “technically very challenging”, “controversial and therefore more difficult to publish”, “years to accumulate data”, “chosen by faculty of 1000”, “will feed the world”, “most important prize in modern art”, “seminar presented at best-ranked philosophy dept. in US", "curation at most important gallery in New York”, “twice the normal publication rate in the field”  etc. </a:t>
            </a:r>
          </a:p>
          <a:p>
            <a:pPr indent="-228600">
              <a:lnSpc>
                <a:spcPct val="90000"/>
              </a:lnSpc>
              <a:spcBef>
                <a:spcPct val="50000"/>
              </a:spcBef>
              <a:buFont typeface="Arial" panose="020B0604020202020204" pitchFamily="34" charset="0"/>
              <a:buChar char="•"/>
            </a:pPr>
            <a:r>
              <a:rPr lang="en-US" sz="1900" dirty="0"/>
              <a:t>Maybe priority score on an unfunded grant could be useful if the candidate is “between grants”</a:t>
            </a:r>
          </a:p>
          <a:p>
            <a:pPr indent="-228600">
              <a:lnSpc>
                <a:spcPct val="90000"/>
              </a:lnSpc>
              <a:spcBef>
                <a:spcPct val="50000"/>
              </a:spcBef>
              <a:buFont typeface="Arial" panose="020B0604020202020204" pitchFamily="34" charset="0"/>
              <a:buChar char="•"/>
            </a:pPr>
            <a:r>
              <a:rPr lang="en-US" sz="1900" b="1" dirty="0"/>
              <a:t>Don’t use numbers </a:t>
            </a:r>
            <a:r>
              <a:rPr lang="en-US" sz="1900" dirty="0"/>
              <a:t>($1.97 million to candidate during this period) since there is then the obligation to </a:t>
            </a:r>
            <a:r>
              <a:rPr lang="en-US" sz="1900" dirty="0" smtClean="0"/>
              <a:t>check. Replace with </a:t>
            </a:r>
            <a:r>
              <a:rPr lang="en-US" sz="1900" dirty="0"/>
              <a:t>– “impressive success in extramural funding” – the numbers are elsewhere in a section where the candidate is attesting to their accuracy.</a:t>
            </a:r>
          </a:p>
        </p:txBody>
      </p:sp>
    </p:spTree>
    <p:extLst>
      <p:ext uri="{BB962C8B-B14F-4D97-AF65-F5344CB8AC3E}">
        <p14:creationId xmlns:p14="http://schemas.microsoft.com/office/powerpoint/2010/main" val="383848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93" y="199656"/>
            <a:ext cx="7886700" cy="1325563"/>
          </a:xfrm>
        </p:spPr>
        <p:txBody>
          <a:bodyPr/>
          <a:lstStyle/>
          <a:p>
            <a:r>
              <a:rPr lang="en-US" sz="3600" b="1" dirty="0">
                <a:solidFill>
                  <a:srgbClr val="7030A0"/>
                </a:solidFill>
                <a:latin typeface="Arial Rounded MT Bold" panose="020F0704030504030204" pitchFamily="34" charset="0"/>
              </a:rPr>
              <a:t>Departmental Letter- Publications</a:t>
            </a:r>
            <a:endParaRPr lang="en-US" b="1" dirty="0">
              <a:latin typeface="Arial Rounded MT Bold" panose="020F0704030504030204" pitchFamily="34" charset="0"/>
            </a:endParaRPr>
          </a:p>
        </p:txBody>
      </p:sp>
      <p:pic>
        <p:nvPicPr>
          <p:cNvPr id="4" name="Content Placeholder 3"/>
          <p:cNvPicPr>
            <a:picLocks noGrp="1" noChangeAspect="1"/>
          </p:cNvPicPr>
          <p:nvPr>
            <p:ph idx="1"/>
          </p:nvPr>
        </p:nvPicPr>
        <p:blipFill>
          <a:blip r:embed="rId2"/>
          <a:stretch>
            <a:fillRect/>
          </a:stretch>
        </p:blipFill>
        <p:spPr>
          <a:xfrm>
            <a:off x="4845520" y="2524690"/>
            <a:ext cx="4237087" cy="4285758"/>
          </a:xfrm>
          <a:prstGeom prst="rect">
            <a:avLst/>
          </a:prstGeom>
        </p:spPr>
      </p:pic>
      <p:pic>
        <p:nvPicPr>
          <p:cNvPr id="5" name="Picture 4"/>
          <p:cNvPicPr>
            <a:picLocks noChangeAspect="1"/>
          </p:cNvPicPr>
          <p:nvPr/>
        </p:nvPicPr>
        <p:blipFill>
          <a:blip r:embed="rId3"/>
          <a:stretch>
            <a:fillRect/>
          </a:stretch>
        </p:blipFill>
        <p:spPr>
          <a:xfrm>
            <a:off x="3097910" y="2719908"/>
            <a:ext cx="1792379" cy="2895851"/>
          </a:xfrm>
          <a:prstGeom prst="rect">
            <a:avLst/>
          </a:prstGeom>
        </p:spPr>
      </p:pic>
      <p:pic>
        <p:nvPicPr>
          <p:cNvPr id="6" name="Picture 5"/>
          <p:cNvPicPr>
            <a:picLocks noChangeAspect="1"/>
          </p:cNvPicPr>
          <p:nvPr/>
        </p:nvPicPr>
        <p:blipFill>
          <a:blip r:embed="rId4"/>
          <a:stretch>
            <a:fillRect/>
          </a:stretch>
        </p:blipFill>
        <p:spPr>
          <a:xfrm>
            <a:off x="161417" y="3750757"/>
            <a:ext cx="2969009" cy="2560542"/>
          </a:xfrm>
          <a:prstGeom prst="rect">
            <a:avLst/>
          </a:prstGeom>
        </p:spPr>
      </p:pic>
      <p:sp>
        <p:nvSpPr>
          <p:cNvPr id="7" name="TextBox 6"/>
          <p:cNvSpPr txBox="1"/>
          <p:nvPr/>
        </p:nvSpPr>
        <p:spPr>
          <a:xfrm>
            <a:off x="373075" y="1471410"/>
            <a:ext cx="8141818" cy="830997"/>
          </a:xfrm>
          <a:prstGeom prst="rect">
            <a:avLst/>
          </a:prstGeom>
          <a:noFill/>
        </p:spPr>
        <p:txBody>
          <a:bodyPr wrap="square" rtlCol="0">
            <a:spAutoFit/>
          </a:bodyPr>
          <a:lstStyle/>
          <a:p>
            <a:r>
              <a:rPr lang="en-US" sz="2400" dirty="0"/>
              <a:t>We often can’t judge if its outside our field, so </a:t>
            </a:r>
            <a:r>
              <a:rPr lang="en-US" sz="2400" b="1" dirty="0">
                <a:solidFill>
                  <a:srgbClr val="7030A0"/>
                </a:solidFill>
              </a:rPr>
              <a:t>we need your help.</a:t>
            </a:r>
            <a:r>
              <a:rPr lang="en-US" sz="2400" dirty="0"/>
              <a:t> Anything can get published somewhere!</a:t>
            </a:r>
          </a:p>
        </p:txBody>
      </p:sp>
    </p:spTree>
    <p:extLst>
      <p:ext uri="{BB962C8B-B14F-4D97-AF65-F5344CB8AC3E}">
        <p14:creationId xmlns:p14="http://schemas.microsoft.com/office/powerpoint/2010/main" val="162375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64A8-5779-4AF6-AB58-077764E4FE98}"/>
              </a:ext>
            </a:extLst>
          </p:cNvPr>
          <p:cNvSpPr>
            <a:spLocks noGrp="1"/>
          </p:cNvSpPr>
          <p:nvPr>
            <p:ph type="title"/>
          </p:nvPr>
        </p:nvSpPr>
        <p:spPr>
          <a:xfrm>
            <a:off x="628649" y="167159"/>
            <a:ext cx="8353985" cy="1325563"/>
          </a:xfrm>
        </p:spPr>
        <p:txBody>
          <a:bodyPr>
            <a:normAutofit fontScale="90000"/>
          </a:bodyPr>
          <a:lstStyle/>
          <a:p>
            <a:r>
              <a:rPr lang="en-US" sz="4000" b="1" dirty="0">
                <a:solidFill>
                  <a:srgbClr val="7030A0"/>
                </a:solidFill>
                <a:latin typeface="Arial Rounded MT Bold" panose="020F0704030504030204" pitchFamily="34" charset="0"/>
              </a:rPr>
              <a:t>Departmental Letter – Editorial Boards and Conference Committees</a:t>
            </a:r>
          </a:p>
        </p:txBody>
      </p:sp>
      <p:sp>
        <p:nvSpPr>
          <p:cNvPr id="3" name="Content Placeholder 2">
            <a:extLst>
              <a:ext uri="{FF2B5EF4-FFF2-40B4-BE49-F238E27FC236}">
                <a16:creationId xmlns:a16="http://schemas.microsoft.com/office/drawing/2014/main" id="{194AAE16-42D9-4A25-A589-85D8ED7BD870}"/>
              </a:ext>
            </a:extLst>
          </p:cNvPr>
          <p:cNvSpPr>
            <a:spLocks noGrp="1"/>
          </p:cNvSpPr>
          <p:nvPr>
            <p:ph idx="1"/>
          </p:nvPr>
        </p:nvSpPr>
        <p:spPr>
          <a:xfrm>
            <a:off x="628650" y="1495688"/>
            <a:ext cx="7886700" cy="4886257"/>
          </a:xfrm>
        </p:spPr>
        <p:txBody>
          <a:bodyPr>
            <a:normAutofit fontScale="92500" lnSpcReduction="10000"/>
          </a:bodyPr>
          <a:lstStyle/>
          <a:p>
            <a:pPr marL="0" indent="0">
              <a:buNone/>
            </a:pPr>
            <a:r>
              <a:rPr lang="en-US" b="1" dirty="0"/>
              <a:t>'Dr Fraud' experiment</a:t>
            </a:r>
          </a:p>
          <a:p>
            <a:r>
              <a:rPr lang="en-US" dirty="0"/>
              <a:t>In 2015, four researchers created a fictitious sub-par scientist named Anna O. </a:t>
            </a:r>
            <a:r>
              <a:rPr lang="en-US" dirty="0" err="1"/>
              <a:t>Szust</a:t>
            </a:r>
            <a:r>
              <a:rPr lang="en-US" dirty="0"/>
              <a:t> ('</a:t>
            </a:r>
            <a:r>
              <a:rPr lang="en-US" dirty="0" err="1"/>
              <a:t>Oszust</a:t>
            </a:r>
            <a:r>
              <a:rPr lang="en-US" dirty="0"/>
              <a:t>' translates to 'a fraud' in Polish), and applied on her behalf for an editor position to 360 scholarly journals. </a:t>
            </a:r>
            <a:r>
              <a:rPr lang="en-US" dirty="0" err="1"/>
              <a:t>Szust's</a:t>
            </a:r>
            <a:r>
              <a:rPr lang="en-US" dirty="0"/>
              <a:t> qualifications were dismal for the role of an editor; she had never published a single article and had no editorial experience. The books and book chapters listed on her CV were made-up, as were the publishing houses that published the books.</a:t>
            </a:r>
          </a:p>
          <a:p>
            <a:r>
              <a:rPr lang="en-US" dirty="0"/>
              <a:t>40 journals accepted her – These were journals we would consider predatory – i.e. only in the business to make money. The results of the experiment were published in </a:t>
            </a:r>
            <a:r>
              <a:rPr lang="en-US" i="1" dirty="0">
                <a:hlinkClick r:id="rId2" tooltip="Nature (journal)"/>
              </a:rPr>
              <a:t>Nature</a:t>
            </a:r>
            <a:r>
              <a:rPr lang="en-US" dirty="0"/>
              <a:t> in March 2017.</a:t>
            </a:r>
          </a:p>
          <a:p>
            <a:r>
              <a:rPr lang="en-US" dirty="0"/>
              <a:t>So, we need your help to determine what is meaningful recognition. Is the service on an excellent editorial board or not? Is the conference the most important in the field or not?</a:t>
            </a:r>
          </a:p>
          <a:p>
            <a:pPr marL="0" indent="0">
              <a:buNone/>
            </a:pPr>
            <a:r>
              <a:rPr lang="en-US" dirty="0"/>
              <a:t> I receive 5-10 invitations daily to be on editorial boards and conference committees for subject matter way removed from my expertise.</a:t>
            </a:r>
          </a:p>
          <a:p>
            <a:pPr marL="0" indent="0">
              <a:buNone/>
            </a:pPr>
            <a:r>
              <a:rPr lang="en-US" b="1" dirty="0">
                <a:solidFill>
                  <a:srgbClr val="FF0000"/>
                </a:solidFill>
              </a:rPr>
              <a:t>Therefore, we need context in department letters when reporting on such items</a:t>
            </a:r>
          </a:p>
          <a:p>
            <a:endParaRPr lang="en-US" dirty="0"/>
          </a:p>
        </p:txBody>
      </p:sp>
    </p:spTree>
    <p:extLst>
      <p:ext uri="{BB962C8B-B14F-4D97-AF65-F5344CB8AC3E}">
        <p14:creationId xmlns:p14="http://schemas.microsoft.com/office/powerpoint/2010/main" val="35421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379"/>
            <a:ext cx="8229600" cy="762000"/>
          </a:xfrm>
        </p:spPr>
        <p:txBody>
          <a:bodyPr>
            <a:noAutofit/>
          </a:bodyPr>
          <a:lstStyle/>
          <a:p>
            <a:r>
              <a:rPr lang="en-US" sz="4000" b="1" dirty="0">
                <a:solidFill>
                  <a:srgbClr val="7030A0"/>
                </a:solidFill>
                <a:latin typeface="Arial Rounded MT Bold" panose="020F0704030504030204" pitchFamily="34" charset="0"/>
              </a:rPr>
              <a:t>Departmental Letter: Teaching- APM 210-d-1</a:t>
            </a:r>
          </a:p>
        </p:txBody>
      </p:sp>
      <p:sp>
        <p:nvSpPr>
          <p:cNvPr id="3" name="Content Placeholder 2"/>
          <p:cNvSpPr>
            <a:spLocks noGrp="1"/>
          </p:cNvSpPr>
          <p:nvPr>
            <p:ph idx="1"/>
          </p:nvPr>
        </p:nvSpPr>
        <p:spPr>
          <a:xfrm>
            <a:off x="304800" y="1905000"/>
            <a:ext cx="8610600" cy="4724400"/>
          </a:xfrm>
        </p:spPr>
        <p:txBody>
          <a:bodyPr>
            <a:normAutofit/>
          </a:bodyPr>
          <a:lstStyle/>
          <a:p>
            <a:pPr marL="0" indent="0">
              <a:buNone/>
            </a:pPr>
            <a:r>
              <a:rPr lang="en-US" sz="1800" b="1" dirty="0"/>
              <a:t>Teaching - </a:t>
            </a:r>
            <a:r>
              <a:rPr lang="en-US" sz="1800" dirty="0">
                <a:solidFill>
                  <a:srgbClr val="FF0000"/>
                </a:solidFill>
              </a:rPr>
              <a:t>Clearly demonstrated evidence of high quality in teaching is an essential criterion for appointment, advancement, or promotion</a:t>
            </a:r>
            <a:r>
              <a:rPr lang="en-US" sz="1800" dirty="0"/>
              <a:t>. Under no circumstances will a tenure commitment be made unless there is clear documentation of ability and diligence in the teaching role. In judging the effectiveness of a candidate’s teaching, the committee should consider such points as the following: the candidate’s command of the subject; continuous growth in the subject field; ability to organize material and to present it with force and logic; capacity to awaken in students an awareness of the relationship of the subject to other fields of knowledge; fostering of student independence and capability to reason; spirit and enthusiasm which vitalize the candidate’s learning and teaching; ability to arouse curiosity in beginning students, to encourage high standards, and to stimulate advanced students to creative work; personal attributes as they affect teaching and students; extent and skill of the candidate’s participation in the general guidance, mentoring, and advising of students; effectiveness in creating an academic environment that is open and encouraging to all students, including development of particularly effective strategies for the educational advancement of students in various underrepresented groups. </a:t>
            </a:r>
            <a:r>
              <a:rPr lang="en-US" sz="1800" dirty="0">
                <a:solidFill>
                  <a:srgbClr val="FF0000"/>
                </a:solidFill>
              </a:rPr>
              <a:t>Discuss this and additions to student evaluations </a:t>
            </a:r>
          </a:p>
        </p:txBody>
      </p:sp>
    </p:spTree>
    <p:extLst>
      <p:ext uri="{BB962C8B-B14F-4D97-AF65-F5344CB8AC3E}">
        <p14:creationId xmlns:p14="http://schemas.microsoft.com/office/powerpoint/2010/main" val="89596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7030A0"/>
                </a:solidFill>
                <a:latin typeface="Arial Rounded MT Bold" panose="020F0704030504030204" pitchFamily="34" charset="0"/>
              </a:rPr>
              <a:t>Departmental Letter- </a:t>
            </a:r>
            <a:r>
              <a:rPr lang="en-US" sz="4000" b="1" dirty="0" smtClean="0">
                <a:solidFill>
                  <a:srgbClr val="7030A0"/>
                </a:solidFill>
                <a:latin typeface="Arial Rounded MT Bold" panose="020F0704030504030204" pitchFamily="34" charset="0"/>
              </a:rPr>
              <a:t/>
            </a:r>
            <a:br>
              <a:rPr lang="en-US" sz="4000" b="1" dirty="0" smtClean="0">
                <a:solidFill>
                  <a:srgbClr val="7030A0"/>
                </a:solidFill>
                <a:latin typeface="Arial Rounded MT Bold" panose="020F0704030504030204" pitchFamily="34" charset="0"/>
              </a:rPr>
            </a:br>
            <a:r>
              <a:rPr lang="en-US" sz="4000" b="1" dirty="0" smtClean="0">
                <a:solidFill>
                  <a:srgbClr val="7030A0"/>
                </a:solidFill>
                <a:latin typeface="Arial Rounded MT Bold" panose="020F0704030504030204" pitchFamily="34" charset="0"/>
              </a:rPr>
              <a:t>What </a:t>
            </a:r>
            <a:r>
              <a:rPr lang="en-US" sz="4000" b="1" dirty="0">
                <a:solidFill>
                  <a:srgbClr val="7030A0"/>
                </a:solidFill>
                <a:latin typeface="Arial Rounded MT Bold" panose="020F0704030504030204" pitchFamily="34" charset="0"/>
              </a:rPr>
              <a:t>we get and don’t need</a:t>
            </a:r>
          </a:p>
        </p:txBody>
      </p:sp>
      <p:sp>
        <p:nvSpPr>
          <p:cNvPr id="3" name="Content Placeholder 2"/>
          <p:cNvSpPr>
            <a:spLocks noGrp="1"/>
          </p:cNvSpPr>
          <p:nvPr>
            <p:ph idx="1"/>
          </p:nvPr>
        </p:nvSpPr>
        <p:spPr/>
        <p:txBody>
          <a:bodyPr>
            <a:normAutofit fontScale="92500" lnSpcReduction="10000"/>
          </a:bodyPr>
          <a:lstStyle/>
          <a:p>
            <a:pPr marL="0" indent="0">
              <a:buNone/>
            </a:pPr>
            <a:r>
              <a:rPr lang="en-US" sz="2600" b="1" dirty="0"/>
              <a:t>Reiteration of numerical data in the file: </a:t>
            </a:r>
          </a:p>
          <a:p>
            <a:r>
              <a:rPr lang="en-US" dirty="0"/>
              <a:t>Professor N has given 10 talks at national and international meetings. </a:t>
            </a:r>
          </a:p>
          <a:p>
            <a:pPr marL="0" indent="0">
              <a:buNone/>
            </a:pPr>
            <a:r>
              <a:rPr lang="en-US" dirty="0"/>
              <a:t>I receive about 10 invitations per day and I am not qualified for many. So now more than ever, it is important to let the reader know the importance of the venues in the field</a:t>
            </a:r>
          </a:p>
          <a:p>
            <a:r>
              <a:rPr lang="en-US" dirty="0"/>
              <a:t>Professor O has published 16 items.</a:t>
            </a:r>
          </a:p>
          <a:p>
            <a:pPr marL="0" indent="0">
              <a:buNone/>
            </a:pPr>
            <a:r>
              <a:rPr lang="en-US" dirty="0"/>
              <a:t>Where? “Top journal” means nothing without context. If not in a traditional peer reviewed journal and yet the department considers an important publication, it is especially important to explain. Some books with chapters/articles are rigorously reviewed, while others are in books less so and edited by friends or even by the candidate. Is there “double counting”? They were credited as chapters and again as a book.</a:t>
            </a:r>
          </a:p>
          <a:p>
            <a:r>
              <a:rPr lang="en-US" dirty="0"/>
              <a:t>Professor Q has curated 11 exhibitions. Importance of venue?</a:t>
            </a:r>
          </a:p>
          <a:p>
            <a:r>
              <a:rPr lang="en-US" dirty="0"/>
              <a:t>Professor R has given 10 performances of this original composition/choreography. Importance of venue?</a:t>
            </a:r>
          </a:p>
          <a:p>
            <a:endParaRPr lang="en-US" dirty="0"/>
          </a:p>
          <a:p>
            <a:endParaRPr lang="en-US" dirty="0"/>
          </a:p>
        </p:txBody>
      </p:sp>
    </p:spTree>
    <p:extLst>
      <p:ext uri="{BB962C8B-B14F-4D97-AF65-F5344CB8AC3E}">
        <p14:creationId xmlns:p14="http://schemas.microsoft.com/office/powerpoint/2010/main" val="147985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idx="1"/>
          </p:nvPr>
        </p:nvSpPr>
        <p:spPr/>
        <p:txBody>
          <a:bodyPr/>
          <a:lstStyle/>
          <a:p>
            <a:pPr marL="571500" indent="-571500">
              <a:lnSpc>
                <a:spcPct val="80000"/>
              </a:lnSpc>
            </a:pPr>
            <a:r>
              <a:rPr lang="en-US" sz="2100" dirty="0"/>
              <a:t>Evaluate service contributions in terms of quality and time commitment and in terms of dept. and stage of career norms. The senate </a:t>
            </a:r>
            <a:r>
              <a:rPr lang="en-US" sz="2100" dirty="0" smtClean="0"/>
              <a:t>keeps </a:t>
            </a:r>
            <a:r>
              <a:rPr lang="en-US" sz="2100" dirty="0"/>
              <a:t>records of attendance at senate committees. You may request this information, but as in all things, this must be done for all candidates in the dept. if done for one.</a:t>
            </a:r>
          </a:p>
        </p:txBody>
      </p:sp>
      <p:sp>
        <p:nvSpPr>
          <p:cNvPr id="41986" name="Title 1"/>
          <p:cNvSpPr>
            <a:spLocks/>
          </p:cNvSpPr>
          <p:nvPr/>
        </p:nvSpPr>
        <p:spPr bwMode="auto">
          <a:xfrm>
            <a:off x="609600" y="533400"/>
            <a:ext cx="8229600" cy="762000"/>
          </a:xfrm>
          <a:prstGeom prst="rect">
            <a:avLst/>
          </a:prstGeom>
          <a:noFill/>
          <a:ln w="9525">
            <a:noFill/>
            <a:miter lim="800000"/>
            <a:headEnd/>
            <a:tailEnd/>
          </a:ln>
        </p:spPr>
        <p:txBody>
          <a:bodyPr anchor="b"/>
          <a:lstStyle/>
          <a:p>
            <a:r>
              <a:rPr lang="en-US" sz="4000" b="1" dirty="0">
                <a:solidFill>
                  <a:srgbClr val="7030A0"/>
                </a:solidFill>
                <a:latin typeface="Arial Rounded MT Bold" panose="020F0704030504030204" pitchFamily="34" charset="0"/>
              </a:rPr>
              <a:t>Departmental Letter</a:t>
            </a:r>
          </a:p>
        </p:txBody>
      </p:sp>
      <p:pic>
        <p:nvPicPr>
          <p:cNvPr id="2" name="Picture 1"/>
          <p:cNvPicPr>
            <a:picLocks noChangeAspect="1"/>
          </p:cNvPicPr>
          <p:nvPr/>
        </p:nvPicPr>
        <p:blipFill>
          <a:blip r:embed="rId3"/>
          <a:stretch>
            <a:fillRect/>
          </a:stretch>
        </p:blipFill>
        <p:spPr>
          <a:xfrm>
            <a:off x="3275875" y="3728540"/>
            <a:ext cx="2581662" cy="2600325"/>
          </a:xfrm>
          <a:prstGeom prst="rect">
            <a:avLst/>
          </a:prstGeom>
        </p:spPr>
      </p:pic>
    </p:spTree>
    <p:extLst>
      <p:ext uri="{BB962C8B-B14F-4D97-AF65-F5344CB8AC3E}">
        <p14:creationId xmlns:p14="http://schemas.microsoft.com/office/powerpoint/2010/main" val="2655846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TotalTime>
  <Words>1299</Words>
  <Application>Microsoft Office PowerPoint</Application>
  <PresentationFormat>On-screen Show (4:3)</PresentationFormat>
  <Paragraphs>56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Chairs 201-1  2018-19</vt:lpstr>
      <vt:lpstr>Departmental Letter- general</vt:lpstr>
      <vt:lpstr>Departmental Letter- general</vt:lpstr>
      <vt:lpstr>Departmental Letter - Research</vt:lpstr>
      <vt:lpstr>Departmental Letter- Publications</vt:lpstr>
      <vt:lpstr>Departmental Letter – Editorial Boards and Conference Committees</vt:lpstr>
      <vt:lpstr>Departmental Letter: Teaching- APM 210-d-1</vt:lpstr>
      <vt:lpstr>Departmental Letter-  What we get and don’t need</vt:lpstr>
      <vt:lpstr>PowerPoint Presentation</vt:lpstr>
      <vt:lpstr>Departmental Letter</vt:lpstr>
      <vt:lpstr>From the 357 M&amp;P files received in APO during the 2017-18 review period, 88 had to be returned. From the 107 appointment files submitted during the 2017-18 recruitment year, 23 were returned </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Ameae M Walker</dc:creator>
  <cp:lastModifiedBy>Jill Sadey</cp:lastModifiedBy>
  <cp:revision>30</cp:revision>
  <cp:lastPrinted>2017-09-29T17:02:56Z</cp:lastPrinted>
  <dcterms:created xsi:type="dcterms:W3CDTF">2017-09-18T17:29:09Z</dcterms:created>
  <dcterms:modified xsi:type="dcterms:W3CDTF">2018-10-02T16:38:24Z</dcterms:modified>
</cp:coreProperties>
</file>